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58" r:id="rId5"/>
    <p:sldId id="304" r:id="rId6"/>
    <p:sldId id="298" r:id="rId7"/>
    <p:sldId id="299" r:id="rId8"/>
    <p:sldId id="300" r:id="rId9"/>
    <p:sldId id="302" r:id="rId10"/>
    <p:sldId id="277" r:id="rId11"/>
    <p:sldId id="279" r:id="rId12"/>
    <p:sldId id="280" r:id="rId13"/>
    <p:sldId id="281" r:id="rId14"/>
    <p:sldId id="331" r:id="rId15"/>
    <p:sldId id="332" r:id="rId16"/>
    <p:sldId id="335" r:id="rId17"/>
    <p:sldId id="336" r:id="rId18"/>
    <p:sldId id="334" r:id="rId19"/>
    <p:sldId id="337" r:id="rId20"/>
    <p:sldId id="303" r:id="rId21"/>
    <p:sldId id="305" r:id="rId22"/>
    <p:sldId id="306" r:id="rId23"/>
    <p:sldId id="307" r:id="rId24"/>
    <p:sldId id="308" r:id="rId25"/>
    <p:sldId id="276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9" r:id="rId43"/>
    <p:sldId id="326" r:id="rId44"/>
    <p:sldId id="327" r:id="rId45"/>
    <p:sldId id="328" r:id="rId46"/>
    <p:sldId id="33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324" autoAdjust="0"/>
  </p:normalViewPr>
  <p:slideViewPr>
    <p:cSldViewPr snapToGrid="0">
      <p:cViewPr varScale="1">
        <p:scale>
          <a:sx n="56" d="100"/>
          <a:sy n="56" d="100"/>
        </p:scale>
        <p:origin x="102" y="4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image" Target="../media/image12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685911266164581E-2"/>
          <c:y val="1.8887940125236802E-2"/>
          <c:w val="0.93460898645249879"/>
          <c:h val="0.81141537518340867"/>
        </c:manualLayout>
      </c:layout>
      <c:barChart>
        <c:barDir val="col"/>
        <c:grouping val="stacked"/>
        <c:varyColors val="0"/>
        <c:ser>
          <c:idx val="0"/>
          <c:order val="0"/>
          <c:tx>
            <c:v>сельское</c:v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9.0523338048090045E-4"/>
                  <c:y val="-7.69155068550299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A3-4787-BE1C-69584729DCD8}"/>
                </c:ext>
              </c:extLst>
            </c:dLbl>
            <c:dLbl>
              <c:idx val="1"/>
              <c:layout>
                <c:manualLayout>
                  <c:x val="1.9236209335219093E-3"/>
                  <c:y val="-7.20274890147342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4A3-4787-BE1C-69584729DCD8}"/>
                </c:ext>
              </c:extLst>
            </c:dLbl>
            <c:dLbl>
              <c:idx val="2"/>
              <c:layout>
                <c:manualLayout>
                  <c:x val="1.9236209335219319E-3"/>
                  <c:y val="-6.71149829203340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4A3-4787-BE1C-69584729DCD8}"/>
                </c:ext>
              </c:extLst>
            </c:dLbl>
            <c:dLbl>
              <c:idx val="3"/>
              <c:layout>
                <c:manualLayout>
                  <c:x val="5.0919377652048866E-4"/>
                  <c:y val="-6.46823063305430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4A3-4787-BE1C-69584729DCD8}"/>
                </c:ext>
              </c:extLst>
            </c:dLbl>
            <c:dLbl>
              <c:idx val="4"/>
              <c:layout>
                <c:manualLayout>
                  <c:x val="-9.0523338048090489E-4"/>
                  <c:y val="-6.96857315811406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4A3-4787-BE1C-69584729DCD8}"/>
                </c:ext>
              </c:extLst>
            </c:dLbl>
            <c:dLbl>
              <c:idx val="5"/>
              <c:layout>
                <c:manualLayout>
                  <c:x val="-2.3196605374824E-3"/>
                  <c:y val="-7.219942782015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4A3-4787-BE1C-69584729DCD8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62800565770862993"/>
                  <c:y val="0.83622930102999604"/>
                </c:manualLayout>
              </c:layout>
              <c:spPr>
                <a:gradFill rotWithShape="0">
                  <a:gsLst>
                    <a:gs pos="0">
                      <a:srgbClr val="008000"/>
                    </a:gs>
                    <a:gs pos="50000">
                      <a:srgbClr val="008000">
                        <a:gamma/>
                        <a:tint val="13725"/>
                        <a:invGamma/>
                      </a:srgbClr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FF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A3-4787-BE1C-69584729DCD8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72277227722772275"/>
                  <c:y val="0.83871069361465633"/>
                </c:manualLayout>
              </c:layout>
              <c:spPr>
                <a:gradFill rotWithShape="0">
                  <a:gsLst>
                    <a:gs pos="0">
                      <a:srgbClr val="008000"/>
                    </a:gs>
                    <a:gs pos="50000">
                      <a:srgbClr val="008000">
                        <a:gamma/>
                        <a:tint val="13725"/>
                        <a:invGamma/>
                      </a:srgbClr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FF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A3-4787-BE1C-69584729DCD8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81471004243281475"/>
                  <c:y val="0.84367347878397414"/>
                </c:manualLayout>
              </c:layout>
              <c:spPr>
                <a:gradFill rotWithShape="0">
                  <a:gsLst>
                    <a:gs pos="0">
                      <a:srgbClr val="008000"/>
                    </a:gs>
                    <a:gs pos="50000">
                      <a:srgbClr val="008000">
                        <a:gamma/>
                        <a:tint val="13725"/>
                        <a:invGamma/>
                      </a:srgbClr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FF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A3-4787-BE1C-69584729DCD8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91230551626591261"/>
                  <c:y val="0.84119208619931363"/>
                </c:manualLayout>
              </c:layout>
              <c:spPr>
                <a:gradFill rotWithShape="0">
                  <a:gsLst>
                    <a:gs pos="0">
                      <a:srgbClr val="008000"/>
                    </a:gs>
                    <a:gs pos="50000">
                      <a:srgbClr val="008000">
                        <a:gamma/>
                        <a:tint val="13725"/>
                        <a:invGamma/>
                      </a:srgbClr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FF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A3-4787-BE1C-69584729DCD8}"/>
                </c:ext>
              </c:extLst>
            </c:dLbl>
            <c:spPr>
              <a:gradFill rotWithShape="0">
                <a:gsLst>
                  <a:gs pos="0">
                    <a:srgbClr val="008000"/>
                  </a:gs>
                  <a:gs pos="50000">
                    <a:srgbClr val="008000">
                      <a:gamma/>
                      <a:tint val="13725"/>
                      <a:invGamma/>
                    </a:srgbClr>
                  </a:gs>
                  <a:gs pos="100000">
                    <a:srgbClr val="008000"/>
                  </a:gs>
                </a:gsLst>
                <a:lin ang="5400000" scaled="1"/>
              </a:gradFill>
              <a:ln w="25400">
                <a:noFill/>
              </a:ln>
            </c:spPr>
            <c:txPr>
              <a:bodyPr/>
              <a:lstStyle/>
              <a:p>
                <a:pPr>
                  <a:defRPr sz="1500" b="1" i="0" u="none" strike="noStrike" baseline="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'население проф'!$B$8:$B$13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оценка</c:v>
                </c:pt>
                <c:pt idx="4">
                  <c:v>2018 год прогноз</c:v>
                </c:pt>
                <c:pt idx="5">
                  <c:v>2019 год прогноз</c:v>
                </c:pt>
              </c:strCache>
            </c:strRef>
          </c:cat>
          <c:val>
            <c:numRef>
              <c:f>'население проф'!$D$8:$D$13</c:f>
              <c:numCache>
                <c:formatCode>0.0</c:formatCode>
                <c:ptCount val="6"/>
                <c:pt idx="0">
                  <c:v>1.1359999999999983</c:v>
                </c:pt>
                <c:pt idx="1">
                  <c:v>1.105</c:v>
                </c:pt>
                <c:pt idx="2">
                  <c:v>1.0629999999999984</c:v>
                </c:pt>
                <c:pt idx="3">
                  <c:v>1.03</c:v>
                </c:pt>
                <c:pt idx="4">
                  <c:v>1.01</c:v>
                </c:pt>
                <c:pt idx="5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A3-4787-BE1C-69584729DCD8}"/>
            </c:ext>
          </c:extLst>
        </c:ser>
        <c:ser>
          <c:idx val="1"/>
          <c:order val="1"/>
          <c:tx>
            <c:v>городское</c:v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184,2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4A3-4787-BE1C-69584729DCD8}"/>
                </c:ext>
              </c:extLst>
            </c:dLbl>
            <c:dLbl>
              <c:idx val="6"/>
              <c:spPr>
                <a:solidFill>
                  <a:srgbClr val="0080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4A3-4787-BE1C-69584729DCD8}"/>
                </c:ext>
              </c:extLst>
            </c:dLbl>
            <c:dLbl>
              <c:idx val="7"/>
              <c:spPr>
                <a:solidFill>
                  <a:srgbClr val="0080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4A3-4787-BE1C-69584729DCD8}"/>
                </c:ext>
              </c:extLst>
            </c:dLbl>
            <c:dLbl>
              <c:idx val="8"/>
              <c:spPr>
                <a:solidFill>
                  <a:srgbClr val="0080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4A3-4787-BE1C-69584729DCD8}"/>
                </c:ext>
              </c:extLst>
            </c:dLbl>
            <c:dLbl>
              <c:idx val="9"/>
              <c:spPr>
                <a:solidFill>
                  <a:srgbClr val="0080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4A3-4787-BE1C-69584729DCD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0" b="1" i="0" u="none" strike="noStrike" baseline="0">
                    <a:solidFill>
                      <a:srgbClr val="FFFF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'население проф'!$B$8:$B$13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оценка</c:v>
                </c:pt>
                <c:pt idx="4">
                  <c:v>2018 год прогноз</c:v>
                </c:pt>
                <c:pt idx="5">
                  <c:v>2019 год прогноз</c:v>
                </c:pt>
              </c:strCache>
            </c:strRef>
          </c:cat>
          <c:val>
            <c:numRef>
              <c:f>'население проф'!$E$8:$E$13</c:f>
              <c:numCache>
                <c:formatCode>0.0</c:formatCode>
                <c:ptCount val="6"/>
                <c:pt idx="0">
                  <c:v>187.28399999999999</c:v>
                </c:pt>
                <c:pt idx="1">
                  <c:v>186.172</c:v>
                </c:pt>
                <c:pt idx="2">
                  <c:v>185.04499999999999</c:v>
                </c:pt>
                <c:pt idx="3">
                  <c:v>184.01</c:v>
                </c:pt>
                <c:pt idx="4">
                  <c:v>182.99</c:v>
                </c:pt>
                <c:pt idx="5">
                  <c:v>184.25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4A3-4787-BE1C-69584729DC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12898048"/>
        <c:axId val="116488448"/>
      </c:barChart>
      <c:catAx>
        <c:axId val="11289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1648844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16488448"/>
        <c:scaling>
          <c:orientation val="minMax"/>
          <c:max val="230"/>
        </c:scaling>
        <c:delete val="1"/>
        <c:axPos val="l"/>
        <c:numFmt formatCode="0.0" sourceLinked="1"/>
        <c:majorTickMark val="out"/>
        <c:minorTickMark val="none"/>
        <c:tickLblPos val="nextTo"/>
        <c:crossAx val="1128980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9094766619519141"/>
          <c:y val="0.90818962766130662"/>
          <c:w val="0.6265912305516278"/>
          <c:h val="6.947890818858559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845800140955109E-2"/>
          <c:y val="0.16606919573147838"/>
          <c:w val="0.73643662352901473"/>
          <c:h val="0.711823206717479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D7AD-49EE-8CA2-EAA903C5FAF3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7AD-49EE-8CA2-EAA903C5FAF3}"/>
              </c:ext>
            </c:extLst>
          </c:dPt>
          <c:dPt>
            <c:idx val="2"/>
            <c:bubble3D val="0"/>
            <c:explosion val="15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7AD-49EE-8CA2-EAA903C5FAF3}"/>
              </c:ext>
            </c:extLst>
          </c:dPt>
          <c:dPt>
            <c:idx val="3"/>
            <c:bubble3D val="0"/>
            <c:explosion val="18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D7AD-49EE-8CA2-EAA903C5FAF3}"/>
              </c:ext>
            </c:extLst>
          </c:dPt>
          <c:dLbls>
            <c:dLbl>
              <c:idx val="0"/>
              <c:layout>
                <c:manualLayout>
                  <c:x val="-1.8426162606842253E-2"/>
                  <c:y val="-0.304870824317953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tx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54999249562589"/>
                      <c:h val="0.154047923376888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7AD-49EE-8CA2-EAA903C5FAF3}"/>
                </c:ext>
              </c:extLst>
            </c:dLbl>
            <c:dLbl>
              <c:idx val="1"/>
              <c:layout>
                <c:manualLayout>
                  <c:x val="-1.8321795273749848E-2"/>
                  <c:y val="-6.77591021181460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tx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1087962962963"/>
                      <c:h val="0.159888972038802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7AD-49EE-8CA2-EAA903C5FAF3}"/>
                </c:ext>
              </c:extLst>
            </c:dLbl>
            <c:dLbl>
              <c:idx val="2"/>
              <c:layout>
                <c:manualLayout>
                  <c:x val="6.4447251066783687E-2"/>
                  <c:y val="-4.06266906961279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tx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AD-49EE-8CA2-EAA903C5FAF3}"/>
                </c:ext>
              </c:extLst>
            </c:dLbl>
            <c:dLbl>
              <c:idx val="3"/>
              <c:layout>
                <c:manualLayout>
                  <c:x val="4.8335438300087886E-2"/>
                  <c:y val="0.119340903919875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tx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7AD-49EE-8CA2-EAA903C5FA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spc="0" baseline="0">
                    <a:solidFill>
                      <a:schemeClr val="tx2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                                     67%</c:v>
                </c:pt>
                <c:pt idx="1">
                  <c:v>Коммунальное хозяйство                                                           3%</c:v>
                </c:pt>
                <c:pt idx="2">
                  <c:v>Благоустройство 21%</c:v>
                </c:pt>
                <c:pt idx="3">
                  <c:v>Другие вопросы в области жилищно-коммунального хозяйства 9%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379.7</c:v>
                </c:pt>
                <c:pt idx="1">
                  <c:v>17.100000000000001</c:v>
                </c:pt>
                <c:pt idx="2">
                  <c:v>121.3</c:v>
                </c:pt>
                <c:pt idx="3">
                  <c:v>49.3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D-49EE-8CA2-EAA903C5FAF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09506338515287"/>
          <c:y val="0.12192069312932334"/>
          <c:w val="0.76142457480255543"/>
          <c:h val="0.719845848803732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379-4DCA-907F-3E24983173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379-4DCA-907F-3E249831739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379-4DCA-907F-3E24983173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379-4DCA-907F-3E249831739A}"/>
              </c:ext>
            </c:extLst>
          </c:dPt>
          <c:dLbls>
            <c:dLbl>
              <c:idx val="0"/>
              <c:layout>
                <c:manualLayout>
                  <c:x val="6.9797779527408454E-2"/>
                  <c:y val="6.93244993933142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26140722016624"/>
                      <c:h val="0.375426421552470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379-4DCA-907F-3E249831739A}"/>
                </c:ext>
              </c:extLst>
            </c:dLbl>
            <c:dLbl>
              <c:idx val="1"/>
              <c:layout>
                <c:manualLayout>
                  <c:x val="0.15938524565487719"/>
                  <c:y val="-1.0680033853790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285770650335"/>
                      <c:h val="0.346159944602888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379-4DCA-907F-3E249831739A}"/>
                </c:ext>
              </c:extLst>
            </c:dLbl>
            <c:dLbl>
              <c:idx val="2"/>
              <c:layout>
                <c:manualLayout>
                  <c:x val="-4.0603296743384802E-2"/>
                  <c:y val="4.09554442114280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20118061111696"/>
                      <c:h val="0.296296565857371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379-4DCA-907F-3E249831739A}"/>
                </c:ext>
              </c:extLst>
            </c:dLbl>
            <c:dLbl>
              <c:idx val="3"/>
              <c:layout>
                <c:manualLayout>
                  <c:x val="-8.3459065902637658E-2"/>
                  <c:y val="1.299669468060882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964392536373"/>
                      <c:h val="0.463260163675174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379-4DCA-907F-3E24983173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tx2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Благоустройство рекреационной зоны севернее Воинского мемориала о. Ягры</c:v>
                </c:pt>
                <c:pt idx="1">
                  <c:v>Содержание территорий общего пользования - берега рек, озер; прилегающие территории к дорогам и др.</c:v>
                </c:pt>
                <c:pt idx="2">
                  <c:v>Формирование экологической культуры населения</c:v>
                </c:pt>
                <c:pt idx="3">
                  <c:v>Субсидии социально ориентированным некоммерческим организациям для реализации проектов в области охраны окружающей среды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520</c:v>
                </c:pt>
                <c:pt idx="1">
                  <c:v>350</c:v>
                </c:pt>
                <c:pt idx="2">
                  <c:v>143</c:v>
                </c:pt>
                <c:pt idx="3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6-46FE-8F0C-BC9A84C6C7C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11952135002933"/>
          <c:y val="0.22851563126831351"/>
          <c:w val="0.62670798029295915"/>
          <c:h val="0.524137520178954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C552-4A01-A7C4-78B9F8E1DF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552-4A01-A7C4-78B9F8E1DF94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C552-4A01-A7C4-78B9F8E1DF94}"/>
              </c:ext>
            </c:extLst>
          </c:dPt>
          <c:dPt>
            <c:idx val="3"/>
            <c:bubble3D val="0"/>
            <c:spPr>
              <a:solidFill>
                <a:srgbClr val="99FFC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552-4A01-A7C4-78B9F8E1DF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C552-4A01-A7C4-78B9F8E1DF94}"/>
              </c:ext>
            </c:extLst>
          </c:dPt>
          <c:dLbls>
            <c:dLbl>
              <c:idx val="0"/>
              <c:layout>
                <c:manualLayout>
                  <c:x val="4.9687589592494738E-2"/>
                  <c:y val="0.21486374592008001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52-4A01-A7C4-78B9F8E1DF94}"/>
                </c:ext>
              </c:extLst>
            </c:dLbl>
            <c:dLbl>
              <c:idx val="1"/>
              <c:layout>
                <c:manualLayout>
                  <c:x val="0.17231575372373972"/>
                  <c:y val="0.11504742254972126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06763819849066"/>
                      <c:h val="0.101474267219107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552-4A01-A7C4-78B9F8E1DF94}"/>
                </c:ext>
              </c:extLst>
            </c:dLbl>
            <c:dLbl>
              <c:idx val="2"/>
              <c:layout>
                <c:manualLayout>
                  <c:x val="-4.0118030530916851E-2"/>
                  <c:y val="0.17606900319974839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FF9900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02017457580021"/>
                      <c:h val="0.170052461887651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552-4A01-A7C4-78B9F8E1DF94}"/>
                </c:ext>
              </c:extLst>
            </c:dLbl>
            <c:dLbl>
              <c:idx val="3"/>
              <c:layout>
                <c:manualLayout>
                  <c:x val="-2.0762875957674853E-2"/>
                  <c:y val="-5.626782751074243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33CCCC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67978705104512"/>
                      <c:h val="9.87294514908002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552-4A01-A7C4-78B9F8E1DF94}"/>
                </c:ext>
              </c:extLst>
            </c:dLbl>
            <c:dLbl>
              <c:idx val="4"/>
              <c:layout>
                <c:manualLayout>
                  <c:x val="-9.1907675072005618E-3"/>
                  <c:y val="-9.817793665974511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9414346266997"/>
                      <c:h val="0.136224593773167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552-4A01-A7C4-78B9F8E1DF9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379394.2</c:v>
                </c:pt>
                <c:pt idx="1">
                  <c:v>303592.2</c:v>
                </c:pt>
                <c:pt idx="2">
                  <c:v>319629</c:v>
                </c:pt>
                <c:pt idx="3">
                  <c:v>25463.3</c:v>
                </c:pt>
                <c:pt idx="4">
                  <c:v>242156.79999999999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B-4F13-AD69-2BEC19F0015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90"/>
      <c:depthPercent val="100"/>
      <c:rAngAx val="0"/>
      <c:perspective val="4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55328635838495"/>
          <c:y val="0.22264754477396895"/>
          <c:w val="0.75239963841495694"/>
          <c:h val="0.649123661179497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96B-4AFA-88F5-5D7E923901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796B-4AFA-88F5-5D7E923901FB}"/>
              </c:ext>
            </c:extLst>
          </c:dPt>
          <c:dPt>
            <c:idx val="2"/>
            <c:bubble3D val="0"/>
            <c:spPr>
              <a:solidFill>
                <a:srgbClr val="FFFF6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96B-4AFA-88F5-5D7E923901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796B-4AFA-88F5-5D7E923901FB}"/>
              </c:ext>
            </c:extLst>
          </c:dPt>
          <c:dLbls>
            <c:dLbl>
              <c:idx val="0"/>
              <c:layout>
                <c:manualLayout>
                  <c:x val="0.22150902426992419"/>
                  <c:y val="-3.184521054511111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49076393361436"/>
                      <c:h val="0.34732509634534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96B-4AFA-88F5-5D7E923901FB}"/>
                </c:ext>
              </c:extLst>
            </c:dLbl>
            <c:dLbl>
              <c:idx val="1"/>
              <c:layout>
                <c:manualLayout>
                  <c:x val="-0.17552422130397174"/>
                  <c:y val="0.12472707463501816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6B-4AFA-88F5-5D7E923901FB}"/>
                </c:ext>
              </c:extLst>
            </c:dLbl>
            <c:dLbl>
              <c:idx val="2"/>
              <c:layout>
                <c:manualLayout>
                  <c:x val="2.8419939881270617E-2"/>
                  <c:y val="-0.1937250308160920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FFCC00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96B-4AFA-88F5-5D7E923901FB}"/>
                </c:ext>
              </c:extLst>
            </c:dLbl>
            <c:dLbl>
              <c:idx val="3"/>
              <c:layout>
                <c:manualLayout>
                  <c:x val="6.4253777122872793E-2"/>
                  <c:y val="-2.653767545425967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96B-4AFA-88F5-5D7E923901F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Субсидии бюджетным учреждениям на финансовое обеспечение муниципального задания на оказание муниципальных услуг (выполнение работ)</c:v>
                </c:pt>
                <c:pt idx="1">
                  <c:v>Субсидии автономным учреждениям на финансовое обеспечение муниципального задания на оказание муниципальных услуг</c:v>
                </c:pt>
                <c:pt idx="2">
                  <c:v>Субсидии бюджетным учреждениям на иные цели</c:v>
                </c:pt>
                <c:pt idx="3">
                  <c:v>Субсидии автономным учреждениям на иные цели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84928</c:v>
                </c:pt>
                <c:pt idx="1">
                  <c:v>100028.9</c:v>
                </c:pt>
                <c:pt idx="2">
                  <c:v>5376.8</c:v>
                </c:pt>
                <c:pt idx="3">
                  <c:v>6583.4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B-4AFA-88F5-5D7E923901F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0"/>
      <c:rotY val="10"/>
      <c:depthPercent val="100"/>
      <c:rAngAx val="1"/>
    </c:view3D>
    <c:floor>
      <c:thickness val="0"/>
      <c:spPr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0872232743059047E-2"/>
          <c:w val="1"/>
          <c:h val="0.681436003090393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'структура населения'!$D$3</c:f>
              <c:strCache>
                <c:ptCount val="1"/>
                <c:pt idx="0">
                  <c:v>население в возрасте старше трудоспособного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0943132756550739E-3"/>
                  <c:y val="-1.0832696545843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EC1-4897-802D-A52FF48427A8}"/>
                </c:ext>
              </c:extLst>
            </c:dLbl>
            <c:dLbl>
              <c:idx val="1"/>
              <c:layout>
                <c:manualLayout>
                  <c:x val="7.4711454996260621E-3"/>
                  <c:y val="-3.2336156052583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C1-4897-802D-A52FF48427A8}"/>
                </c:ext>
              </c:extLst>
            </c:dLbl>
            <c:dLbl>
              <c:idx val="2"/>
              <c:layout>
                <c:manualLayout>
                  <c:x val="1.4192688769693117E-2"/>
                  <c:y val="-8.35627945278516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EC1-4897-802D-A52FF48427A8}"/>
                </c:ext>
              </c:extLst>
            </c:dLbl>
            <c:dLbl>
              <c:idx val="3"/>
              <c:layout>
                <c:manualLayout>
                  <c:x val="1.0196652041689007E-2"/>
                  <c:y val="-4.8971726635436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C1-4897-802D-A52FF48427A8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52449284611713853"/>
                  <c:y val="0.5864990986350766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C1-4897-802D-A52FF48427A8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62843561972121853"/>
                  <c:y val="0.5907185166108679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C1-4897-802D-A52FF48427A8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4862610213432243"/>
                  <c:y val="0.5527437548287407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C1-4897-802D-A52FF48427A8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4838773660083562"/>
                  <c:y val="0.5590728817924264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C1-4897-802D-A52FF48427A8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1170919638263277"/>
                  <c:y val="0.5548534638166365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C1-4897-802D-A52FF48427A8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66786218901931749"/>
                  <c:y val="0.5590728817924264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C1-4897-802D-A52FF48427A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'структура населения'!$A$5:$A$8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оценка</c:v>
                </c:pt>
              </c:strCache>
            </c:strRef>
          </c:cat>
          <c:val>
            <c:numRef>
              <c:f>'структура населения'!$D$5:$D$8</c:f>
              <c:numCache>
                <c:formatCode>0.0</c:formatCode>
                <c:ptCount val="4"/>
                <c:pt idx="0">
                  <c:v>45.091000000000001</c:v>
                </c:pt>
                <c:pt idx="1">
                  <c:v>45.992000000000012</c:v>
                </c:pt>
                <c:pt idx="2">
                  <c:v>46.872</c:v>
                </c:pt>
                <c:pt idx="3">
                  <c:v>47.54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C1-4897-802D-A52FF48427A8}"/>
            </c:ext>
          </c:extLst>
        </c:ser>
        <c:ser>
          <c:idx val="1"/>
          <c:order val="1"/>
          <c:tx>
            <c:strRef>
              <c:f>'структура населения'!$C$3</c:f>
              <c:strCache>
                <c:ptCount val="1"/>
                <c:pt idx="0">
                  <c:v>население в трудоспособном возрасте</c:v>
                </c:pt>
              </c:strCache>
            </c:strRef>
          </c:tx>
          <c:spPr>
            <a:solidFill>
              <a:srgbClr val="8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8197899533723513E-3"/>
                  <c:y val="-1.882476715726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EC1-4897-802D-A52FF48427A8}"/>
                </c:ext>
              </c:extLst>
            </c:dLbl>
            <c:dLbl>
              <c:idx val="1"/>
              <c:layout>
                <c:manualLayout>
                  <c:x val="1.2358179112078463E-2"/>
                  <c:y val="-2.049104621416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EC1-4897-802D-A52FF48427A8}"/>
                </c:ext>
              </c:extLst>
            </c:dLbl>
            <c:dLbl>
              <c:idx val="2"/>
              <c:layout>
                <c:manualLayout>
                  <c:x val="9.9513459227097267E-3"/>
                  <c:y val="-2.1834924484229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EC1-4897-802D-A52FF48427A8}"/>
                </c:ext>
              </c:extLst>
            </c:dLbl>
            <c:dLbl>
              <c:idx val="3"/>
              <c:layout>
                <c:manualLayout>
                  <c:x val="7.9504156325641995E-3"/>
                  <c:y val="-1.300286831234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EC1-4897-802D-A52FF48427A8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53285605778643241"/>
                  <c:y val="0.3713087818696915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just">
                    <a:defRPr sz="1200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C1-4897-802D-A52FF48427A8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63321459781795575"/>
                  <c:y val="0.3691990728817924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just">
                    <a:defRPr sz="1200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EC1-4897-802D-A52FF48427A8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48865051039159385"/>
                  <c:y val="0.3481019830028340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just">
                    <a:defRPr sz="1200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EC1-4897-802D-A52FF48427A8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5077722564920484"/>
                  <c:y val="0.3481019830028340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just">
                    <a:defRPr sz="1200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EC1-4897-802D-A52FF48427A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just">
                  <a:defRPr sz="1375" b="1" i="0" u="none" strike="noStrike" baseline="0">
                    <a:solidFill>
                      <a:srgbClr val="FFFF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'структура населения'!$A$5:$A$8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оценка</c:v>
                </c:pt>
              </c:strCache>
            </c:strRef>
          </c:cat>
          <c:val>
            <c:numRef>
              <c:f>'структура населения'!$C$5:$C$8</c:f>
              <c:numCache>
                <c:formatCode>0.0</c:formatCode>
                <c:ptCount val="4"/>
                <c:pt idx="0">
                  <c:v>112.32</c:v>
                </c:pt>
                <c:pt idx="1">
                  <c:v>109.854</c:v>
                </c:pt>
                <c:pt idx="2">
                  <c:v>106.88</c:v>
                </c:pt>
                <c:pt idx="3">
                  <c:v>104.35499999999999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EC1-4897-802D-A52FF48427A8}"/>
            </c:ext>
          </c:extLst>
        </c:ser>
        <c:ser>
          <c:idx val="2"/>
          <c:order val="2"/>
          <c:tx>
            <c:strRef>
              <c:f>'структура населения'!$B$3</c:f>
              <c:strCache>
                <c:ptCount val="1"/>
                <c:pt idx="0">
                  <c:v>население в возрасте моложе трудоспособного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1109636031373834E-3"/>
                  <c:y val="-5.8300940230572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EC1-4897-802D-A52FF48427A8}"/>
                </c:ext>
              </c:extLst>
            </c:dLbl>
            <c:dLbl>
              <c:idx val="1"/>
              <c:layout>
                <c:manualLayout>
                  <c:x val="7.4711885020523876E-3"/>
                  <c:y val="-8.060511423413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EC1-4897-802D-A52FF48427A8}"/>
                </c:ext>
              </c:extLst>
            </c:dLbl>
            <c:dLbl>
              <c:idx val="2"/>
              <c:layout>
                <c:manualLayout>
                  <c:x val="5.4585596784798894E-3"/>
                  <c:y val="-9.5181456748286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1EC1-4897-802D-A52FF48427A8}"/>
                </c:ext>
              </c:extLst>
            </c:dLbl>
            <c:dLbl>
              <c:idx val="3"/>
              <c:layout>
                <c:manualLayout>
                  <c:x val="7.8187845773948685E-3"/>
                  <c:y val="-5.8312014795619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1EC1-4897-802D-A52FF48427A8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52449284611713853"/>
                  <c:y val="0.1772155549832604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r"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EC1-4897-802D-A52FF48427A8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62724087519703364"/>
                  <c:y val="0.1751058459953644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r"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EC1-4897-802D-A52FF48427A8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48865051039159385"/>
                  <c:y val="0.1603378830800932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r"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EC1-4897-802D-A52FF48427A8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4838773660083562"/>
                  <c:y val="0.1582281740921976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r"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EC1-4897-802D-A52FF48427A8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1170919638263277"/>
                  <c:y val="0.1561184651043016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r"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EC1-4897-802D-A52FF48427A8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67025167806768982"/>
                  <c:y val="0.1666670100437805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r"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EC1-4897-802D-A52FF48427A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r"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'структура населения'!$A$5:$A$8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оценка</c:v>
                </c:pt>
              </c:strCache>
            </c:strRef>
          </c:cat>
          <c:val>
            <c:numRef>
              <c:f>'структура населения'!$B$5:$B$8</c:f>
              <c:numCache>
                <c:formatCode>0.0</c:formatCode>
                <c:ptCount val="4"/>
                <c:pt idx="0">
                  <c:v>31.009</c:v>
                </c:pt>
                <c:pt idx="1">
                  <c:v>31.431000000000001</c:v>
                </c:pt>
                <c:pt idx="2">
                  <c:v>32.385999999999996</c:v>
                </c:pt>
                <c:pt idx="3">
                  <c:v>33.145000000000003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1EC1-4897-802D-A52FF48427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gapDepth val="100"/>
        <c:shape val="cylinder"/>
        <c:axId val="135914240"/>
        <c:axId val="135915776"/>
        <c:axId val="0"/>
      </c:bar3DChart>
      <c:catAx>
        <c:axId val="135914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5915776"/>
        <c:crosses val="autoZero"/>
        <c:auto val="1"/>
        <c:lblAlgn val="ctr"/>
        <c:lblOffset val="100"/>
        <c:noMultiLvlLbl val="0"/>
      </c:catAx>
      <c:valAx>
        <c:axId val="135915776"/>
        <c:scaling>
          <c:orientation val="minMax"/>
          <c:max val="195"/>
        </c:scaling>
        <c:delete val="1"/>
        <c:axPos val="l"/>
        <c:numFmt formatCode="0.0" sourceLinked="1"/>
        <c:majorTickMark val="out"/>
        <c:minorTickMark val="none"/>
        <c:tickLblPos val="nextTo"/>
        <c:crossAx val="135914240"/>
        <c:crosses val="autoZero"/>
        <c:crossBetween val="between"/>
        <c:majorUnit val="30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4462586612477581E-2"/>
          <c:y val="0.79114079094543566"/>
          <c:w val="0.97371674248375573"/>
          <c:h val="0.1265824999723137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300" b="1" i="0" u="none" strike="noStrike" baseline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688258534881691E-2"/>
          <c:y val="4.3651539219202805E-2"/>
          <c:w val="0.97142857142857308"/>
          <c:h val="0.7422915472401878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'Заработная плата'!$A$2</c:f>
              <c:strCache>
                <c:ptCount val="1"/>
                <c:pt idx="0">
                  <c:v>Среднемесячная начисленная заработная плата работников по полному кругу организаций, руб.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12700">
              <a:solidFill>
                <a:srgbClr val="008000"/>
              </a:solidFill>
              <a:prstDash val="solid"/>
            </a:ln>
          </c:spPr>
          <c:invertIfNegative val="0"/>
          <c:dLbls>
            <c:numFmt formatCode="0" sourceLinked="0"/>
            <c:spPr>
              <a:gradFill rotWithShape="0">
                <a:gsLst>
                  <a:gs pos="0">
                    <a:srgbClr val="339966"/>
                  </a:gs>
                  <a:gs pos="50000">
                    <a:srgbClr val="339966">
                      <a:gamma/>
                      <a:tint val="14118"/>
                      <a:invGamma/>
                    </a:srgbClr>
                  </a:gs>
                  <a:gs pos="100000">
                    <a:srgbClr val="339966"/>
                  </a:gs>
                </a:gsLst>
                <a:lin ang="5400000" scaled="1"/>
              </a:gradFill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'Заработная плата'!$F$1:$K$1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 оценка</c:v>
                </c:pt>
                <c:pt idx="3">
                  <c:v>2017 год прогноз</c:v>
                </c:pt>
                <c:pt idx="4">
                  <c:v>2018 год прогноз</c:v>
                </c:pt>
                <c:pt idx="5">
                  <c:v>2019 год прогноз</c:v>
                </c:pt>
              </c:strCache>
            </c:strRef>
          </c:cat>
          <c:val>
            <c:numRef>
              <c:f>'Заработная плата'!$F$2:$K$2</c:f>
              <c:numCache>
                <c:formatCode>0</c:formatCode>
                <c:ptCount val="6"/>
                <c:pt idx="0">
                  <c:v>40382.5</c:v>
                </c:pt>
                <c:pt idx="1">
                  <c:v>44545.3</c:v>
                </c:pt>
                <c:pt idx="2">
                  <c:v>47778.7</c:v>
                </c:pt>
                <c:pt idx="3">
                  <c:v>50829</c:v>
                </c:pt>
                <c:pt idx="4">
                  <c:v>54204</c:v>
                </c:pt>
                <c:pt idx="5">
                  <c:v>57303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1-4B17-840B-84B8B15B8E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0463104"/>
        <c:axId val="140706560"/>
      </c:barChart>
      <c:lineChart>
        <c:grouping val="standard"/>
        <c:varyColors val="0"/>
        <c:ser>
          <c:idx val="0"/>
          <c:order val="1"/>
          <c:tx>
            <c:strRef>
              <c:f>'Заработная плата'!$A$3</c:f>
              <c:strCache>
                <c:ptCount val="1"/>
                <c:pt idx="0">
                  <c:v> в том числе в обрабатывающих производствах, руб.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circle"/>
            <c:size val="13"/>
            <c:spPr>
              <a:solidFill>
                <a:srgbClr val="FF00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5632506509140804E-2"/>
                  <c:y val="-8.1554812229574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C1-4B17-840B-84B8B15B8EF6}"/>
                </c:ext>
              </c:extLst>
            </c:dLbl>
            <c:dLbl>
              <c:idx val="1"/>
              <c:layout>
                <c:manualLayout>
                  <c:x val="-4.1135283558666115E-2"/>
                  <c:y val="-6.8488048914195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C1-4B17-840B-84B8B15B8EF6}"/>
                </c:ext>
              </c:extLst>
            </c:dLbl>
            <c:dLbl>
              <c:idx val="2"/>
              <c:layout>
                <c:manualLayout>
                  <c:x val="-4.0702389622295984E-2"/>
                  <c:y val="-6.5715440194983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C1-4B17-840B-84B8B15B8EF6}"/>
                </c:ext>
              </c:extLst>
            </c:dLbl>
            <c:dLbl>
              <c:idx val="3"/>
              <c:layout>
                <c:manualLayout>
                  <c:x val="-4.5464300880731161E-2"/>
                  <c:y val="-7.3137863802313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4C1-4B17-840B-84B8B15B8EF6}"/>
                </c:ext>
              </c:extLst>
            </c:dLbl>
            <c:dLbl>
              <c:idx val="4"/>
              <c:layout>
                <c:manualLayout>
                  <c:x val="-4.5031406944360974E-2"/>
                  <c:y val="-7.2463515388457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C1-4B17-840B-84B8B15B8EF6}"/>
                </c:ext>
              </c:extLst>
            </c:dLbl>
            <c:dLbl>
              <c:idx val="5"/>
              <c:layout>
                <c:manualLayout>
                  <c:x val="-2.3111644669178689E-2"/>
                  <c:y val="-5.1953163970065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4C1-4B17-840B-84B8B15B8EF6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'Заработная плата'!$F$3:$K$3</c:f>
              <c:numCache>
                <c:formatCode>0</c:formatCode>
                <c:ptCount val="6"/>
                <c:pt idx="0">
                  <c:v>47321.1</c:v>
                </c:pt>
                <c:pt idx="1">
                  <c:v>54311</c:v>
                </c:pt>
                <c:pt idx="2">
                  <c:v>59198.3</c:v>
                </c:pt>
                <c:pt idx="3">
                  <c:v>63647.4</c:v>
                </c:pt>
                <c:pt idx="4">
                  <c:v>67628</c:v>
                </c:pt>
                <c:pt idx="5">
                  <c:v>71230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4C1-4B17-840B-84B8B15B8E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0708096"/>
        <c:axId val="140726272"/>
      </c:lineChart>
      <c:catAx>
        <c:axId val="1404631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07065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070656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40463104"/>
        <c:crosses val="autoZero"/>
        <c:crossBetween val="between"/>
      </c:valAx>
      <c:catAx>
        <c:axId val="140708096"/>
        <c:scaling>
          <c:orientation val="minMax"/>
        </c:scaling>
        <c:delete val="1"/>
        <c:axPos val="b"/>
        <c:majorTickMark val="out"/>
        <c:minorTickMark val="none"/>
        <c:tickLblPos val="nextTo"/>
        <c:crossAx val="140726272"/>
        <c:crosses val="autoZero"/>
        <c:auto val="0"/>
        <c:lblAlgn val="ctr"/>
        <c:lblOffset val="100"/>
        <c:noMultiLvlLbl val="0"/>
      </c:catAx>
      <c:valAx>
        <c:axId val="14072627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40708096"/>
        <c:crosses val="autoZero"/>
        <c:crossBetween val="between"/>
      </c:valAx>
      <c:spPr>
        <a:gradFill rotWithShape="0">
          <a:gsLst>
            <a:gs pos="0">
              <a:srgbClr val="99CCFF">
                <a:gamma/>
                <a:tint val="11765"/>
                <a:invGamma/>
              </a:srgbClr>
            </a:gs>
            <a:gs pos="50000">
              <a:srgbClr val="99CCFF"/>
            </a:gs>
            <a:gs pos="100000">
              <a:srgbClr val="99CCFF">
                <a:gamma/>
                <a:tint val="11765"/>
                <a:invGamma/>
              </a:srgbClr>
            </a:gs>
          </a:gsLst>
          <a:lin ang="5400000" scaled="1"/>
        </a:gradFill>
        <a:ln w="25400">
          <a:noFill/>
        </a:ln>
      </c:spPr>
    </c:plotArea>
    <c:legend>
      <c:legendPos val="b"/>
      <c:layout>
        <c:manualLayout>
          <c:xMode val="edge"/>
          <c:yMode val="edge"/>
          <c:x val="4.1093772369362867E-2"/>
          <c:y val="0.8677086729797554"/>
          <c:w val="0.89999999999999991"/>
          <c:h val="0.1199003318417797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>
            <a:gamma/>
            <a:tint val="14118"/>
            <a:invGamma/>
          </a:srgbClr>
        </a:gs>
        <a:gs pos="50000">
          <a:srgbClr val="99CCFF"/>
        </a:gs>
        <a:gs pos="100000">
          <a:srgbClr val="99CCFF">
            <a:gamma/>
            <a:tint val="14118"/>
            <a:invGamma/>
          </a:srgbClr>
        </a:gs>
      </a:gsLst>
      <a:lin ang="5400000" scaled="1"/>
    </a:gra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ru-RU" sz="1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налоговых и неналоговых</a:t>
            </a:r>
            <a:r>
              <a:rPr lang="ru-RU" sz="1600" b="1" baseline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доходов</a:t>
            </a:r>
            <a:endParaRPr lang="ru-RU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772230397361156"/>
          <c:y val="0.21583928504433922"/>
          <c:w val="0.84341632123095489"/>
          <c:h val="0.502440777431348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(план)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2444488.4</c:v>
                </c:pt>
                <c:pt idx="1">
                  <c:v>2636894.4</c:v>
                </c:pt>
                <c:pt idx="2">
                  <c:v>2830679.2</c:v>
                </c:pt>
                <c:pt idx="3">
                  <c:v>3018535.1</c:v>
                </c:pt>
                <c:pt idx="4">
                  <c:v>3214954.5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7-4A20-892E-E7A814DDFE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(план)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634077.1</c:v>
                </c:pt>
                <c:pt idx="1">
                  <c:v>555929.19999999995</c:v>
                </c:pt>
                <c:pt idx="2">
                  <c:v>425356.3</c:v>
                </c:pt>
                <c:pt idx="3">
                  <c:v>441851.5</c:v>
                </c:pt>
                <c:pt idx="4">
                  <c:v>455136.4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7-4A20-892E-E7A814DDF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1362144"/>
        <c:axId val="224086256"/>
      </c:barChart>
      <c:catAx>
        <c:axId val="23136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224086256"/>
        <c:crosses val="autoZero"/>
        <c:auto val="1"/>
        <c:lblAlgn val="ctr"/>
        <c:lblOffset val="100"/>
        <c:noMultiLvlLbl val="0"/>
      </c:catAx>
      <c:valAx>
        <c:axId val="22408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23136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19379140773243E-2"/>
          <c:y val="3.1132107336758745E-2"/>
          <c:w val="0.71943386524594322"/>
          <c:h val="0.895441396564882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Дивиденды ОАО, прибыль МУП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(утверждено)</c:v>
                </c:pt>
                <c:pt idx="3">
                  <c:v>2017 год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22237.8</c:v>
                </c:pt>
                <c:pt idx="1">
                  <c:v>25295</c:v>
                </c:pt>
                <c:pt idx="2">
                  <c:v>22211.7</c:v>
                </c:pt>
                <c:pt idx="3">
                  <c:v>18231.099999999999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4-43F2-8EA4-6F1B7C17AC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Арендная плата за имущество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(утверждено)</c:v>
                </c:pt>
                <c:pt idx="3">
                  <c:v>2017 год (прогноз)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112859.8</c:v>
                </c:pt>
                <c:pt idx="1">
                  <c:v>75449.5</c:v>
                </c:pt>
                <c:pt idx="2">
                  <c:v>114975</c:v>
                </c:pt>
                <c:pt idx="3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4-43F2-8EA4-6F1B7C17AC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(утверждено)</c:v>
                </c:pt>
                <c:pt idx="3">
                  <c:v>2017 год (прогноз)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132956.70000000001</c:v>
                </c:pt>
                <c:pt idx="1">
                  <c:v>128835.2</c:v>
                </c:pt>
                <c:pt idx="2">
                  <c:v>50142.5</c:v>
                </c:pt>
                <c:pt idx="3">
                  <c:v>81554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E4-43F2-8EA4-6F1B7C17AC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имущества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(утверждено)</c:v>
                </c:pt>
                <c:pt idx="3">
                  <c:v>2017 год (прогноз)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205093.4</c:v>
                </c:pt>
                <c:pt idx="1">
                  <c:v>290651</c:v>
                </c:pt>
                <c:pt idx="2">
                  <c:v>238608.8</c:v>
                </c:pt>
                <c:pt idx="3">
                  <c:v>154552.6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E4-43F2-8EA4-6F1B7C17AC1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71249600048389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010-4956-92AE-B61B9B530BB4}"/>
                </c:ext>
              </c:extLst>
            </c:dLbl>
            <c:dLbl>
              <c:idx val="2"/>
              <c:layout>
                <c:manualLayout>
                  <c:x val="-2.1523716423850559E-3"/>
                  <c:y val="1.71249600048389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3E4-43F2-8EA4-6F1B7C17AC12}"/>
                </c:ext>
              </c:extLst>
            </c:dLbl>
            <c:dLbl>
              <c:idx val="3"/>
              <c:layout>
                <c:manualLayout>
                  <c:x val="-1.0761858211924885E-3"/>
                  <c:y val="1.95713828626730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3E4-43F2-8EA4-6F1B7C17AC1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(утверждено)</c:v>
                </c:pt>
                <c:pt idx="3">
                  <c:v>2017 год (прогноз)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27831.1</c:v>
                </c:pt>
                <c:pt idx="1">
                  <c:v>12479.9</c:v>
                </c:pt>
                <c:pt idx="2">
                  <c:v>14794</c:v>
                </c:pt>
                <c:pt idx="3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E4-43F2-8EA4-6F1B7C17AC1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доходы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52371642384977E-3"/>
                  <c:y val="-2.2017805720507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010-4956-92AE-B61B9B530BB4}"/>
                </c:ext>
              </c:extLst>
            </c:dLbl>
            <c:dLbl>
              <c:idx val="1"/>
              <c:layout>
                <c:manualLayout>
                  <c:x val="-3.9459690935340997E-17"/>
                  <c:y val="-9.78569143133651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10-4956-92AE-B61B9B530BB4}"/>
                </c:ext>
              </c:extLst>
            </c:dLbl>
            <c:dLbl>
              <c:idx val="2"/>
              <c:layout>
                <c:manualLayout>
                  <c:x val="-1.0761858211925674E-3"/>
                  <c:y val="-7.33926857350238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10-4956-92AE-B61B9B530BB4}"/>
                </c:ext>
              </c:extLst>
            </c:dLbl>
            <c:dLbl>
              <c:idx val="3"/>
              <c:layout>
                <c:manualLayout>
                  <c:x val="7.8919381870681994E-17"/>
                  <c:y val="-1.46785371470047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10-4956-92AE-B61B9B530B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(утверждено)</c:v>
                </c:pt>
                <c:pt idx="3">
                  <c:v>2017 год (прогноз)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6087.5</c:v>
                </c:pt>
                <c:pt idx="1">
                  <c:v>8937.7000000000007</c:v>
                </c:pt>
                <c:pt idx="2">
                  <c:v>8476</c:v>
                </c:pt>
                <c:pt idx="3">
                  <c:v>7272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E4-43F2-8EA4-6F1B7C17AC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80366704"/>
        <c:axId val="580362960"/>
      </c:barChart>
      <c:catAx>
        <c:axId val="58036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580362960"/>
        <c:crosses val="autoZero"/>
        <c:auto val="1"/>
        <c:lblAlgn val="ctr"/>
        <c:lblOffset val="100"/>
        <c:noMultiLvlLbl val="0"/>
      </c:catAx>
      <c:valAx>
        <c:axId val="58036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58036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688927725732938"/>
          <c:y val="0.26907761960359089"/>
          <c:w val="0.20665360781551564"/>
          <c:h val="0.699147585371007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289171521997571E-2"/>
          <c:y val="0.23026063177406253"/>
          <c:w val="0.63534815482757512"/>
          <c:h val="0.552193929540327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(прогноз)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CCCC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8B7-4A08-8F28-D1E8C6FDF4F5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68B7-4A08-8F28-D1E8C6FDF4F5}"/>
              </c:ext>
            </c:extLst>
          </c:dPt>
          <c:dPt>
            <c:idx val="2"/>
            <c:bubble3D val="0"/>
            <c:spPr>
              <a:solidFill>
                <a:srgbClr val="33CC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8B7-4A08-8F28-D1E8C6FDF4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68B7-4A08-8F28-D1E8C6FDF4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68B7-4A08-8F28-D1E8C6FDF4F5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68B7-4A08-8F28-D1E8C6FDF4F5}"/>
              </c:ext>
            </c:extLst>
          </c:dPt>
          <c:dPt>
            <c:idx val="6"/>
            <c:bubble3D val="0"/>
            <c:explosion val="6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68B7-4A08-8F28-D1E8C6FDF4F5}"/>
              </c:ext>
            </c:extLst>
          </c:dPt>
          <c:dPt>
            <c:idx val="7"/>
            <c:bubble3D val="0"/>
            <c:explosion val="7"/>
            <c:spPr>
              <a:solidFill>
                <a:srgbClr val="9999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68B7-4A08-8F28-D1E8C6FDF4F5}"/>
              </c:ext>
            </c:extLst>
          </c:dPt>
          <c:dPt>
            <c:idx val="8"/>
            <c:bubble3D val="0"/>
            <c:explosion val="8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68B7-4A08-8F28-D1E8C6FDF4F5}"/>
              </c:ext>
            </c:extLst>
          </c:dPt>
          <c:dPt>
            <c:idx val="9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8B7-4A08-8F28-D1E8C6FDF4F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68B7-4A08-8F28-D1E8C6FDF4F5}"/>
              </c:ext>
            </c:extLst>
          </c:dPt>
          <c:dLbls>
            <c:dLbl>
              <c:idx val="0"/>
              <c:layout>
                <c:manualLayout>
                  <c:x val="1.398669764241546E-2"/>
                  <c:y val="-0.16983849133493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rgbClr val="CCCC00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B7-4A08-8F28-D1E8C6FDF4F5}"/>
                </c:ext>
              </c:extLst>
            </c:dLbl>
            <c:dLbl>
              <c:idx val="1"/>
              <c:layout>
                <c:manualLayout>
                  <c:x val="-0.14786641983110996"/>
                  <c:y val="-0.231597942729455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rgbClr val="FF6600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8B7-4A08-8F28-D1E8C6FDF4F5}"/>
                </c:ext>
              </c:extLst>
            </c:dLbl>
            <c:dLbl>
              <c:idx val="2"/>
              <c:layout>
                <c:manualLayout>
                  <c:x val="6.1469498804946177E-2"/>
                  <c:y val="-0.280490841750118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rgbClr val="33CCFF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8B7-4A08-8F28-D1E8C6FDF4F5}"/>
                </c:ext>
              </c:extLst>
            </c:dLbl>
            <c:dLbl>
              <c:idx val="3"/>
              <c:layout>
                <c:manualLayout>
                  <c:x val="0.2698573465676265"/>
                  <c:y val="-0.285637462699662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fld id="{AC7C57F1-3BCA-4E1E-9601-3FD9FA106596}" type="CATEGORYNAME">
                      <a:rPr lang="ru-RU" sz="1300"/>
                      <a:pPr>
                        <a:defRPr sz="1300">
                          <a:solidFill>
                            <a:schemeClr val="accent1"/>
                          </a:solidFill>
                          <a:latin typeface="Century" panose="02040604050505020304" pitchFamily="18" charset="0"/>
                        </a:defRPr>
                      </a:pPr>
                      <a:t>[ИМЯ КАТЕГОРИИ]</a:t>
                    </a:fld>
                    <a:r>
                      <a:rPr lang="ru-RU" sz="1300" baseline="0" dirty="0"/>
                      <a:t>; </a:t>
                    </a:r>
                    <a:fld id="{1DFB109F-F79E-46A3-9FFB-226A4CAC75A5}" type="VALUE">
                      <a:rPr lang="ru-RU" sz="1300" baseline="0" smtClean="0"/>
                      <a:pPr>
                        <a:defRPr sz="1300">
                          <a:solidFill>
                            <a:schemeClr val="accent1"/>
                          </a:solidFill>
                          <a:latin typeface="Century" panose="02040604050505020304" pitchFamily="18" charset="0"/>
                        </a:defRPr>
                      </a:pPr>
                      <a:t>[ЗНАЧЕНИЕ]</a:t>
                    </a:fld>
                    <a:endParaRPr lang="ru-RU" sz="1300" baseline="0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8B7-4A08-8F28-D1E8C6FDF4F5}"/>
                </c:ext>
              </c:extLst>
            </c:dLbl>
            <c:dLbl>
              <c:idx val="4"/>
              <c:layout>
                <c:manualLayout>
                  <c:x val="0.22176733329378417"/>
                  <c:y val="-0.106792384703026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fld id="{49EB9810-5373-424B-BBA6-43D421FA5CC0}" type="CATEGORYNAME">
                      <a:rPr lang="ru-RU" sz="130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3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defRPr>
                      </a:pPr>
                      <a:t>[ИМЯ КАТЕГОРИИ]</a:t>
                    </a:fld>
                    <a:r>
                      <a:rPr lang="ru-RU" sz="13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;</a:t>
                    </a:r>
                  </a:p>
                  <a:p>
                    <a:pPr>
                      <a:defRPr sz="13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" panose="02040604050505020304" pitchFamily="18" charset="0"/>
                      </a:defRPr>
                    </a:pPr>
                    <a:fld id="{A1E7CD29-4D01-41C3-9ADA-D9B5BCD874FD}" type="VALUE">
                      <a:rPr lang="ru-RU" sz="1300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3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8331124992542"/>
                      <c:h val="0.169066498192502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8B7-4A08-8F28-D1E8C6FDF4F5}"/>
                </c:ext>
              </c:extLst>
            </c:dLbl>
            <c:dLbl>
              <c:idx val="5"/>
              <c:layout>
                <c:manualLayout>
                  <c:x val="0.26192125818821321"/>
                  <c:y val="3.08797256972607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rgbClr val="FFCC00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8B7-4A08-8F28-D1E8C6FDF4F5}"/>
                </c:ext>
              </c:extLst>
            </c:dLbl>
            <c:dLbl>
              <c:idx val="6"/>
              <c:layout>
                <c:manualLayout>
                  <c:x val="5.9708662197630831E-2"/>
                  <c:y val="-5.14662094954355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8B7-4A08-8F28-D1E8C6FDF4F5}"/>
                </c:ext>
              </c:extLst>
            </c:dLbl>
            <c:dLbl>
              <c:idx val="7"/>
              <c:layout>
                <c:manualLayout>
                  <c:x val="0.19767133225757816"/>
                  <c:y val="4.37462780711194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rgbClr val="9999FF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fld id="{54C58904-B0F7-4300-A3CA-1AD87E52B1ED}" type="CATEGORYNAME">
                      <a:rPr lang="ru-RU" sz="1300" baseline="0">
                        <a:solidFill>
                          <a:srgbClr val="9999FF"/>
                        </a:solidFill>
                      </a:rPr>
                      <a:pPr>
                        <a:defRPr sz="1300">
                          <a:solidFill>
                            <a:srgbClr val="9999FF"/>
                          </a:solidFill>
                          <a:latin typeface="Century" panose="02040604050505020304" pitchFamily="18" charset="0"/>
                        </a:defRPr>
                      </a:pPr>
                      <a:t>[ИМЯ КАТЕГОРИИ]</a:t>
                    </a:fld>
                    <a:r>
                      <a:rPr lang="ru-RU" sz="1300" baseline="0" dirty="0">
                        <a:solidFill>
                          <a:srgbClr val="9999FF"/>
                        </a:solidFill>
                      </a:rPr>
                      <a:t>; </a:t>
                    </a:r>
                    <a:endParaRPr lang="ru-RU" sz="1300" baseline="0" dirty="0" smtClean="0">
                      <a:solidFill>
                        <a:srgbClr val="9999FF"/>
                      </a:solidFill>
                    </a:endParaRPr>
                  </a:p>
                  <a:p>
                    <a:pPr>
                      <a:defRPr sz="1300">
                        <a:solidFill>
                          <a:srgbClr val="9999FF"/>
                        </a:solidFill>
                        <a:latin typeface="Century" panose="02040604050505020304" pitchFamily="18" charset="0"/>
                      </a:defRPr>
                    </a:pPr>
                    <a:fld id="{600F7DD4-DFB1-48A9-BA74-25EEAC7E3191}" type="VALUE">
                      <a:rPr lang="ru-RU" sz="1300" baseline="0" smtClean="0">
                        <a:solidFill>
                          <a:srgbClr val="9999FF"/>
                        </a:solidFill>
                      </a:rPr>
                      <a:pPr>
                        <a:defRPr sz="1300">
                          <a:solidFill>
                            <a:srgbClr val="9999FF"/>
                          </a:solidFill>
                          <a:latin typeface="Century" panose="020406040505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rgbClr val="9999FF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71302765817229"/>
                      <c:h val="0.117986285268283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68B7-4A08-8F28-D1E8C6FDF4F5}"/>
                </c:ext>
              </c:extLst>
            </c:dLbl>
            <c:dLbl>
              <c:idx val="8"/>
              <c:layout>
                <c:manualLayout>
                  <c:x val="0.23615948260402561"/>
                  <c:y val="0.15439862848630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8B7-4A08-8F28-D1E8C6FDF4F5}"/>
                </c:ext>
              </c:extLst>
            </c:dLbl>
            <c:dLbl>
              <c:idx val="9"/>
              <c:layout>
                <c:manualLayout>
                  <c:x val="3.4442509679161862E-2"/>
                  <c:y val="0.15020960322997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52035228970799"/>
                      <c:h val="0.168551836097548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8B7-4A08-8F28-D1E8C6FDF4F5}"/>
                </c:ext>
              </c:extLst>
            </c:dLbl>
            <c:dLbl>
              <c:idx val="10"/>
              <c:layout>
                <c:manualLayout>
                  <c:x val="-0.23913534576497467"/>
                  <c:y val="0.127378868501200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22444963068282"/>
                      <c:h val="0.117600288697068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8B7-4A08-8F28-D1E8C6FDF4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accent1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Доходы от использования имущества, находящегося в муниципальной собственности</c:v>
                </c:pt>
                <c:pt idx="9">
                  <c:v>Плата за негативное воздействие на окружающую среду</c:v>
                </c:pt>
                <c:pt idx="10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2384248.7999999998</c:v>
                </c:pt>
                <c:pt idx="1">
                  <c:v>11675.4</c:v>
                </c:pt>
                <c:pt idx="2">
                  <c:v>167663.29999999999</c:v>
                </c:pt>
                <c:pt idx="3">
                  <c:v>1754.3</c:v>
                </c:pt>
                <c:pt idx="4">
                  <c:v>5817.7</c:v>
                </c:pt>
                <c:pt idx="5">
                  <c:v>24313.8</c:v>
                </c:pt>
                <c:pt idx="6">
                  <c:v>200735.5</c:v>
                </c:pt>
                <c:pt idx="7">
                  <c:v>34470.400000000001</c:v>
                </c:pt>
                <c:pt idx="8">
                  <c:v>169115.1</c:v>
                </c:pt>
                <c:pt idx="9">
                  <c:v>78705</c:v>
                </c:pt>
                <c:pt idx="10">
                  <c:v>159052.6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7-4A08-8F28-D1E8C6FDF4F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786554518882034E-2"/>
          <c:y val="0.25064541547076458"/>
          <c:w val="0.8668279287109909"/>
          <c:h val="0.749354584529235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3E641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8BF-44DA-B5C5-AF4F04AC54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8BF-44DA-B5C5-AF4F04AC546A}"/>
              </c:ext>
            </c:extLst>
          </c:dPt>
          <c:dPt>
            <c:idx val="2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8BF-44DA-B5C5-AF4F04AC546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8BF-44DA-B5C5-AF4F04AC546A}"/>
              </c:ext>
            </c:extLst>
          </c:dPt>
          <c:dPt>
            <c:idx val="4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8BF-44DA-B5C5-AF4F04AC546A}"/>
              </c:ext>
            </c:extLst>
          </c:dPt>
          <c:dPt>
            <c:idx val="5"/>
            <c:bubble3D val="0"/>
            <c:explosion val="1"/>
            <c:spPr>
              <a:solidFill>
                <a:srgbClr val="FF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8BF-44DA-B5C5-AF4F04AC546A}"/>
              </c:ext>
            </c:extLst>
          </c:dPt>
          <c:dPt>
            <c:idx val="6"/>
            <c:bubble3D val="0"/>
            <c:spPr>
              <a:solidFill>
                <a:srgbClr val="A370E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98BF-44DA-B5C5-AF4F04AC546A}"/>
              </c:ext>
            </c:extLst>
          </c:dPt>
          <c:dPt>
            <c:idx val="7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98BF-44DA-B5C5-AF4F04AC546A}"/>
              </c:ext>
            </c:extLst>
          </c:dPt>
          <c:dPt>
            <c:idx val="8"/>
            <c:bubble3D val="0"/>
            <c:spPr>
              <a:solidFill>
                <a:srgbClr val="AFEF7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8BF-44DA-B5C5-AF4F04AC546A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98BF-44DA-B5C5-AF4F04AC546A}"/>
              </c:ext>
            </c:extLst>
          </c:dPt>
          <c:dLbls>
            <c:dLbl>
              <c:idx val="0"/>
              <c:layout>
                <c:manualLayout>
                  <c:x val="7.9055329079347744E-2"/>
                  <c:y val="-6.6123091227693748E-2"/>
                </c:manualLayout>
              </c:layout>
              <c:numFmt formatCode="0.0%" sourceLinked="0"/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51495758255919"/>
                      <c:h val="0.112267133093610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8BF-44DA-B5C5-AF4F04AC546A}"/>
                </c:ext>
              </c:extLst>
            </c:dLbl>
            <c:dLbl>
              <c:idx val="1"/>
              <c:layout>
                <c:manualLayout>
                  <c:x val="0.15774180517182607"/>
                  <c:y val="8.95257055169612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14307196884385"/>
                      <c:h val="0.211585373448943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8BF-44DA-B5C5-AF4F04AC546A}"/>
                </c:ext>
              </c:extLst>
            </c:dLbl>
            <c:dLbl>
              <c:idx val="2"/>
              <c:layout>
                <c:manualLayout>
                  <c:x val="8.345989584221708E-2"/>
                  <c:y val="0.104214558001403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8BF-44DA-B5C5-AF4F04AC546A}"/>
                </c:ext>
              </c:extLst>
            </c:dLbl>
            <c:dLbl>
              <c:idx val="3"/>
              <c:layout>
                <c:manualLayout>
                  <c:x val="0.10327117817483344"/>
                  <c:y val="-0.12953875245257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BF-44DA-B5C5-AF4F04AC546A}"/>
                </c:ext>
              </c:extLst>
            </c:dLbl>
            <c:dLbl>
              <c:idx val="4"/>
              <c:layout>
                <c:manualLayout>
                  <c:x val="0.12425180758414288"/>
                  <c:y val="-4.9637020348317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fld id="{42C831A6-E3F7-4CBF-B9F0-1E483F908B47}" type="CATEGORYNAME">
                      <a:rPr lang="ru-RU" sz="1300" baseline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rPr>
                      <a:pPr>
                        <a:defRPr sz="130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defRPr>
                      </a:pPr>
                      <a:t>[ИМЯ КАТЕГОРИИ]</a:t>
                    </a:fld>
                    <a:r>
                      <a:rPr lang="ru-RU" sz="1300" baseline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rPr>
                      <a:t>
</a:t>
                    </a:r>
                    <a:fld id="{3B1E3AA9-9C65-4D20-ABA4-71F8DFB598F5}" type="PERCENTAGE">
                      <a:rPr lang="ru-RU" sz="1300" baseline="0" smtClean="0">
                        <a:solidFill>
                          <a:schemeClr val="tx2"/>
                        </a:solidFill>
                        <a:latin typeface="Century" panose="02040604050505020304" pitchFamily="18" charset="0"/>
                      </a:rPr>
                      <a:pPr>
                        <a:defRPr sz="130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defRPr>
                      </a:pPr>
                      <a:t>[ПРОЦЕНТ]</a:t>
                    </a:fld>
                    <a:endParaRPr lang="ru-RU" sz="1300" baseline="0" dirty="0">
                      <a:solidFill>
                        <a:schemeClr val="tx2"/>
                      </a:solidFill>
                      <a:latin typeface="Century" panose="02040604050505020304" pitchFamily="18" charset="0"/>
                    </a:endParaRPr>
                  </a:p>
                </c:rich>
              </c:tx>
              <c:numFmt formatCode="0.00%" sourceLinked="0"/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8BF-44DA-B5C5-AF4F04AC546A}"/>
                </c:ext>
              </c:extLst>
            </c:dLbl>
            <c:dLbl>
              <c:idx val="5"/>
              <c:layout>
                <c:manualLayout>
                  <c:x val="-0.14499129233694322"/>
                  <c:y val="-6.40033157780325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8BF-44DA-B5C5-AF4F04AC546A}"/>
                </c:ext>
              </c:extLst>
            </c:dLbl>
            <c:dLbl>
              <c:idx val="6"/>
              <c:layout>
                <c:manualLayout>
                  <c:x val="-0.10366966297532301"/>
                  <c:y val="0.220031727318643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8BF-44DA-B5C5-AF4F04AC546A}"/>
                </c:ext>
              </c:extLst>
            </c:dLbl>
            <c:dLbl>
              <c:idx val="7"/>
              <c:layout>
                <c:manualLayout>
                  <c:x val="-0.12670955113850563"/>
                  <c:y val="9.66154312259337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8BF-44DA-B5C5-AF4F04AC546A}"/>
                </c:ext>
              </c:extLst>
            </c:dLbl>
            <c:dLbl>
              <c:idx val="8"/>
              <c:layout>
                <c:manualLayout>
                  <c:x val="-0.12219150453727899"/>
                  <c:y val="-3.66823012913934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8BF-44DA-B5C5-AF4F04AC546A}"/>
                </c:ext>
              </c:extLst>
            </c:dLbl>
            <c:dLbl>
              <c:idx val="9"/>
              <c:layout>
                <c:manualLayout>
                  <c:x val="7.9278894803841746E-2"/>
                  <c:y val="-4.03199332022612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8BF-44DA-B5C5-AF4F04AC546A}"/>
                </c:ext>
              </c:extLst>
            </c:dLbl>
            <c:numFmt formatCode="0.0%" sourceLinked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378878.8</c:v>
                </c:pt>
                <c:pt idx="1">
                  <c:v>54164.9</c:v>
                </c:pt>
                <c:pt idx="2">
                  <c:v>447485.7</c:v>
                </c:pt>
                <c:pt idx="3">
                  <c:v>567541.4</c:v>
                </c:pt>
                <c:pt idx="4">
                  <c:v>1463</c:v>
                </c:pt>
                <c:pt idx="5">
                  <c:v>1270235.5</c:v>
                </c:pt>
                <c:pt idx="6">
                  <c:v>230720.9</c:v>
                </c:pt>
                <c:pt idx="7">
                  <c:v>105978.3</c:v>
                </c:pt>
                <c:pt idx="8">
                  <c:v>41124.9</c:v>
                </c:pt>
                <c:pt idx="9">
                  <c:v>159590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F-44DA-B5C5-AF4F04AC546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69184184813011"/>
          <c:y val="0.12845653294924947"/>
          <c:w val="0.75132968567930369"/>
          <c:h val="0.7211013645118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5CB4-40D4-B7C6-1C3C3E1334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CB4-40D4-B7C6-1C3C3E133417}"/>
              </c:ext>
            </c:extLst>
          </c:dPt>
          <c:dPt>
            <c:idx val="2"/>
            <c:bubble3D val="0"/>
            <c:explosion val="16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CB4-40D4-B7C6-1C3C3E1334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ADA1-434F-9255-29E11B1123A1}"/>
              </c:ext>
            </c:extLst>
          </c:dPt>
          <c:dLbls>
            <c:dLbl>
              <c:idx val="0"/>
              <c:layout>
                <c:manualLayout>
                  <c:x val="6.1309748491799407E-3"/>
                  <c:y val="0.138784016231236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18315011889393"/>
                      <c:h val="0.199271706368003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CB4-40D4-B7C6-1C3C3E133417}"/>
                </c:ext>
              </c:extLst>
            </c:dLbl>
            <c:dLbl>
              <c:idx val="1"/>
              <c:layout>
                <c:manualLayout>
                  <c:x val="-3.8265330562145487E-3"/>
                  <c:y val="0.431466803196476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7887148431095"/>
                      <c:h val="0.26343732695290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B4-40D4-B7C6-1C3C3E133417}"/>
                </c:ext>
              </c:extLst>
            </c:dLbl>
            <c:dLbl>
              <c:idx val="2"/>
              <c:layout>
                <c:manualLayout>
                  <c:x val="1.9368159679253164E-2"/>
                  <c:y val="-0.321538955248329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84377452396453"/>
                      <c:h val="0.28127788093732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B4-40D4-B7C6-1C3C3E13341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2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DA1-434F-9255-29E11B112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tx2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Транспорт                                                                         3%</c:v>
                </c:pt>
                <c:pt idx="1">
                  <c:v>Дорожное хозяйство (дорожные фонды)   90%</c:v>
                </c:pt>
                <c:pt idx="2">
                  <c:v>Другие вопросы в области национальной экономики                             7%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12.4</c:v>
                </c:pt>
                <c:pt idx="1">
                  <c:v>403.6</c:v>
                </c:pt>
                <c:pt idx="2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4-40D4-B7C6-1C3C3E13341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Строительство и реконструкция (инвестиции)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2017 год (проект)</c:v>
                </c:pt>
                <c:pt idx="1">
                  <c:v>2018 год (проект)</c:v>
                </c:pt>
                <c:pt idx="2">
                  <c:v>2019 год (проект)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37800</c:v>
                </c:pt>
                <c:pt idx="1">
                  <c:v>154900</c:v>
                </c:pt>
                <c:pt idx="2">
                  <c:v>125900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B-4C2F-B856-6D554CD0F0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Капитальный ремонт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2017 год (проект)</c:v>
                </c:pt>
                <c:pt idx="1">
                  <c:v>2018 год (проект)</c:v>
                </c:pt>
                <c:pt idx="2">
                  <c:v>2019 год (проект)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12245.1</c:v>
                </c:pt>
                <c:pt idx="1">
                  <c:v>43954</c:v>
                </c:pt>
                <c:pt idx="2">
                  <c:v>43954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4B-4C2F-B856-6D554CD0F0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Ремонт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2017 год (проект)</c:v>
                </c:pt>
                <c:pt idx="1">
                  <c:v>2018 год (проект)</c:v>
                </c:pt>
                <c:pt idx="2">
                  <c:v>2019 год (проект)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11500</c:v>
                </c:pt>
                <c:pt idx="1">
                  <c:v>11071.2</c:v>
                </c:pt>
                <c:pt idx="2">
                  <c:v>11081.7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4B-4C2F-B856-6D554CD0F09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Содержание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2017 год (проект)</c:v>
                </c:pt>
                <c:pt idx="1">
                  <c:v>2018 год (проект)</c:v>
                </c:pt>
                <c:pt idx="2">
                  <c:v>2019 год (проект)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342090.1</c:v>
                </c:pt>
                <c:pt idx="1">
                  <c:v>336949.7</c:v>
                </c:pt>
                <c:pt idx="2">
                  <c:v>337546.2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4B-4C2F-B856-6D554CD0F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87784128"/>
        <c:axId val="487782048"/>
        <c:axId val="0"/>
      </c:bar3DChart>
      <c:catAx>
        <c:axId val="48778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487782048"/>
        <c:crosses val="autoZero"/>
        <c:auto val="1"/>
        <c:lblAlgn val="ctr"/>
        <c:lblOffset val="100"/>
        <c:noMultiLvlLbl val="0"/>
      </c:catAx>
      <c:valAx>
        <c:axId val="48778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487784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79F34-6991-48EF-B8AF-43486CAC17D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3FB309-A82E-4A00-A586-F38A56074BDB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9892" y="125618"/>
          <a:ext cx="2478140" cy="1189310"/>
        </a:xfrm>
        <a:prstGeom prst="roundRect">
          <a:avLst/>
        </a:prstGeom>
        <a:gradFill rotWithShape="1">
          <a:gsLst>
            <a:gs pos="100000">
              <a:schemeClr val="accent1">
                <a:lumMod val="51000"/>
              </a:schemeClr>
            </a:gs>
            <a:gs pos="0">
              <a:schemeClr val="accent1">
                <a:lumMod val="75000"/>
              </a:schemeClr>
            </a:gs>
            <a:gs pos="100000">
              <a:srgbClr val="F07F09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gm:spPr>
      <dgm:t>
        <a:bodyPr/>
        <a:lstStyle/>
        <a:p>
          <a:r>
            <a:rPr lang="ru-RU" sz="24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ДОХОДЫ</a:t>
          </a:r>
          <a:endParaRPr lang="ru-RU" sz="24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FDAD8FE4-75E3-4680-AEE9-780D3A9D7F68}" type="parTrans" cxnId="{0CA0837B-6674-42BF-A2D2-6C1411C0B0A1}">
      <dgm:prSet/>
      <dgm:spPr/>
      <dgm:t>
        <a:bodyPr/>
        <a:lstStyle/>
        <a:p>
          <a:endParaRPr lang="ru-RU"/>
        </a:p>
      </dgm:t>
    </dgm:pt>
    <dgm:pt modelId="{A78E38BC-76C5-4027-9C99-53A4BBF5ECB1}" type="sibTrans" cxnId="{0CA0837B-6674-42BF-A2D2-6C1411C0B0A1}">
      <dgm:prSet/>
      <dgm:spPr/>
      <dgm:t>
        <a:bodyPr/>
        <a:lstStyle/>
        <a:p>
          <a:endParaRPr lang="ru-RU"/>
        </a:p>
      </dgm:t>
    </dgm:pt>
    <dgm:pt modelId="{CE7DF382-D2E6-430A-A32D-9F96E569DD30}">
      <dgm:prSet phldrT="[Текст]" custT="1"/>
      <dgm:spPr>
        <a:xfrm>
          <a:off x="2708033" y="369"/>
          <a:ext cx="4406889" cy="1439808"/>
        </a:xfrm>
        <a:prstGeom prst="rightArrow">
          <a:avLst>
            <a:gd name="adj1" fmla="val 75000"/>
            <a:gd name="adj2" fmla="val 50000"/>
          </a:avLst>
        </a:prstGeom>
        <a:solidFill>
          <a:srgbClr val="FFFFCC">
            <a:alpha val="89804"/>
          </a:srgbClr>
        </a:solidFill>
        <a:ln w="42500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/>
        <a:lstStyle/>
        <a:p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поступающие в бюджет денежные средства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437C8424-1DC0-4B89-84E1-B9E684D279E2}" type="parTrans" cxnId="{218948BE-D370-422D-999F-FB686C22AD21}">
      <dgm:prSet/>
      <dgm:spPr/>
      <dgm:t>
        <a:bodyPr/>
        <a:lstStyle/>
        <a:p>
          <a:endParaRPr lang="ru-RU"/>
        </a:p>
      </dgm:t>
    </dgm:pt>
    <dgm:pt modelId="{18C24629-7B61-4E72-A741-39042A8D0778}" type="sibTrans" cxnId="{218948BE-D370-422D-999F-FB686C22AD21}">
      <dgm:prSet/>
      <dgm:spPr/>
      <dgm:t>
        <a:bodyPr/>
        <a:lstStyle/>
        <a:p>
          <a:endParaRPr lang="ru-RU"/>
        </a:p>
      </dgm:t>
    </dgm:pt>
    <dgm:pt modelId="{4007B739-FF25-4505-9E3C-D2A09746AE62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9892" y="1715281"/>
          <a:ext cx="2478140" cy="1177561"/>
        </a:xfrm>
        <a:prstGeom prst="roundRect">
          <a:avLst/>
        </a:prstGeom>
        <a:gradFill rotWithShape="1">
          <a:gsLst>
            <a:gs pos="0">
              <a:srgbClr val="F07F09">
                <a:shade val="45000"/>
                <a:satMod val="155000"/>
              </a:srgbClr>
            </a:gs>
            <a:gs pos="60000">
              <a:srgbClr val="F07F09">
                <a:shade val="95000"/>
                <a:satMod val="150000"/>
              </a:srgbClr>
            </a:gs>
            <a:gs pos="100000">
              <a:srgbClr val="F07F09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gm:spPr>
      <dgm:t>
        <a:bodyPr/>
        <a:lstStyle/>
        <a:p>
          <a:r>
            <a:rPr lang="ru-RU" sz="24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РАСХОДЫ</a:t>
          </a:r>
          <a:endParaRPr lang="ru-RU" sz="24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BE89F5D5-DA0B-4093-8A3C-66439189ED71}" type="parTrans" cxnId="{203D2696-EF8D-4B57-A5FC-DCE0FB2C207D}">
      <dgm:prSet/>
      <dgm:spPr/>
      <dgm:t>
        <a:bodyPr/>
        <a:lstStyle/>
        <a:p>
          <a:endParaRPr lang="ru-RU"/>
        </a:p>
      </dgm:t>
    </dgm:pt>
    <dgm:pt modelId="{E3FF2324-E841-4B5E-8C9F-F00A7EA1561F}" type="sibTrans" cxnId="{203D2696-EF8D-4B57-A5FC-DCE0FB2C207D}">
      <dgm:prSet/>
      <dgm:spPr/>
      <dgm:t>
        <a:bodyPr/>
        <a:lstStyle/>
        <a:p>
          <a:endParaRPr lang="ru-RU"/>
        </a:p>
      </dgm:t>
    </dgm:pt>
    <dgm:pt modelId="{27ABB17A-7AF0-423C-A754-AE029396947C}">
      <dgm:prSet phldrT="[Текст]" custT="1"/>
      <dgm:spPr>
        <a:xfrm>
          <a:off x="2708033" y="1584158"/>
          <a:ext cx="4406889" cy="1439808"/>
        </a:xfrm>
        <a:prstGeom prst="rightArrow">
          <a:avLst>
            <a:gd name="adj1" fmla="val 75000"/>
            <a:gd name="adj2" fmla="val 50000"/>
          </a:avLst>
        </a:prstGeom>
        <a:solidFill>
          <a:srgbClr val="FFFFCC">
            <a:alpha val="90000"/>
          </a:srgbClr>
        </a:solidFill>
        <a:ln w="42500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/>
        <a:lstStyle/>
        <a:p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выплачиваемые из бюджета денежные средства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54079D92-F58E-4A46-B202-6884555B2EAE}" type="parTrans" cxnId="{381FCBED-9B1F-4E49-9279-BB1415E32045}">
      <dgm:prSet/>
      <dgm:spPr/>
      <dgm:t>
        <a:bodyPr/>
        <a:lstStyle/>
        <a:p>
          <a:endParaRPr lang="ru-RU"/>
        </a:p>
      </dgm:t>
    </dgm:pt>
    <dgm:pt modelId="{434F3C5B-AB93-4646-9900-84F830E4DD27}" type="sibTrans" cxnId="{381FCBED-9B1F-4E49-9279-BB1415E32045}">
      <dgm:prSet/>
      <dgm:spPr/>
      <dgm:t>
        <a:bodyPr/>
        <a:lstStyle/>
        <a:p>
          <a:endParaRPr lang="ru-RU"/>
        </a:p>
      </dgm:t>
    </dgm:pt>
    <dgm:pt modelId="{FD6C3520-9718-4F00-8090-56D7A9EF3770}" type="pres">
      <dgm:prSet presAssocID="{9EE79F34-6991-48EF-B8AF-43486CAC17D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AD4D6E-4100-41A0-92D7-BEA9B8CCB7B5}" type="pres">
      <dgm:prSet presAssocID="{A33FB309-A82E-4A00-A586-F38A56074BDB}" presName="linNode" presStyleCnt="0"/>
      <dgm:spPr/>
    </dgm:pt>
    <dgm:pt modelId="{5001D17C-DF86-47F1-A6F8-317AD34D32D7}" type="pres">
      <dgm:prSet presAssocID="{A33FB309-A82E-4A00-A586-F38A56074BDB}" presName="parentShp" presStyleLbl="node1" presStyleIdx="0" presStyleCnt="2" custScaleX="84350" custScaleY="82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C9671-E362-43E8-9DF3-F8003F2AC6D3}" type="pres">
      <dgm:prSet presAssocID="{A33FB309-A82E-4A00-A586-F38A56074BD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662DB-382F-4110-8D5A-9D0EB7F97A0A}" type="pres">
      <dgm:prSet presAssocID="{A78E38BC-76C5-4027-9C99-53A4BBF5ECB1}" presName="spacing" presStyleCnt="0"/>
      <dgm:spPr/>
    </dgm:pt>
    <dgm:pt modelId="{F1F7A2B0-D28D-4A05-9AC0-FAE72E9ED6DB}" type="pres">
      <dgm:prSet presAssocID="{4007B739-FF25-4505-9E3C-D2A09746AE62}" presName="linNode" presStyleCnt="0"/>
      <dgm:spPr/>
    </dgm:pt>
    <dgm:pt modelId="{689D9F3D-7F4D-42F0-8951-1015B9790963}" type="pres">
      <dgm:prSet presAssocID="{4007B739-FF25-4505-9E3C-D2A09746AE62}" presName="parentShp" presStyleLbl="node1" presStyleIdx="1" presStyleCnt="2" custScaleX="84350" custScaleY="81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22F3F-A9EB-4C00-B3FA-3FC5B5818593}" type="pres">
      <dgm:prSet presAssocID="{4007B739-FF25-4505-9E3C-D2A09746AE6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8948BE-D370-422D-999F-FB686C22AD21}" srcId="{A33FB309-A82E-4A00-A586-F38A56074BDB}" destId="{CE7DF382-D2E6-430A-A32D-9F96E569DD30}" srcOrd="0" destOrd="0" parTransId="{437C8424-1DC0-4B89-84E1-B9E684D279E2}" sibTransId="{18C24629-7B61-4E72-A741-39042A8D0778}"/>
    <dgm:cxn modelId="{2021AA75-665D-4BC4-AD70-E3F71950F3CF}" type="presOf" srcId="{CE7DF382-D2E6-430A-A32D-9F96E569DD30}" destId="{9E9C9671-E362-43E8-9DF3-F8003F2AC6D3}" srcOrd="0" destOrd="0" presId="urn:microsoft.com/office/officeart/2005/8/layout/vList6"/>
    <dgm:cxn modelId="{203D2696-EF8D-4B57-A5FC-DCE0FB2C207D}" srcId="{9EE79F34-6991-48EF-B8AF-43486CAC17DE}" destId="{4007B739-FF25-4505-9E3C-D2A09746AE62}" srcOrd="1" destOrd="0" parTransId="{BE89F5D5-DA0B-4093-8A3C-66439189ED71}" sibTransId="{E3FF2324-E841-4B5E-8C9F-F00A7EA1561F}"/>
    <dgm:cxn modelId="{22456B38-C336-4457-9B03-82D888D17242}" type="presOf" srcId="{27ABB17A-7AF0-423C-A754-AE029396947C}" destId="{E7122F3F-A9EB-4C00-B3FA-3FC5B5818593}" srcOrd="0" destOrd="0" presId="urn:microsoft.com/office/officeart/2005/8/layout/vList6"/>
    <dgm:cxn modelId="{3953327A-5AF6-46F1-819A-8DF6DBBB2483}" type="presOf" srcId="{A33FB309-A82E-4A00-A586-F38A56074BDB}" destId="{5001D17C-DF86-47F1-A6F8-317AD34D32D7}" srcOrd="0" destOrd="0" presId="urn:microsoft.com/office/officeart/2005/8/layout/vList6"/>
    <dgm:cxn modelId="{381FCBED-9B1F-4E49-9279-BB1415E32045}" srcId="{4007B739-FF25-4505-9E3C-D2A09746AE62}" destId="{27ABB17A-7AF0-423C-A754-AE029396947C}" srcOrd="0" destOrd="0" parTransId="{54079D92-F58E-4A46-B202-6884555B2EAE}" sibTransId="{434F3C5B-AB93-4646-9900-84F830E4DD27}"/>
    <dgm:cxn modelId="{0CA0837B-6674-42BF-A2D2-6C1411C0B0A1}" srcId="{9EE79F34-6991-48EF-B8AF-43486CAC17DE}" destId="{A33FB309-A82E-4A00-A586-F38A56074BDB}" srcOrd="0" destOrd="0" parTransId="{FDAD8FE4-75E3-4680-AEE9-780D3A9D7F68}" sibTransId="{A78E38BC-76C5-4027-9C99-53A4BBF5ECB1}"/>
    <dgm:cxn modelId="{7D421995-71CD-4565-A848-F442675FCA00}" type="presOf" srcId="{9EE79F34-6991-48EF-B8AF-43486CAC17DE}" destId="{FD6C3520-9718-4F00-8090-56D7A9EF3770}" srcOrd="0" destOrd="0" presId="urn:microsoft.com/office/officeart/2005/8/layout/vList6"/>
    <dgm:cxn modelId="{41B7FE79-3291-47B2-8F9A-457F1CA9904A}" type="presOf" srcId="{4007B739-FF25-4505-9E3C-D2A09746AE62}" destId="{689D9F3D-7F4D-42F0-8951-1015B9790963}" srcOrd="0" destOrd="0" presId="urn:microsoft.com/office/officeart/2005/8/layout/vList6"/>
    <dgm:cxn modelId="{3D3C83C9-1298-495C-8AF4-A095C36F4DD2}" type="presParOf" srcId="{FD6C3520-9718-4F00-8090-56D7A9EF3770}" destId="{A2AD4D6E-4100-41A0-92D7-BEA9B8CCB7B5}" srcOrd="0" destOrd="0" presId="urn:microsoft.com/office/officeart/2005/8/layout/vList6"/>
    <dgm:cxn modelId="{D5CAA58B-4335-4861-9421-04F22A577841}" type="presParOf" srcId="{A2AD4D6E-4100-41A0-92D7-BEA9B8CCB7B5}" destId="{5001D17C-DF86-47F1-A6F8-317AD34D32D7}" srcOrd="0" destOrd="0" presId="urn:microsoft.com/office/officeart/2005/8/layout/vList6"/>
    <dgm:cxn modelId="{A4078B7B-57CE-4DF0-9C27-7590BD7D3E8B}" type="presParOf" srcId="{A2AD4D6E-4100-41A0-92D7-BEA9B8CCB7B5}" destId="{9E9C9671-E362-43E8-9DF3-F8003F2AC6D3}" srcOrd="1" destOrd="0" presId="urn:microsoft.com/office/officeart/2005/8/layout/vList6"/>
    <dgm:cxn modelId="{E0F7CC9E-1200-4F48-B956-0692CBA69C24}" type="presParOf" srcId="{FD6C3520-9718-4F00-8090-56D7A9EF3770}" destId="{C16662DB-382F-4110-8D5A-9D0EB7F97A0A}" srcOrd="1" destOrd="0" presId="urn:microsoft.com/office/officeart/2005/8/layout/vList6"/>
    <dgm:cxn modelId="{EF36417C-8756-4DF2-A323-6603321FB95D}" type="presParOf" srcId="{FD6C3520-9718-4F00-8090-56D7A9EF3770}" destId="{F1F7A2B0-D28D-4A05-9AC0-FAE72E9ED6DB}" srcOrd="2" destOrd="0" presId="urn:microsoft.com/office/officeart/2005/8/layout/vList6"/>
    <dgm:cxn modelId="{F68409C5-A88A-47B1-9F41-C7ED0F61974D}" type="presParOf" srcId="{F1F7A2B0-D28D-4A05-9AC0-FAE72E9ED6DB}" destId="{689D9F3D-7F4D-42F0-8951-1015B9790963}" srcOrd="0" destOrd="0" presId="urn:microsoft.com/office/officeart/2005/8/layout/vList6"/>
    <dgm:cxn modelId="{96B2914E-27A2-4A6A-8463-7C55327406FC}" type="presParOf" srcId="{F1F7A2B0-D28D-4A05-9AC0-FAE72E9ED6DB}" destId="{E7122F3F-A9EB-4C00-B3FA-3FC5B581859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CDC04E-5E10-4FBA-AFB2-2CEF8003208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B95058-5C87-4C93-AFE7-701DE2768E89}">
      <dgm:prSet phldrT="[Текст]" phldr="1"/>
      <dgm:spPr/>
      <dgm:t>
        <a:bodyPr/>
        <a:lstStyle/>
        <a:p>
          <a:endParaRPr lang="ru-RU"/>
        </a:p>
      </dgm:t>
    </dgm:pt>
    <dgm:pt modelId="{C344BBCD-CEAE-4232-B47F-528CA7C085D8}" type="parTrans" cxnId="{1049E931-F506-49CB-93D0-26FB2BD1CB03}">
      <dgm:prSet/>
      <dgm:spPr/>
      <dgm:t>
        <a:bodyPr/>
        <a:lstStyle/>
        <a:p>
          <a:endParaRPr lang="ru-RU"/>
        </a:p>
      </dgm:t>
    </dgm:pt>
    <dgm:pt modelId="{B8D064D9-BB95-4336-80B1-76E44F8DC890}" type="sibTrans" cxnId="{1049E931-F506-49CB-93D0-26FB2BD1CB03}">
      <dgm:prSet/>
      <dgm:spPr/>
      <dgm:t>
        <a:bodyPr/>
        <a:lstStyle/>
        <a:p>
          <a:endParaRPr lang="ru-RU"/>
        </a:p>
      </dgm:t>
    </dgm:pt>
    <dgm:pt modelId="{94CA5044-69AC-49DB-882A-F56672B4572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долгосрочную сбалансированность и устойчивость бюджета Северодвинска</a:t>
          </a:r>
          <a:endParaRPr lang="ru-RU" sz="14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B9F7BFE-FE7C-4313-949B-C047D7911C8C}" type="parTrans" cxnId="{6612846A-6F25-4E65-98D2-6BD7537AA10F}">
      <dgm:prSet/>
      <dgm:spPr/>
      <dgm:t>
        <a:bodyPr/>
        <a:lstStyle/>
        <a:p>
          <a:endParaRPr lang="ru-RU"/>
        </a:p>
      </dgm:t>
    </dgm:pt>
    <dgm:pt modelId="{87873C5F-E0C6-4CA1-9CD9-1B1A6EE2DD30}" type="sibTrans" cxnId="{6612846A-6F25-4E65-98D2-6BD7537AA10F}">
      <dgm:prSet/>
      <dgm:spPr/>
      <dgm:t>
        <a:bodyPr/>
        <a:lstStyle/>
        <a:p>
          <a:endParaRPr lang="ru-RU"/>
        </a:p>
      </dgm:t>
    </dgm:pt>
    <dgm:pt modelId="{0E005B62-6821-4FF1-AFB2-C282CC0B9099}">
      <dgm:prSet phldrT="[Текст]" phldr="1"/>
      <dgm:spPr/>
      <dgm:t>
        <a:bodyPr/>
        <a:lstStyle/>
        <a:p>
          <a:endParaRPr lang="ru-RU"/>
        </a:p>
      </dgm:t>
    </dgm:pt>
    <dgm:pt modelId="{637A97F3-0BED-4B2E-9147-C0E0476720AC}" type="parTrans" cxnId="{094ED00B-A90A-4B2D-8AAA-290FE034BEA7}">
      <dgm:prSet/>
      <dgm:spPr/>
      <dgm:t>
        <a:bodyPr/>
        <a:lstStyle/>
        <a:p>
          <a:endParaRPr lang="ru-RU"/>
        </a:p>
      </dgm:t>
    </dgm:pt>
    <dgm:pt modelId="{7EEA4FE7-FA27-47FB-82B3-E4D39B3157C1}" type="sibTrans" cxnId="{094ED00B-A90A-4B2D-8AAA-290FE034BEA7}">
      <dgm:prSet/>
      <dgm:spPr/>
      <dgm:t>
        <a:bodyPr/>
        <a:lstStyle/>
        <a:p>
          <a:endParaRPr lang="ru-RU"/>
        </a:p>
      </dgm:t>
    </dgm:pt>
    <dgm:pt modelId="{9DB68D79-2439-4C88-BAE5-C2EEAED5711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повышение результативности расходов</a:t>
          </a:r>
          <a:endParaRPr lang="ru-RU" sz="14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E8D2D44-4D92-41B2-BFD5-B8739CDEC646}" type="parTrans" cxnId="{B6F3736C-D430-4EE2-8334-9DBD6348BF86}">
      <dgm:prSet/>
      <dgm:spPr/>
      <dgm:t>
        <a:bodyPr/>
        <a:lstStyle/>
        <a:p>
          <a:endParaRPr lang="ru-RU"/>
        </a:p>
      </dgm:t>
    </dgm:pt>
    <dgm:pt modelId="{9277DE45-B95E-4A81-BA2B-71E28B87644E}" type="sibTrans" cxnId="{B6F3736C-D430-4EE2-8334-9DBD6348BF86}">
      <dgm:prSet/>
      <dgm:spPr/>
      <dgm:t>
        <a:bodyPr/>
        <a:lstStyle/>
        <a:p>
          <a:endParaRPr lang="ru-RU"/>
        </a:p>
      </dgm:t>
    </dgm:pt>
    <dgm:pt modelId="{70309996-9FDC-474A-BAF6-4AFF2D206E2F}">
      <dgm:prSet phldrT="[Текст]" phldr="1"/>
      <dgm:spPr/>
      <dgm:t>
        <a:bodyPr/>
        <a:lstStyle/>
        <a:p>
          <a:endParaRPr lang="ru-RU" dirty="0"/>
        </a:p>
      </dgm:t>
    </dgm:pt>
    <dgm:pt modelId="{7436E4A5-8837-4FC7-B47E-9A713B87DD1C}" type="parTrans" cxnId="{D61BD3B4-D50B-40B2-8885-B84A93089822}">
      <dgm:prSet/>
      <dgm:spPr/>
      <dgm:t>
        <a:bodyPr/>
        <a:lstStyle/>
        <a:p>
          <a:endParaRPr lang="ru-RU"/>
        </a:p>
      </dgm:t>
    </dgm:pt>
    <dgm:pt modelId="{90D05FD9-3818-447B-B08F-D6A2A4BBD813}" type="sibTrans" cxnId="{D61BD3B4-D50B-40B2-8885-B84A93089822}">
      <dgm:prSet/>
      <dgm:spPr/>
      <dgm:t>
        <a:bodyPr/>
        <a:lstStyle/>
        <a:p>
          <a:endParaRPr lang="ru-RU"/>
        </a:p>
      </dgm:t>
    </dgm:pt>
    <dgm:pt modelId="{D110BECA-FD76-4B80-AD48-FDE0EABAF33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эффективность управления финансовыми ресурсами</a:t>
          </a:r>
          <a:endParaRPr lang="ru-RU" sz="14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1ACC38-CBCA-459D-95A8-196EFCC83612}" type="parTrans" cxnId="{D7E161BE-B7B6-4725-A346-541423D2C89B}">
      <dgm:prSet/>
      <dgm:spPr/>
      <dgm:t>
        <a:bodyPr/>
        <a:lstStyle/>
        <a:p>
          <a:endParaRPr lang="ru-RU"/>
        </a:p>
      </dgm:t>
    </dgm:pt>
    <dgm:pt modelId="{699861F5-1A7D-40C3-AA36-2D108967D664}" type="sibTrans" cxnId="{D7E161BE-B7B6-4725-A346-541423D2C89B}">
      <dgm:prSet/>
      <dgm:spPr/>
      <dgm:t>
        <a:bodyPr/>
        <a:lstStyle/>
        <a:p>
          <a:endParaRPr lang="ru-RU"/>
        </a:p>
      </dgm:t>
    </dgm:pt>
    <dgm:pt modelId="{4C259031-05AB-4CB8-8C67-D90425D9B125}">
      <dgm:prSet phldrT="[Текст]" phldr="1"/>
      <dgm:spPr/>
      <dgm:t>
        <a:bodyPr/>
        <a:lstStyle/>
        <a:p>
          <a:endParaRPr lang="ru-RU"/>
        </a:p>
      </dgm:t>
    </dgm:pt>
    <dgm:pt modelId="{79C218F7-6924-4900-898A-B006E15B4EF0}" type="parTrans" cxnId="{E3840CDB-BC2B-4E6E-B59F-ACE1DC0E1E5A}">
      <dgm:prSet/>
      <dgm:spPr/>
      <dgm:t>
        <a:bodyPr/>
        <a:lstStyle/>
        <a:p>
          <a:endParaRPr lang="ru-RU"/>
        </a:p>
      </dgm:t>
    </dgm:pt>
    <dgm:pt modelId="{8C88EDE7-2EE5-4985-BBE3-CBFE0D8C6624}" type="sibTrans" cxnId="{E3840CDB-BC2B-4E6E-B59F-ACE1DC0E1E5A}">
      <dgm:prSet/>
      <dgm:spPr/>
      <dgm:t>
        <a:bodyPr/>
        <a:lstStyle/>
        <a:p>
          <a:endParaRPr lang="ru-RU"/>
        </a:p>
      </dgm:t>
    </dgm:pt>
    <dgm:pt modelId="{B9EF3270-40DD-41AD-A684-C69BF2EA1485}">
      <dgm:prSet phldrT="[Текст]" phldr="1"/>
      <dgm:spPr/>
      <dgm:t>
        <a:bodyPr/>
        <a:lstStyle/>
        <a:p>
          <a:endParaRPr lang="ru-RU"/>
        </a:p>
      </dgm:t>
    </dgm:pt>
    <dgm:pt modelId="{F7A0E216-49F5-454F-8049-69B2495D97C1}" type="parTrans" cxnId="{24036563-5170-4F05-ABDE-B421E4EA786A}">
      <dgm:prSet/>
      <dgm:spPr/>
      <dgm:t>
        <a:bodyPr/>
        <a:lstStyle/>
        <a:p>
          <a:endParaRPr lang="ru-RU"/>
        </a:p>
      </dgm:t>
    </dgm:pt>
    <dgm:pt modelId="{9F347045-ACBB-4221-87A7-B8E2CF7EEB0F}" type="sibTrans" cxnId="{24036563-5170-4F05-ABDE-B421E4EA786A}">
      <dgm:prSet/>
      <dgm:spPr/>
      <dgm:t>
        <a:bodyPr/>
        <a:lstStyle/>
        <a:p>
          <a:endParaRPr lang="ru-RU"/>
        </a:p>
      </dgm:t>
    </dgm:pt>
    <dgm:pt modelId="{42AC74B4-AED3-41C9-982B-0F8E73D36359}">
      <dgm:prSet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создание эффективной и стабильной налоговой системы, обеспечивающей устойчивость местного бюджета в среднесрочной и долгосрочной перспективе</a:t>
          </a:r>
          <a:endParaRPr lang="ru-RU" sz="14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69CA67B-9C8D-472E-B7E0-2DEC06554012}" type="parTrans" cxnId="{AA9EBB94-B999-4E0E-B5B1-079F356CBF88}">
      <dgm:prSet/>
      <dgm:spPr/>
      <dgm:t>
        <a:bodyPr/>
        <a:lstStyle/>
        <a:p>
          <a:endParaRPr lang="ru-RU"/>
        </a:p>
      </dgm:t>
    </dgm:pt>
    <dgm:pt modelId="{97548A2E-9B5B-4EF2-B1A1-E6601DE8560E}" type="sibTrans" cxnId="{AA9EBB94-B999-4E0E-B5B1-079F356CBF88}">
      <dgm:prSet/>
      <dgm:spPr/>
      <dgm:t>
        <a:bodyPr/>
        <a:lstStyle/>
        <a:p>
          <a:endParaRPr lang="ru-RU"/>
        </a:p>
      </dgm:t>
    </dgm:pt>
    <dgm:pt modelId="{BF05C001-F089-4C40-BD4A-B089E43C8774}">
      <dgm:prSet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привлечение инвестиций в экономику Северодвинска за счет создания благоприятных условий для деятельности хозяйствующих субъектов, реализация приоритетных инвестиционных проектов</a:t>
          </a:r>
          <a:endParaRPr lang="ru-RU" sz="14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C472CD5-6617-45CA-B9F1-EA4FB36016AF}" type="parTrans" cxnId="{CA89A57D-330F-40EE-954F-9ABEE242ED35}">
      <dgm:prSet/>
      <dgm:spPr/>
      <dgm:t>
        <a:bodyPr/>
        <a:lstStyle/>
        <a:p>
          <a:endParaRPr lang="ru-RU"/>
        </a:p>
      </dgm:t>
    </dgm:pt>
    <dgm:pt modelId="{3465A1E7-1B4D-4175-9082-4834B71111ED}" type="sibTrans" cxnId="{CA89A57D-330F-40EE-954F-9ABEE242ED35}">
      <dgm:prSet/>
      <dgm:spPr/>
      <dgm:t>
        <a:bodyPr/>
        <a:lstStyle/>
        <a:p>
          <a:endParaRPr lang="ru-RU"/>
        </a:p>
      </dgm:t>
    </dgm:pt>
    <dgm:pt modelId="{8FEC3915-6DD9-4DD7-875F-E02846802F9D}" type="pres">
      <dgm:prSet presAssocID="{BDCDC04E-5E10-4FBA-AFB2-2CEF800320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FAAE4-CBDB-4A54-B3CE-E4F94CE23BD9}" type="pres">
      <dgm:prSet presAssocID="{8BB95058-5C87-4C93-AFE7-701DE2768E89}" presName="composite" presStyleCnt="0"/>
      <dgm:spPr/>
    </dgm:pt>
    <dgm:pt modelId="{683EDF63-F4B4-4678-A355-AF9915BA61B3}" type="pres">
      <dgm:prSet presAssocID="{8BB95058-5C87-4C93-AFE7-701DE2768E8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F618-4D6D-42DA-87B6-07087EAD02A7}" type="pres">
      <dgm:prSet presAssocID="{8BB95058-5C87-4C93-AFE7-701DE2768E8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8EA17-A07B-41F9-9402-6B4478CC8F91}" type="pres">
      <dgm:prSet presAssocID="{B8D064D9-BB95-4336-80B1-76E44F8DC890}" presName="sp" presStyleCnt="0"/>
      <dgm:spPr/>
    </dgm:pt>
    <dgm:pt modelId="{D6257F34-3BAD-41D6-99AB-9F7F7ACA2EFB}" type="pres">
      <dgm:prSet presAssocID="{0E005B62-6821-4FF1-AFB2-C282CC0B9099}" presName="composite" presStyleCnt="0"/>
      <dgm:spPr/>
    </dgm:pt>
    <dgm:pt modelId="{33F5CC8B-B06E-42C5-907B-18EFF6652AC5}" type="pres">
      <dgm:prSet presAssocID="{0E005B62-6821-4FF1-AFB2-C282CC0B909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B936D-D250-44D1-B716-73ED516D8DCF}" type="pres">
      <dgm:prSet presAssocID="{0E005B62-6821-4FF1-AFB2-C282CC0B909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48AEE-0D3B-4731-B4C5-D39A4F0E2FAC}" type="pres">
      <dgm:prSet presAssocID="{7EEA4FE7-FA27-47FB-82B3-E4D39B3157C1}" presName="sp" presStyleCnt="0"/>
      <dgm:spPr/>
    </dgm:pt>
    <dgm:pt modelId="{05206CB8-9567-4B94-9663-B3ADEAB22AFA}" type="pres">
      <dgm:prSet presAssocID="{70309996-9FDC-474A-BAF6-4AFF2D206E2F}" presName="composite" presStyleCnt="0"/>
      <dgm:spPr/>
    </dgm:pt>
    <dgm:pt modelId="{03A9F57E-3986-4BE3-A51A-F7DDB968DA5D}" type="pres">
      <dgm:prSet presAssocID="{70309996-9FDC-474A-BAF6-4AFF2D206E2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80455-CBBC-4813-A077-8882C36C0E5C}" type="pres">
      <dgm:prSet presAssocID="{70309996-9FDC-474A-BAF6-4AFF2D206E2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5032A-827F-4C98-BF4A-A70BC347757B}" type="pres">
      <dgm:prSet presAssocID="{90D05FD9-3818-447B-B08F-D6A2A4BBD813}" presName="sp" presStyleCnt="0"/>
      <dgm:spPr/>
    </dgm:pt>
    <dgm:pt modelId="{0356FE26-4170-4680-9A70-B12BE8A356B4}" type="pres">
      <dgm:prSet presAssocID="{4C259031-05AB-4CB8-8C67-D90425D9B125}" presName="composite" presStyleCnt="0"/>
      <dgm:spPr/>
    </dgm:pt>
    <dgm:pt modelId="{7D44CFBD-70AD-47BF-BF6D-32579C324936}" type="pres">
      <dgm:prSet presAssocID="{4C259031-05AB-4CB8-8C67-D90425D9B1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5288E-8240-42B6-974A-BABE2370A36C}" type="pres">
      <dgm:prSet presAssocID="{4C259031-05AB-4CB8-8C67-D90425D9B12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5F730-C59F-4ABB-80A1-054426BDC866}" type="pres">
      <dgm:prSet presAssocID="{8C88EDE7-2EE5-4985-BBE3-CBFE0D8C6624}" presName="sp" presStyleCnt="0"/>
      <dgm:spPr/>
    </dgm:pt>
    <dgm:pt modelId="{F0E1C2C3-485F-4B23-B57F-8DEB38591B5F}" type="pres">
      <dgm:prSet presAssocID="{B9EF3270-40DD-41AD-A684-C69BF2EA1485}" presName="composite" presStyleCnt="0"/>
      <dgm:spPr/>
    </dgm:pt>
    <dgm:pt modelId="{0A3117C3-E140-46AB-ABB0-AE0625A40017}" type="pres">
      <dgm:prSet presAssocID="{B9EF3270-40DD-41AD-A684-C69BF2EA148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763DD-5F48-4FED-9C84-1629FEC1CB86}" type="pres">
      <dgm:prSet presAssocID="{B9EF3270-40DD-41AD-A684-C69BF2EA148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BB876D-1246-4445-961F-A04D14345696}" type="presOf" srcId="{0E005B62-6821-4FF1-AFB2-C282CC0B9099}" destId="{33F5CC8B-B06E-42C5-907B-18EFF6652AC5}" srcOrd="0" destOrd="0" presId="urn:microsoft.com/office/officeart/2005/8/layout/chevron2"/>
    <dgm:cxn modelId="{6612846A-6F25-4E65-98D2-6BD7537AA10F}" srcId="{8BB95058-5C87-4C93-AFE7-701DE2768E89}" destId="{94CA5044-69AC-49DB-882A-F56672B4572B}" srcOrd="0" destOrd="0" parTransId="{3B9F7BFE-FE7C-4313-949B-C047D7911C8C}" sibTransId="{87873C5F-E0C6-4CA1-9CD9-1B1A6EE2DD30}"/>
    <dgm:cxn modelId="{F7D3B67B-6421-4685-89DD-C164D342D343}" type="presOf" srcId="{94CA5044-69AC-49DB-882A-F56672B4572B}" destId="{7741F618-4D6D-42DA-87B6-07087EAD02A7}" srcOrd="0" destOrd="0" presId="urn:microsoft.com/office/officeart/2005/8/layout/chevron2"/>
    <dgm:cxn modelId="{D61BD3B4-D50B-40B2-8885-B84A93089822}" srcId="{BDCDC04E-5E10-4FBA-AFB2-2CEF80032088}" destId="{70309996-9FDC-474A-BAF6-4AFF2D206E2F}" srcOrd="2" destOrd="0" parTransId="{7436E4A5-8837-4FC7-B47E-9A713B87DD1C}" sibTransId="{90D05FD9-3818-447B-B08F-D6A2A4BBD813}"/>
    <dgm:cxn modelId="{1049E931-F506-49CB-93D0-26FB2BD1CB03}" srcId="{BDCDC04E-5E10-4FBA-AFB2-2CEF80032088}" destId="{8BB95058-5C87-4C93-AFE7-701DE2768E89}" srcOrd="0" destOrd="0" parTransId="{C344BBCD-CEAE-4232-B47F-528CA7C085D8}" sibTransId="{B8D064D9-BB95-4336-80B1-76E44F8DC890}"/>
    <dgm:cxn modelId="{6396C017-A3DD-42F4-99EB-5CE98623206B}" type="presOf" srcId="{BDCDC04E-5E10-4FBA-AFB2-2CEF80032088}" destId="{8FEC3915-6DD9-4DD7-875F-E02846802F9D}" srcOrd="0" destOrd="0" presId="urn:microsoft.com/office/officeart/2005/8/layout/chevron2"/>
    <dgm:cxn modelId="{094ED00B-A90A-4B2D-8AAA-290FE034BEA7}" srcId="{BDCDC04E-5E10-4FBA-AFB2-2CEF80032088}" destId="{0E005B62-6821-4FF1-AFB2-C282CC0B9099}" srcOrd="1" destOrd="0" parTransId="{637A97F3-0BED-4B2E-9147-C0E0476720AC}" sibTransId="{7EEA4FE7-FA27-47FB-82B3-E4D39B3157C1}"/>
    <dgm:cxn modelId="{24036563-5170-4F05-ABDE-B421E4EA786A}" srcId="{BDCDC04E-5E10-4FBA-AFB2-2CEF80032088}" destId="{B9EF3270-40DD-41AD-A684-C69BF2EA1485}" srcOrd="4" destOrd="0" parTransId="{F7A0E216-49F5-454F-8049-69B2495D97C1}" sibTransId="{9F347045-ACBB-4221-87A7-B8E2CF7EEB0F}"/>
    <dgm:cxn modelId="{D611ED14-835E-464E-A1D5-1EC05D625F79}" type="presOf" srcId="{B9EF3270-40DD-41AD-A684-C69BF2EA1485}" destId="{0A3117C3-E140-46AB-ABB0-AE0625A40017}" srcOrd="0" destOrd="0" presId="urn:microsoft.com/office/officeart/2005/8/layout/chevron2"/>
    <dgm:cxn modelId="{18980048-2857-4143-B46A-E8079804618D}" type="presOf" srcId="{70309996-9FDC-474A-BAF6-4AFF2D206E2F}" destId="{03A9F57E-3986-4BE3-A51A-F7DDB968DA5D}" srcOrd="0" destOrd="0" presId="urn:microsoft.com/office/officeart/2005/8/layout/chevron2"/>
    <dgm:cxn modelId="{400DAD31-358F-4DAF-BF5B-71B0F7DD2C03}" type="presOf" srcId="{4C259031-05AB-4CB8-8C67-D90425D9B125}" destId="{7D44CFBD-70AD-47BF-BF6D-32579C324936}" srcOrd="0" destOrd="0" presId="urn:microsoft.com/office/officeart/2005/8/layout/chevron2"/>
    <dgm:cxn modelId="{CA89A57D-330F-40EE-954F-9ABEE242ED35}" srcId="{B9EF3270-40DD-41AD-A684-C69BF2EA1485}" destId="{BF05C001-F089-4C40-BD4A-B089E43C8774}" srcOrd="0" destOrd="0" parTransId="{DC472CD5-6617-45CA-B9F1-EA4FB36016AF}" sibTransId="{3465A1E7-1B4D-4175-9082-4834B71111ED}"/>
    <dgm:cxn modelId="{69026B51-F5FD-41C4-92F7-BBA3C9F2C95F}" type="presOf" srcId="{D110BECA-FD76-4B80-AD48-FDE0EABAF33B}" destId="{F9480455-CBBC-4813-A077-8882C36C0E5C}" srcOrd="0" destOrd="0" presId="urn:microsoft.com/office/officeart/2005/8/layout/chevron2"/>
    <dgm:cxn modelId="{E3840CDB-BC2B-4E6E-B59F-ACE1DC0E1E5A}" srcId="{BDCDC04E-5E10-4FBA-AFB2-2CEF80032088}" destId="{4C259031-05AB-4CB8-8C67-D90425D9B125}" srcOrd="3" destOrd="0" parTransId="{79C218F7-6924-4900-898A-B006E15B4EF0}" sibTransId="{8C88EDE7-2EE5-4985-BBE3-CBFE0D8C6624}"/>
    <dgm:cxn modelId="{FCFDDF0E-E1FD-4FBB-810F-5D60F6387360}" type="presOf" srcId="{42AC74B4-AED3-41C9-982B-0F8E73D36359}" destId="{76E5288E-8240-42B6-974A-BABE2370A36C}" srcOrd="0" destOrd="0" presId="urn:microsoft.com/office/officeart/2005/8/layout/chevron2"/>
    <dgm:cxn modelId="{EDA00482-5F50-481E-BB6D-6D747DC62E75}" type="presOf" srcId="{8BB95058-5C87-4C93-AFE7-701DE2768E89}" destId="{683EDF63-F4B4-4678-A355-AF9915BA61B3}" srcOrd="0" destOrd="0" presId="urn:microsoft.com/office/officeart/2005/8/layout/chevron2"/>
    <dgm:cxn modelId="{AA9EBB94-B999-4E0E-B5B1-079F356CBF88}" srcId="{4C259031-05AB-4CB8-8C67-D90425D9B125}" destId="{42AC74B4-AED3-41C9-982B-0F8E73D36359}" srcOrd="0" destOrd="0" parTransId="{C69CA67B-9C8D-472E-B7E0-2DEC06554012}" sibTransId="{97548A2E-9B5B-4EF2-B1A1-E6601DE8560E}"/>
    <dgm:cxn modelId="{D7E161BE-B7B6-4725-A346-541423D2C89B}" srcId="{70309996-9FDC-474A-BAF6-4AFF2D206E2F}" destId="{D110BECA-FD76-4B80-AD48-FDE0EABAF33B}" srcOrd="0" destOrd="0" parTransId="{AB1ACC38-CBCA-459D-95A8-196EFCC83612}" sibTransId="{699861F5-1A7D-40C3-AA36-2D108967D664}"/>
    <dgm:cxn modelId="{9E9ADB2F-8402-4209-BB74-C65F086B2C16}" type="presOf" srcId="{9DB68D79-2439-4C88-BAE5-C2EEAED57116}" destId="{EBCB936D-D250-44D1-B716-73ED516D8DCF}" srcOrd="0" destOrd="0" presId="urn:microsoft.com/office/officeart/2005/8/layout/chevron2"/>
    <dgm:cxn modelId="{56C128CD-2DFF-4096-B46B-1BE89AA65E49}" type="presOf" srcId="{BF05C001-F089-4C40-BD4A-B089E43C8774}" destId="{87F763DD-5F48-4FED-9C84-1629FEC1CB86}" srcOrd="0" destOrd="0" presId="urn:microsoft.com/office/officeart/2005/8/layout/chevron2"/>
    <dgm:cxn modelId="{B6F3736C-D430-4EE2-8334-9DBD6348BF86}" srcId="{0E005B62-6821-4FF1-AFB2-C282CC0B9099}" destId="{9DB68D79-2439-4C88-BAE5-C2EEAED57116}" srcOrd="0" destOrd="0" parTransId="{6E8D2D44-4D92-41B2-BFD5-B8739CDEC646}" sibTransId="{9277DE45-B95E-4A81-BA2B-71E28B87644E}"/>
    <dgm:cxn modelId="{7167AE84-748A-4AAB-BCB7-76CBB63C4468}" type="presParOf" srcId="{8FEC3915-6DD9-4DD7-875F-E02846802F9D}" destId="{58CFAAE4-CBDB-4A54-B3CE-E4F94CE23BD9}" srcOrd="0" destOrd="0" presId="urn:microsoft.com/office/officeart/2005/8/layout/chevron2"/>
    <dgm:cxn modelId="{59FF3EA3-3C7B-4BD8-9A8B-663C9A3405AA}" type="presParOf" srcId="{58CFAAE4-CBDB-4A54-B3CE-E4F94CE23BD9}" destId="{683EDF63-F4B4-4678-A355-AF9915BA61B3}" srcOrd="0" destOrd="0" presId="urn:microsoft.com/office/officeart/2005/8/layout/chevron2"/>
    <dgm:cxn modelId="{320F2EB4-7C3C-43C9-8E75-33989096012D}" type="presParOf" srcId="{58CFAAE4-CBDB-4A54-B3CE-E4F94CE23BD9}" destId="{7741F618-4D6D-42DA-87B6-07087EAD02A7}" srcOrd="1" destOrd="0" presId="urn:microsoft.com/office/officeart/2005/8/layout/chevron2"/>
    <dgm:cxn modelId="{83ECF10F-F3A3-451D-98A3-5D2130D8E6C1}" type="presParOf" srcId="{8FEC3915-6DD9-4DD7-875F-E02846802F9D}" destId="{9818EA17-A07B-41F9-9402-6B4478CC8F91}" srcOrd="1" destOrd="0" presId="urn:microsoft.com/office/officeart/2005/8/layout/chevron2"/>
    <dgm:cxn modelId="{1C2B4AC4-44E4-48AA-AB27-3087B44CF42B}" type="presParOf" srcId="{8FEC3915-6DD9-4DD7-875F-E02846802F9D}" destId="{D6257F34-3BAD-41D6-99AB-9F7F7ACA2EFB}" srcOrd="2" destOrd="0" presId="urn:microsoft.com/office/officeart/2005/8/layout/chevron2"/>
    <dgm:cxn modelId="{24A49BE5-22CE-4544-9025-2A90506A19F2}" type="presParOf" srcId="{D6257F34-3BAD-41D6-99AB-9F7F7ACA2EFB}" destId="{33F5CC8B-B06E-42C5-907B-18EFF6652AC5}" srcOrd="0" destOrd="0" presId="urn:microsoft.com/office/officeart/2005/8/layout/chevron2"/>
    <dgm:cxn modelId="{266BFA68-A3D2-4065-8AA6-04E84BA12BBF}" type="presParOf" srcId="{D6257F34-3BAD-41D6-99AB-9F7F7ACA2EFB}" destId="{EBCB936D-D250-44D1-B716-73ED516D8DCF}" srcOrd="1" destOrd="0" presId="urn:microsoft.com/office/officeart/2005/8/layout/chevron2"/>
    <dgm:cxn modelId="{7944747B-073D-4457-9EC1-2349255E9DD4}" type="presParOf" srcId="{8FEC3915-6DD9-4DD7-875F-E02846802F9D}" destId="{11748AEE-0D3B-4731-B4C5-D39A4F0E2FAC}" srcOrd="3" destOrd="0" presId="urn:microsoft.com/office/officeart/2005/8/layout/chevron2"/>
    <dgm:cxn modelId="{3AAAA1A8-FC79-430B-82B1-2E6148A3526D}" type="presParOf" srcId="{8FEC3915-6DD9-4DD7-875F-E02846802F9D}" destId="{05206CB8-9567-4B94-9663-B3ADEAB22AFA}" srcOrd="4" destOrd="0" presId="urn:microsoft.com/office/officeart/2005/8/layout/chevron2"/>
    <dgm:cxn modelId="{45F62C4F-99B8-408F-8A36-8F7C641ABBEB}" type="presParOf" srcId="{05206CB8-9567-4B94-9663-B3ADEAB22AFA}" destId="{03A9F57E-3986-4BE3-A51A-F7DDB968DA5D}" srcOrd="0" destOrd="0" presId="urn:microsoft.com/office/officeart/2005/8/layout/chevron2"/>
    <dgm:cxn modelId="{AC34AE51-14BA-4E4E-A3E9-6892EEF0D984}" type="presParOf" srcId="{05206CB8-9567-4B94-9663-B3ADEAB22AFA}" destId="{F9480455-CBBC-4813-A077-8882C36C0E5C}" srcOrd="1" destOrd="0" presId="urn:microsoft.com/office/officeart/2005/8/layout/chevron2"/>
    <dgm:cxn modelId="{FBF51189-620E-4758-A677-690A9177022F}" type="presParOf" srcId="{8FEC3915-6DD9-4DD7-875F-E02846802F9D}" destId="{BAA5032A-827F-4C98-BF4A-A70BC347757B}" srcOrd="5" destOrd="0" presId="urn:microsoft.com/office/officeart/2005/8/layout/chevron2"/>
    <dgm:cxn modelId="{33920927-E602-47DA-852F-191460CA321E}" type="presParOf" srcId="{8FEC3915-6DD9-4DD7-875F-E02846802F9D}" destId="{0356FE26-4170-4680-9A70-B12BE8A356B4}" srcOrd="6" destOrd="0" presId="urn:microsoft.com/office/officeart/2005/8/layout/chevron2"/>
    <dgm:cxn modelId="{BC719238-C4B8-4107-AF66-5F5FE252C752}" type="presParOf" srcId="{0356FE26-4170-4680-9A70-B12BE8A356B4}" destId="{7D44CFBD-70AD-47BF-BF6D-32579C324936}" srcOrd="0" destOrd="0" presId="urn:microsoft.com/office/officeart/2005/8/layout/chevron2"/>
    <dgm:cxn modelId="{26E8792B-A81E-4FDC-AC8D-C7D5CE518344}" type="presParOf" srcId="{0356FE26-4170-4680-9A70-B12BE8A356B4}" destId="{76E5288E-8240-42B6-974A-BABE2370A36C}" srcOrd="1" destOrd="0" presId="urn:microsoft.com/office/officeart/2005/8/layout/chevron2"/>
    <dgm:cxn modelId="{7EE63F8E-AC14-41E7-8134-0A7EF606AE5E}" type="presParOf" srcId="{8FEC3915-6DD9-4DD7-875F-E02846802F9D}" destId="{0E65F730-C59F-4ABB-80A1-054426BDC866}" srcOrd="7" destOrd="0" presId="urn:microsoft.com/office/officeart/2005/8/layout/chevron2"/>
    <dgm:cxn modelId="{B95542F7-26F0-4F6C-8A27-A63B943ED5B8}" type="presParOf" srcId="{8FEC3915-6DD9-4DD7-875F-E02846802F9D}" destId="{F0E1C2C3-485F-4B23-B57F-8DEB38591B5F}" srcOrd="8" destOrd="0" presId="urn:microsoft.com/office/officeart/2005/8/layout/chevron2"/>
    <dgm:cxn modelId="{C249064A-60E2-4DEA-BF2E-4C5383DE7106}" type="presParOf" srcId="{F0E1C2C3-485F-4B23-B57F-8DEB38591B5F}" destId="{0A3117C3-E140-46AB-ABB0-AE0625A40017}" srcOrd="0" destOrd="0" presId="urn:microsoft.com/office/officeart/2005/8/layout/chevron2"/>
    <dgm:cxn modelId="{7F3C0BA7-DEB7-4AE9-82EC-04054FE4306A}" type="presParOf" srcId="{F0E1C2C3-485F-4B23-B57F-8DEB38591B5F}" destId="{87F763DD-5F48-4FED-9C84-1629FEC1CB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F6F5C1-C618-4C7E-819A-2E092A43624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C22B1A-FE5C-4957-8608-D090345471DA}">
      <dgm:prSet phldrT="[Текст]" custT="1"/>
      <dgm:spPr>
        <a:xfrm>
          <a:off x="22838" y="67148"/>
          <a:ext cx="7875203" cy="1146929"/>
        </a:xfrm>
        <a:prstGeom prst="rightArrow">
          <a:avLst>
            <a:gd name="adj1" fmla="val 50000"/>
            <a:gd name="adj2" fmla="val 5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«Отраслевая» структура расходов</a:t>
          </a:r>
          <a:endParaRPr lang="ru-RU" sz="1600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45071DC6-CC71-413E-B684-9975F78AAEFD}" type="parTrans" cxnId="{35C7F2F1-3C59-4180-873F-39D88EB9AA1C}">
      <dgm:prSet/>
      <dgm:spPr/>
      <dgm:t>
        <a:bodyPr/>
        <a:lstStyle/>
        <a:p>
          <a:endParaRPr lang="ru-RU"/>
        </a:p>
      </dgm:t>
    </dgm:pt>
    <dgm:pt modelId="{18489C8E-E929-42F6-BC09-8A1664D6E526}" type="sibTrans" cxnId="{35C7F2F1-3C59-4180-873F-39D88EB9AA1C}">
      <dgm:prSet/>
      <dgm:spPr/>
      <dgm:t>
        <a:bodyPr/>
        <a:lstStyle/>
        <a:p>
          <a:endParaRPr lang="ru-RU"/>
        </a:p>
      </dgm:t>
    </dgm:pt>
    <dgm:pt modelId="{A64C9D47-C6FF-470A-84F8-0E91501D19C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838" y="951597"/>
          <a:ext cx="2425562" cy="2209408"/>
        </a:xfrm>
        <a:prstGeom prst="rect">
          <a:avLst/>
        </a:prstGeom>
        <a:gradFill rotWithShape="1">
          <a:gsLst>
            <a:gs pos="0">
              <a:srgbClr val="F07F09">
                <a:shade val="45000"/>
                <a:satMod val="155000"/>
              </a:srgbClr>
            </a:gs>
            <a:gs pos="60000">
              <a:srgbClr val="F07F09">
                <a:shade val="95000"/>
                <a:satMod val="150000"/>
              </a:srgbClr>
            </a:gs>
            <a:gs pos="100000">
              <a:srgbClr val="F07F09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gm:spPr>
      <dgm:t>
        <a:bodyPr anchor="ctr"/>
        <a:lstStyle/>
        <a:p>
          <a:pPr algn="l"/>
          <a:r>
            <a:rPr lang="ru-RU" sz="1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Расходы по функциям государственной власти (местного самоуправления)  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37FF6725-117B-440E-BD1A-4A82C684FC28}" type="parTrans" cxnId="{5E8BBF50-1233-4344-B0B1-1D7962F638DE}">
      <dgm:prSet/>
      <dgm:spPr/>
      <dgm:t>
        <a:bodyPr/>
        <a:lstStyle/>
        <a:p>
          <a:endParaRPr lang="ru-RU"/>
        </a:p>
      </dgm:t>
    </dgm:pt>
    <dgm:pt modelId="{E51A1C1F-51C5-4C99-838D-26E8C9724C28}" type="sibTrans" cxnId="{5E8BBF50-1233-4344-B0B1-1D7962F638DE}">
      <dgm:prSet/>
      <dgm:spPr/>
      <dgm:t>
        <a:bodyPr/>
        <a:lstStyle/>
        <a:p>
          <a:endParaRPr lang="ru-RU"/>
        </a:p>
      </dgm:t>
    </dgm:pt>
    <dgm:pt modelId="{3D934CEA-7A4F-47B2-83CB-2B6BBEA2D912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xfrm>
          <a:off x="2448400" y="449458"/>
          <a:ext cx="5449641" cy="1146929"/>
        </a:xfrm>
        <a:prstGeom prst="rightArrow">
          <a:avLst>
            <a:gd name="adj1" fmla="val 50000"/>
            <a:gd name="adj2" fmla="val 50000"/>
          </a:avLst>
        </a:prstGeom>
        <a:solidFill>
          <a:srgbClr val="4E8542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r>
            <a:rPr lang="ru-RU" sz="1600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«Программная» структура расходов</a:t>
          </a:r>
          <a:endParaRPr lang="ru-RU" sz="1600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11477824-BB88-4622-8607-D3D1375941CA}" type="parTrans" cxnId="{B3FDE5D1-1CB9-4F32-A097-11FDAFCC1D4B}">
      <dgm:prSet/>
      <dgm:spPr/>
      <dgm:t>
        <a:bodyPr/>
        <a:lstStyle/>
        <a:p>
          <a:endParaRPr lang="ru-RU"/>
        </a:p>
      </dgm:t>
    </dgm:pt>
    <dgm:pt modelId="{69B1EFED-AE67-46C2-93E8-8028351CC88A}" type="sibTrans" cxnId="{B3FDE5D1-1CB9-4F32-A097-11FDAFCC1D4B}">
      <dgm:prSet/>
      <dgm:spPr/>
      <dgm:t>
        <a:bodyPr/>
        <a:lstStyle/>
        <a:p>
          <a:endParaRPr lang="ru-RU"/>
        </a:p>
      </dgm:t>
    </dgm:pt>
    <dgm:pt modelId="{BD2F3D92-D04D-4BE6-B486-AB7FFFA13E2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2448400" y="1333907"/>
          <a:ext cx="2425562" cy="2209408"/>
        </a:xfrm>
        <a:prstGeom prst="rect">
          <a:avLst/>
        </a:prstGeom>
        <a:gradFill rotWithShape="1">
          <a:gsLst>
            <a:gs pos="0">
              <a:srgbClr val="4E8542">
                <a:shade val="45000"/>
                <a:satMod val="155000"/>
              </a:srgbClr>
            </a:gs>
            <a:gs pos="60000">
              <a:srgbClr val="4E8542">
                <a:shade val="95000"/>
                <a:satMod val="150000"/>
              </a:srgbClr>
            </a:gs>
            <a:gs pos="100000">
              <a:srgbClr val="4E8542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gm:spPr>
      <dgm:t>
        <a:bodyPr anchor="ctr"/>
        <a:lstStyle/>
        <a:p>
          <a:r>
            <a:rPr lang="ru-RU" sz="1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Расходы по государственным (муниципальным) программам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2A94121E-63E1-49EF-BFDF-E2FA50FA5E04}" type="parTrans" cxnId="{4E42AC95-E7E9-464F-887A-73EC6F780955}">
      <dgm:prSet/>
      <dgm:spPr/>
      <dgm:t>
        <a:bodyPr/>
        <a:lstStyle/>
        <a:p>
          <a:endParaRPr lang="ru-RU"/>
        </a:p>
      </dgm:t>
    </dgm:pt>
    <dgm:pt modelId="{370C5126-75C1-4487-89B6-A71760530294}" type="sibTrans" cxnId="{4E42AC95-E7E9-464F-887A-73EC6F780955}">
      <dgm:prSet/>
      <dgm:spPr/>
      <dgm:t>
        <a:bodyPr/>
        <a:lstStyle/>
        <a:p>
          <a:endParaRPr lang="ru-RU"/>
        </a:p>
      </dgm:t>
    </dgm:pt>
    <dgm:pt modelId="{F8BAD4B9-64D4-426C-B328-BDF0176EF927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xfrm>
          <a:off x="4873963" y="831768"/>
          <a:ext cx="3024078" cy="1146929"/>
        </a:xfrm>
        <a:prstGeom prst="rightArrow">
          <a:avLst>
            <a:gd name="adj1" fmla="val 50000"/>
            <a:gd name="adj2" fmla="val 50000"/>
          </a:avLst>
        </a:prstGeom>
        <a:solidFill>
          <a:srgbClr val="604878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r>
            <a:rPr lang="ru-RU" sz="1600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«Ведомственная» структура расходов</a:t>
          </a:r>
          <a:endParaRPr lang="ru-RU" sz="1600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1B1D56DF-E588-4385-BBA3-807D01F66FD5}" type="parTrans" cxnId="{6DC60A24-921C-48A2-86E6-95F59E7BFB2F}">
      <dgm:prSet/>
      <dgm:spPr/>
      <dgm:t>
        <a:bodyPr/>
        <a:lstStyle/>
        <a:p>
          <a:endParaRPr lang="ru-RU"/>
        </a:p>
      </dgm:t>
    </dgm:pt>
    <dgm:pt modelId="{2D97CAD3-AE7B-4A5F-B508-EE3B3B799AE3}" type="sibTrans" cxnId="{6DC60A24-921C-48A2-86E6-95F59E7BFB2F}">
      <dgm:prSet/>
      <dgm:spPr/>
      <dgm:t>
        <a:bodyPr/>
        <a:lstStyle/>
        <a:p>
          <a:endParaRPr lang="ru-RU"/>
        </a:p>
      </dgm:t>
    </dgm:pt>
    <dgm:pt modelId="{E83535DC-90E4-4D3E-9ED5-DBE1BFA0EB79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>
          <a:off x="4873963" y="1716216"/>
          <a:ext cx="2425562" cy="2177074"/>
        </a:xfrm>
        <a:prstGeom prst="rect">
          <a:avLst/>
        </a:prstGeom>
        <a:gradFill rotWithShape="1">
          <a:gsLst>
            <a:gs pos="0">
              <a:srgbClr val="604878">
                <a:shade val="45000"/>
                <a:satMod val="155000"/>
              </a:srgbClr>
            </a:gs>
            <a:gs pos="60000">
              <a:srgbClr val="604878">
                <a:shade val="95000"/>
                <a:satMod val="150000"/>
              </a:srgbClr>
            </a:gs>
            <a:gs pos="100000">
              <a:srgbClr val="604878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gm:spPr>
      <dgm:t>
        <a:bodyPr anchor="ctr"/>
        <a:lstStyle/>
        <a:p>
          <a:r>
            <a:rPr lang="ru-RU" sz="1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Расходы по ведомствам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FEE18F5A-6E74-4683-80B4-CBCC3153AF1B}" type="parTrans" cxnId="{B8C9E9EB-6E17-48B5-A9AF-FD0BF8A9CC3A}">
      <dgm:prSet/>
      <dgm:spPr/>
      <dgm:t>
        <a:bodyPr/>
        <a:lstStyle/>
        <a:p>
          <a:endParaRPr lang="ru-RU"/>
        </a:p>
      </dgm:t>
    </dgm:pt>
    <dgm:pt modelId="{484EF2B8-C177-47EA-B4DE-FCF85DA01584}" type="sibTrans" cxnId="{B8C9E9EB-6E17-48B5-A9AF-FD0BF8A9CC3A}">
      <dgm:prSet/>
      <dgm:spPr/>
      <dgm:t>
        <a:bodyPr/>
        <a:lstStyle/>
        <a:p>
          <a:endParaRPr lang="ru-RU"/>
        </a:p>
      </dgm:t>
    </dgm:pt>
    <dgm:pt modelId="{B44D2E60-6743-41DB-976F-6F3D77F12F26}" type="pres">
      <dgm:prSet presAssocID="{F3F6F5C1-C618-4C7E-819A-2E092A43624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4E9CB0B-C151-42C4-AAE6-DA676F1FCDB4}" type="pres">
      <dgm:prSet presAssocID="{80C22B1A-FE5C-4957-8608-D090345471DA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75ED6-83E3-4B83-8D52-B7DAA06B462B}" type="pres">
      <dgm:prSet presAssocID="{80C22B1A-FE5C-4957-8608-D090345471DA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F62B9-FC56-4ABC-BBC4-FBFE5EB85D4D}" type="pres">
      <dgm:prSet presAssocID="{3D934CEA-7A4F-47B2-83CB-2B6BBEA2D91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0B900-C2CF-4388-BEC1-632A9BC18F62}" type="pres">
      <dgm:prSet presAssocID="{3D934CEA-7A4F-47B2-83CB-2B6BBEA2D91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B48DA-3B66-4B1C-ADF8-8B208D5468FE}" type="pres">
      <dgm:prSet presAssocID="{F8BAD4B9-64D4-426C-B328-BDF0176EF92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5F833-2B05-4039-A8AD-AF8A79B7E66A}" type="pres">
      <dgm:prSet presAssocID="{F8BAD4B9-64D4-426C-B328-BDF0176EF92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E6024-ACE6-4302-ACC1-9A7AE27AB262}" type="presOf" srcId="{E83535DC-90E4-4D3E-9ED5-DBE1BFA0EB79}" destId="{1CA5F833-2B05-4039-A8AD-AF8A79B7E66A}" srcOrd="0" destOrd="0" presId="urn:microsoft.com/office/officeart/2009/3/layout/IncreasingArrowsProcess"/>
    <dgm:cxn modelId="{35C7F2F1-3C59-4180-873F-39D88EB9AA1C}" srcId="{F3F6F5C1-C618-4C7E-819A-2E092A43624D}" destId="{80C22B1A-FE5C-4957-8608-D090345471DA}" srcOrd="0" destOrd="0" parTransId="{45071DC6-CC71-413E-B684-9975F78AAEFD}" sibTransId="{18489C8E-E929-42F6-BC09-8A1664D6E526}"/>
    <dgm:cxn modelId="{8900A388-02A3-4D75-9186-04228A11415E}" type="presOf" srcId="{3D934CEA-7A4F-47B2-83CB-2B6BBEA2D912}" destId="{DE4F62B9-FC56-4ABC-BBC4-FBFE5EB85D4D}" srcOrd="0" destOrd="0" presId="urn:microsoft.com/office/officeart/2009/3/layout/IncreasingArrowsProcess"/>
    <dgm:cxn modelId="{4E42AC95-E7E9-464F-887A-73EC6F780955}" srcId="{3D934CEA-7A4F-47B2-83CB-2B6BBEA2D912}" destId="{BD2F3D92-D04D-4BE6-B486-AB7FFFA13E2A}" srcOrd="0" destOrd="0" parTransId="{2A94121E-63E1-49EF-BFDF-E2FA50FA5E04}" sibTransId="{370C5126-75C1-4487-89B6-A71760530294}"/>
    <dgm:cxn modelId="{B8C9E9EB-6E17-48B5-A9AF-FD0BF8A9CC3A}" srcId="{F8BAD4B9-64D4-426C-B328-BDF0176EF927}" destId="{E83535DC-90E4-4D3E-9ED5-DBE1BFA0EB79}" srcOrd="0" destOrd="0" parTransId="{FEE18F5A-6E74-4683-80B4-CBCC3153AF1B}" sibTransId="{484EF2B8-C177-47EA-B4DE-FCF85DA01584}"/>
    <dgm:cxn modelId="{3F80AAFE-39B9-4F84-A697-968712556B45}" type="presOf" srcId="{BD2F3D92-D04D-4BE6-B486-AB7FFFA13E2A}" destId="{C030B900-C2CF-4388-BEC1-632A9BC18F62}" srcOrd="0" destOrd="0" presId="urn:microsoft.com/office/officeart/2009/3/layout/IncreasingArrowsProcess"/>
    <dgm:cxn modelId="{5E8BBF50-1233-4344-B0B1-1D7962F638DE}" srcId="{80C22B1A-FE5C-4957-8608-D090345471DA}" destId="{A64C9D47-C6FF-470A-84F8-0E91501D19C5}" srcOrd="0" destOrd="0" parTransId="{37FF6725-117B-440E-BD1A-4A82C684FC28}" sibTransId="{E51A1C1F-51C5-4C99-838D-26E8C9724C28}"/>
    <dgm:cxn modelId="{B3FDE5D1-1CB9-4F32-A097-11FDAFCC1D4B}" srcId="{F3F6F5C1-C618-4C7E-819A-2E092A43624D}" destId="{3D934CEA-7A4F-47B2-83CB-2B6BBEA2D912}" srcOrd="1" destOrd="0" parTransId="{11477824-BB88-4622-8607-D3D1375941CA}" sibTransId="{69B1EFED-AE67-46C2-93E8-8028351CC88A}"/>
    <dgm:cxn modelId="{6DC60A24-921C-48A2-86E6-95F59E7BFB2F}" srcId="{F3F6F5C1-C618-4C7E-819A-2E092A43624D}" destId="{F8BAD4B9-64D4-426C-B328-BDF0176EF927}" srcOrd="2" destOrd="0" parTransId="{1B1D56DF-E588-4385-BBA3-807D01F66FD5}" sibTransId="{2D97CAD3-AE7B-4A5F-B508-EE3B3B799AE3}"/>
    <dgm:cxn modelId="{C252D7D9-1D07-43ED-96C4-A1D2048C800A}" type="presOf" srcId="{A64C9D47-C6FF-470A-84F8-0E91501D19C5}" destId="{C4475ED6-83E3-4B83-8D52-B7DAA06B462B}" srcOrd="0" destOrd="0" presId="urn:microsoft.com/office/officeart/2009/3/layout/IncreasingArrowsProcess"/>
    <dgm:cxn modelId="{1C26A706-F51F-4438-A934-FCD77CBFB6BE}" type="presOf" srcId="{80C22B1A-FE5C-4957-8608-D090345471DA}" destId="{04E9CB0B-C151-42C4-AAE6-DA676F1FCDB4}" srcOrd="0" destOrd="0" presId="urn:microsoft.com/office/officeart/2009/3/layout/IncreasingArrowsProcess"/>
    <dgm:cxn modelId="{23957B5D-0CE7-448B-8812-CC6400D2371F}" type="presOf" srcId="{F3F6F5C1-C618-4C7E-819A-2E092A43624D}" destId="{B44D2E60-6743-41DB-976F-6F3D77F12F26}" srcOrd="0" destOrd="0" presId="urn:microsoft.com/office/officeart/2009/3/layout/IncreasingArrowsProcess"/>
    <dgm:cxn modelId="{90DDCDC7-B82D-467D-8144-7E86485500F1}" type="presOf" srcId="{F8BAD4B9-64D4-426C-B328-BDF0176EF927}" destId="{731B48DA-3B66-4B1C-ADF8-8B208D5468FE}" srcOrd="0" destOrd="0" presId="urn:microsoft.com/office/officeart/2009/3/layout/IncreasingArrowsProcess"/>
    <dgm:cxn modelId="{04477A69-69F3-499A-8446-B99643967159}" type="presParOf" srcId="{B44D2E60-6743-41DB-976F-6F3D77F12F26}" destId="{04E9CB0B-C151-42C4-AAE6-DA676F1FCDB4}" srcOrd="0" destOrd="0" presId="urn:microsoft.com/office/officeart/2009/3/layout/IncreasingArrowsProcess"/>
    <dgm:cxn modelId="{EB9D2E75-16F4-4DFF-B426-E82746AF6573}" type="presParOf" srcId="{B44D2E60-6743-41DB-976F-6F3D77F12F26}" destId="{C4475ED6-83E3-4B83-8D52-B7DAA06B462B}" srcOrd="1" destOrd="0" presId="urn:microsoft.com/office/officeart/2009/3/layout/IncreasingArrowsProcess"/>
    <dgm:cxn modelId="{46839872-5E73-4F58-96C2-9F2D47F73108}" type="presParOf" srcId="{B44D2E60-6743-41DB-976F-6F3D77F12F26}" destId="{DE4F62B9-FC56-4ABC-BBC4-FBFE5EB85D4D}" srcOrd="2" destOrd="0" presId="urn:microsoft.com/office/officeart/2009/3/layout/IncreasingArrowsProcess"/>
    <dgm:cxn modelId="{7CB85BFA-B050-4241-B9EC-E93E7DCE446F}" type="presParOf" srcId="{B44D2E60-6743-41DB-976F-6F3D77F12F26}" destId="{C030B900-C2CF-4388-BEC1-632A9BC18F62}" srcOrd="3" destOrd="0" presId="urn:microsoft.com/office/officeart/2009/3/layout/IncreasingArrowsProcess"/>
    <dgm:cxn modelId="{AAA85C5A-60A3-4EB2-9220-607E46E8804A}" type="presParOf" srcId="{B44D2E60-6743-41DB-976F-6F3D77F12F26}" destId="{731B48DA-3B66-4B1C-ADF8-8B208D5468FE}" srcOrd="4" destOrd="0" presId="urn:microsoft.com/office/officeart/2009/3/layout/IncreasingArrowsProcess"/>
    <dgm:cxn modelId="{D0836263-91F2-4039-8D20-F3F237E6B96A}" type="presParOf" srcId="{B44D2E60-6743-41DB-976F-6F3D77F12F26}" destId="{1CA5F833-2B05-4039-A8AD-AF8A79B7E6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A911B-1B8E-4BCB-B36C-5305C68B27E4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D7517C-2484-44BD-86FF-FC2EA2803D67}">
      <dgm:prSet phldrT="[Текст]"/>
      <dgm:spPr>
        <a:xfrm rot="10800000">
          <a:off x="0" y="573"/>
          <a:ext cx="7200031" cy="1504943"/>
        </a:xfrm>
        <a:prstGeom prst="upArrowCallout">
          <a:avLst/>
        </a:prstGeom>
        <a:solidFill>
          <a:srgbClr val="F07F09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ctr"/>
          <a:r>
            <a:rPr lang="ru-RU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1 уровень</a:t>
          </a:r>
          <a:endParaRPr lang="ru-RU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C7FD014C-2BD7-40DF-9D63-36B366ABA0AF}" type="parTrans" cxnId="{3F05B074-B761-4A2B-B70E-7EADE0AD719D}">
      <dgm:prSet/>
      <dgm:spPr/>
      <dgm:t>
        <a:bodyPr/>
        <a:lstStyle/>
        <a:p>
          <a:endParaRPr lang="ru-RU"/>
        </a:p>
      </dgm:t>
    </dgm:pt>
    <dgm:pt modelId="{940E70F4-D8BA-4FB5-998E-AEF3765F6384}" type="sibTrans" cxnId="{3F05B074-B761-4A2B-B70E-7EADE0AD719D}">
      <dgm:prSet/>
      <dgm:spPr/>
      <dgm:t>
        <a:bodyPr/>
        <a:lstStyle/>
        <a:p>
          <a:endParaRPr lang="ru-RU"/>
        </a:p>
      </dgm:t>
    </dgm:pt>
    <dgm:pt modelId="{71E8CCC4-7F0C-4889-A9FB-BB61066D5ACA}">
      <dgm:prSet phldrT="[Текст]" custT="1"/>
      <dgm:spPr>
        <a:xfrm>
          <a:off x="0" y="528808"/>
          <a:ext cx="3600015" cy="449978"/>
        </a:xfrm>
        <a:prstGeom prst="rect">
          <a:avLst/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ru-RU" sz="1500" b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Федеральный бюджет</a:t>
          </a:r>
          <a:endParaRPr lang="ru-RU" sz="1500" b="1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463A0298-EC7C-4601-BB3C-DD86F5499CB6}" type="parTrans" cxnId="{611E18CA-6FED-4884-AE9F-30BE3146175E}">
      <dgm:prSet/>
      <dgm:spPr/>
      <dgm:t>
        <a:bodyPr/>
        <a:lstStyle/>
        <a:p>
          <a:endParaRPr lang="ru-RU"/>
        </a:p>
      </dgm:t>
    </dgm:pt>
    <dgm:pt modelId="{D72EE77D-7165-4918-BDAE-8305DE8517A5}" type="sibTrans" cxnId="{611E18CA-6FED-4884-AE9F-30BE3146175E}">
      <dgm:prSet/>
      <dgm:spPr/>
      <dgm:t>
        <a:bodyPr/>
        <a:lstStyle/>
        <a:p>
          <a:endParaRPr lang="ru-RU"/>
        </a:p>
      </dgm:t>
    </dgm:pt>
    <dgm:pt modelId="{DC669D36-7A8F-4CFE-8715-8C1D470B3858}">
      <dgm:prSet phldrT="[Текст]" custT="1"/>
      <dgm:spPr>
        <a:xfrm>
          <a:off x="3600015" y="528808"/>
          <a:ext cx="3600015" cy="449978"/>
        </a:xfrm>
        <a:prstGeom prst="rect">
          <a:avLst/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ru-RU" sz="11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Бюджеты государственных внебюджетных фондов Российской Федерации</a:t>
          </a:r>
          <a:endParaRPr lang="ru-RU" sz="11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FBA4B2A2-8382-4084-930A-91B8884099A0}" type="parTrans" cxnId="{96B3034C-6840-4AD7-90BB-74DAC96F54BC}">
      <dgm:prSet/>
      <dgm:spPr/>
      <dgm:t>
        <a:bodyPr/>
        <a:lstStyle/>
        <a:p>
          <a:endParaRPr lang="ru-RU"/>
        </a:p>
      </dgm:t>
    </dgm:pt>
    <dgm:pt modelId="{9A6ABCD7-35AB-4E01-8761-EA4E61697326}" type="sibTrans" cxnId="{96B3034C-6840-4AD7-90BB-74DAC96F54BC}">
      <dgm:prSet/>
      <dgm:spPr/>
      <dgm:t>
        <a:bodyPr/>
        <a:lstStyle/>
        <a:p>
          <a:endParaRPr lang="ru-RU"/>
        </a:p>
      </dgm:t>
    </dgm:pt>
    <dgm:pt modelId="{40998B7C-AF00-49F7-B56C-779D3043D9E7}">
      <dgm:prSet phldrT="[Текст]"/>
      <dgm:spPr>
        <a:xfrm rot="10800000">
          <a:off x="0" y="1490840"/>
          <a:ext cx="7200031" cy="1504943"/>
        </a:xfrm>
        <a:prstGeom prst="upArrowCallout">
          <a:avLst/>
        </a:prstGeom>
        <a:solidFill>
          <a:srgbClr val="4E8542">
            <a:lumMod val="60000"/>
            <a:lumOff val="4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2 уровень</a:t>
          </a:r>
          <a:endParaRPr lang="ru-RU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53067931-F401-4252-B3BD-7D3A154DAADF}" type="parTrans" cxnId="{E4FE57DA-922B-4055-A5EE-79F45362D1D1}">
      <dgm:prSet/>
      <dgm:spPr/>
      <dgm:t>
        <a:bodyPr/>
        <a:lstStyle/>
        <a:p>
          <a:endParaRPr lang="ru-RU"/>
        </a:p>
      </dgm:t>
    </dgm:pt>
    <dgm:pt modelId="{C2009612-9C9A-4866-9555-AC8DC4CA2E74}" type="sibTrans" cxnId="{E4FE57DA-922B-4055-A5EE-79F45362D1D1}">
      <dgm:prSet/>
      <dgm:spPr/>
      <dgm:t>
        <a:bodyPr/>
        <a:lstStyle/>
        <a:p>
          <a:endParaRPr lang="ru-RU"/>
        </a:p>
      </dgm:t>
    </dgm:pt>
    <dgm:pt modelId="{1FA1C2D8-9258-4CF7-8BEA-07368F143CA4}">
      <dgm:prSet phldrT="[Текст]" custT="1"/>
      <dgm:spPr>
        <a:xfrm>
          <a:off x="0" y="1944216"/>
          <a:ext cx="3600015" cy="599695"/>
        </a:xfrm>
        <a:prstGeom prst="rect">
          <a:avLst/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Бюджеты субъектов РФ</a:t>
          </a:r>
        </a:p>
        <a:p>
          <a:r>
            <a:rPr lang="ru-RU" sz="1100" b="1" dirty="0" smtClean="0">
              <a:solidFill>
                <a:srgbClr val="0066FF"/>
              </a:solidFill>
              <a:latin typeface="Verdana"/>
              <a:ea typeface="+mn-ea"/>
              <a:cs typeface="+mn-cs"/>
            </a:rPr>
            <a:t>*областной бюджет Архангельской области</a:t>
          </a:r>
          <a:endParaRPr lang="ru-RU" sz="1100" b="1" dirty="0">
            <a:solidFill>
              <a:srgbClr val="0066FF"/>
            </a:solidFill>
            <a:latin typeface="Verdana"/>
            <a:ea typeface="+mn-ea"/>
            <a:cs typeface="+mn-cs"/>
          </a:endParaRPr>
        </a:p>
      </dgm:t>
    </dgm:pt>
    <dgm:pt modelId="{D7E0BB57-A41B-4D94-A24F-D47958F5B521}" type="parTrans" cxnId="{99AEBAF1-B93E-45CD-9613-8C5922EBAF14}">
      <dgm:prSet/>
      <dgm:spPr/>
      <dgm:t>
        <a:bodyPr/>
        <a:lstStyle/>
        <a:p>
          <a:endParaRPr lang="ru-RU"/>
        </a:p>
      </dgm:t>
    </dgm:pt>
    <dgm:pt modelId="{8816A650-0A50-4722-BFF2-390C46DC2D9F}" type="sibTrans" cxnId="{99AEBAF1-B93E-45CD-9613-8C5922EBAF14}">
      <dgm:prSet/>
      <dgm:spPr/>
      <dgm:t>
        <a:bodyPr/>
        <a:lstStyle/>
        <a:p>
          <a:endParaRPr lang="ru-RU"/>
        </a:p>
      </dgm:t>
    </dgm:pt>
    <dgm:pt modelId="{F140143B-5000-454E-A3ED-7D864BD2E388}">
      <dgm:prSet phldrT="[Текст]" custT="1"/>
      <dgm:spPr>
        <a:xfrm>
          <a:off x="3600015" y="1944216"/>
          <a:ext cx="3600015" cy="599695"/>
        </a:xfrm>
        <a:prstGeom prst="rect">
          <a:avLst/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ru-RU" sz="11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Бюджеты территориальных  государственных внебюджетных фондов</a:t>
          </a:r>
          <a:endParaRPr lang="ru-RU" sz="11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1029964E-B367-43C4-BCC4-DD23DA1CF6F8}" type="parTrans" cxnId="{9B80A2BE-4E3E-4026-BCAF-52BDED554F35}">
      <dgm:prSet/>
      <dgm:spPr/>
      <dgm:t>
        <a:bodyPr/>
        <a:lstStyle/>
        <a:p>
          <a:endParaRPr lang="ru-RU"/>
        </a:p>
      </dgm:t>
    </dgm:pt>
    <dgm:pt modelId="{3BE20689-4FFF-4870-A7F4-B0363A30D032}" type="sibTrans" cxnId="{9B80A2BE-4E3E-4026-BCAF-52BDED554F35}">
      <dgm:prSet/>
      <dgm:spPr/>
      <dgm:t>
        <a:bodyPr/>
        <a:lstStyle/>
        <a:p>
          <a:endParaRPr lang="ru-RU"/>
        </a:p>
      </dgm:t>
    </dgm:pt>
    <dgm:pt modelId="{1A6BA703-7D45-48B8-9719-EAB98685B51A}">
      <dgm:prSet phldrT="[Текст]"/>
      <dgm:spPr>
        <a:xfrm>
          <a:off x="0" y="2981932"/>
          <a:ext cx="7200031" cy="978507"/>
        </a:xfrm>
        <a:prstGeom prst="rect">
          <a:avLst/>
        </a:prstGeom>
        <a:solidFill>
          <a:srgbClr val="1B587C">
            <a:lumMod val="60000"/>
            <a:lumOff val="4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3 уровень</a:t>
          </a:r>
          <a:endParaRPr lang="ru-RU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931CCC2A-43BB-4FC8-923B-57E7014592C6}" type="parTrans" cxnId="{DBD6B96B-4437-4A1A-8B6A-B2245AD068DB}">
      <dgm:prSet/>
      <dgm:spPr/>
      <dgm:t>
        <a:bodyPr/>
        <a:lstStyle/>
        <a:p>
          <a:endParaRPr lang="ru-RU"/>
        </a:p>
      </dgm:t>
    </dgm:pt>
    <dgm:pt modelId="{1873EAB4-64B4-47AF-AD41-576234837E1D}" type="sibTrans" cxnId="{DBD6B96B-4437-4A1A-8B6A-B2245AD068DB}">
      <dgm:prSet/>
      <dgm:spPr/>
      <dgm:t>
        <a:bodyPr/>
        <a:lstStyle/>
        <a:p>
          <a:endParaRPr lang="ru-RU"/>
        </a:p>
      </dgm:t>
    </dgm:pt>
    <dgm:pt modelId="{5C22B729-184E-49D2-9530-9B5C29A3D4BD}">
      <dgm:prSet phldrT="[Текст]" custT="1"/>
      <dgm:spPr>
        <a:xfrm>
          <a:off x="0" y="3453623"/>
          <a:ext cx="7200031" cy="489759"/>
        </a:xfrm>
        <a:prstGeom prst="rect">
          <a:avLst/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Местные бюджеты </a:t>
          </a:r>
        </a:p>
        <a:p>
          <a:r>
            <a:rPr lang="ru-RU" sz="1200" b="1" baseline="0" dirty="0" smtClean="0">
              <a:solidFill>
                <a:srgbClr val="0066FF"/>
              </a:solidFill>
              <a:latin typeface="Verdana"/>
              <a:ea typeface="+mn-ea"/>
              <a:cs typeface="+mn-cs"/>
            </a:rPr>
            <a:t>*МО «Северодвинск» – бюджет городского округа</a:t>
          </a:r>
        </a:p>
      </dgm:t>
    </dgm:pt>
    <dgm:pt modelId="{D34BFCE6-1D6C-4FEF-8D4C-C76572B9AE8F}" type="parTrans" cxnId="{458B0640-8E14-4CC3-B129-E344622497A0}">
      <dgm:prSet/>
      <dgm:spPr/>
      <dgm:t>
        <a:bodyPr/>
        <a:lstStyle/>
        <a:p>
          <a:endParaRPr lang="ru-RU"/>
        </a:p>
      </dgm:t>
    </dgm:pt>
    <dgm:pt modelId="{80F84D60-199F-49CB-8767-58E21B758125}" type="sibTrans" cxnId="{458B0640-8E14-4CC3-B129-E344622497A0}">
      <dgm:prSet/>
      <dgm:spPr/>
      <dgm:t>
        <a:bodyPr/>
        <a:lstStyle/>
        <a:p>
          <a:endParaRPr lang="ru-RU"/>
        </a:p>
      </dgm:t>
    </dgm:pt>
    <dgm:pt modelId="{CD3E8B2B-2AC4-4AC8-9D74-C6A3E35D0F06}" type="pres">
      <dgm:prSet presAssocID="{302A911B-1B8E-4BCB-B36C-5305C68B2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22CB24-0E71-404F-AD79-794DA93FD1F7}" type="pres">
      <dgm:prSet presAssocID="{1A6BA703-7D45-48B8-9719-EAB98685B51A}" presName="boxAndChildren" presStyleCnt="0"/>
      <dgm:spPr/>
    </dgm:pt>
    <dgm:pt modelId="{3CE569C7-E0DF-4CFD-8635-0424D26C8189}" type="pres">
      <dgm:prSet presAssocID="{1A6BA703-7D45-48B8-9719-EAB98685B51A}" presName="parentTextBox" presStyleLbl="node1" presStyleIdx="0" presStyleCnt="3"/>
      <dgm:spPr/>
      <dgm:t>
        <a:bodyPr/>
        <a:lstStyle/>
        <a:p>
          <a:endParaRPr lang="ru-RU"/>
        </a:p>
      </dgm:t>
    </dgm:pt>
    <dgm:pt modelId="{6BC20CD8-A81A-4706-A8EF-2A07AE267AA6}" type="pres">
      <dgm:prSet presAssocID="{1A6BA703-7D45-48B8-9719-EAB98685B51A}" presName="entireBox" presStyleLbl="node1" presStyleIdx="0" presStyleCnt="3" custLinFactNeighborX="-889" custLinFactNeighborY="1600"/>
      <dgm:spPr/>
      <dgm:t>
        <a:bodyPr/>
        <a:lstStyle/>
        <a:p>
          <a:endParaRPr lang="ru-RU"/>
        </a:p>
      </dgm:t>
    </dgm:pt>
    <dgm:pt modelId="{6F8EBDBB-9A00-402F-89DF-FC7AE0261A40}" type="pres">
      <dgm:prSet presAssocID="{1A6BA703-7D45-48B8-9719-EAB98685B51A}" presName="descendantBox" presStyleCnt="0"/>
      <dgm:spPr/>
    </dgm:pt>
    <dgm:pt modelId="{901481FD-998D-4D0B-B7EF-1852F35589C5}" type="pres">
      <dgm:prSet presAssocID="{5C22B729-184E-49D2-9530-9B5C29A3D4BD}" presName="childTextBox" presStyleLbl="fgAccFollowNode1" presStyleIdx="0" presStyleCnt="5" custScaleY="108808" custLinFactNeighborX="10550" custLinFactNeighborY="-3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42FA6-2989-4159-9F7F-5672CBEA3BFA}" type="pres">
      <dgm:prSet presAssocID="{C2009612-9C9A-4866-9555-AC8DC4CA2E74}" presName="sp" presStyleCnt="0"/>
      <dgm:spPr/>
    </dgm:pt>
    <dgm:pt modelId="{CF6E7EBB-A8DC-47AC-80D9-5B3C01A51875}" type="pres">
      <dgm:prSet presAssocID="{40998B7C-AF00-49F7-B56C-779D3043D9E7}" presName="arrowAndChildren" presStyleCnt="0"/>
      <dgm:spPr/>
    </dgm:pt>
    <dgm:pt modelId="{283E992F-260A-4469-8306-2708AB2566FF}" type="pres">
      <dgm:prSet presAssocID="{40998B7C-AF00-49F7-B56C-779D3043D9E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3E80863-05EC-46BC-A3B8-C552768065C5}" type="pres">
      <dgm:prSet presAssocID="{40998B7C-AF00-49F7-B56C-779D3043D9E7}" presName="arrow" presStyleLbl="node1" presStyleIdx="1" presStyleCnt="3"/>
      <dgm:spPr/>
      <dgm:t>
        <a:bodyPr/>
        <a:lstStyle/>
        <a:p>
          <a:endParaRPr lang="ru-RU"/>
        </a:p>
      </dgm:t>
    </dgm:pt>
    <dgm:pt modelId="{52354F67-8E9B-4496-B92E-D7F5E035DAE6}" type="pres">
      <dgm:prSet presAssocID="{40998B7C-AF00-49F7-B56C-779D3043D9E7}" presName="descendantArrow" presStyleCnt="0"/>
      <dgm:spPr/>
    </dgm:pt>
    <dgm:pt modelId="{72752425-FCEA-48A3-B1D3-736761CDB7EC}" type="pres">
      <dgm:prSet presAssocID="{1FA1C2D8-9258-4CF7-8BEA-07368F143CA4}" presName="childTextArrow" presStyleLbl="fgAccFollowNode1" presStyleIdx="1" presStyleCnt="5" custScaleY="133272" custLinFactNeighborX="-2781" custLinFactNeighborY="13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9BEF3-0084-4E8E-865A-2F7485CA9921}" type="pres">
      <dgm:prSet presAssocID="{F140143B-5000-454E-A3ED-7D864BD2E388}" presName="childTextArrow" presStyleLbl="fgAccFollowNode1" presStyleIdx="2" presStyleCnt="5" custScaleY="133272" custLinFactNeighborX="817" custLinFactNeighborY="9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ECB97-FBDC-4A26-9F96-F679AB869549}" type="pres">
      <dgm:prSet presAssocID="{940E70F4-D8BA-4FB5-998E-AEF3765F6384}" presName="sp" presStyleCnt="0"/>
      <dgm:spPr/>
    </dgm:pt>
    <dgm:pt modelId="{022CFF49-C3DD-473E-94E8-6AC544B8768F}" type="pres">
      <dgm:prSet presAssocID="{64D7517C-2484-44BD-86FF-FC2EA2803D67}" presName="arrowAndChildren" presStyleCnt="0"/>
      <dgm:spPr/>
    </dgm:pt>
    <dgm:pt modelId="{006A1B75-83E4-4FFF-863A-197E7ABE872E}" type="pres">
      <dgm:prSet presAssocID="{64D7517C-2484-44BD-86FF-FC2EA2803D67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7BF025B2-17FA-42D3-8B33-505345BD419F}" type="pres">
      <dgm:prSet presAssocID="{64D7517C-2484-44BD-86FF-FC2EA2803D67}" presName="arrow" presStyleLbl="node1" presStyleIdx="2" presStyleCnt="3" custLinFactNeighborX="540" custLinFactNeighborY="-38"/>
      <dgm:spPr/>
      <dgm:t>
        <a:bodyPr/>
        <a:lstStyle/>
        <a:p>
          <a:endParaRPr lang="ru-RU"/>
        </a:p>
      </dgm:t>
    </dgm:pt>
    <dgm:pt modelId="{61C8F10A-89EE-4FFD-B5AB-5D723FF6F7B7}" type="pres">
      <dgm:prSet presAssocID="{64D7517C-2484-44BD-86FF-FC2EA2803D67}" presName="descendantArrow" presStyleCnt="0"/>
      <dgm:spPr/>
    </dgm:pt>
    <dgm:pt modelId="{F0B94696-124F-458B-80FA-EFAC1D255F41}" type="pres">
      <dgm:prSet presAssocID="{71E8CCC4-7F0C-4889-A9FB-BB61066D5ACA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CE4BB-1C1F-4FAA-9DDF-C84EF77CA3BA}" type="pres">
      <dgm:prSet presAssocID="{DC669D36-7A8F-4CFE-8715-8C1D470B3858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B3034C-6840-4AD7-90BB-74DAC96F54BC}" srcId="{64D7517C-2484-44BD-86FF-FC2EA2803D67}" destId="{DC669D36-7A8F-4CFE-8715-8C1D470B3858}" srcOrd="1" destOrd="0" parTransId="{FBA4B2A2-8382-4084-930A-91B8884099A0}" sibTransId="{9A6ABCD7-35AB-4E01-8761-EA4E61697326}"/>
    <dgm:cxn modelId="{458B0640-8E14-4CC3-B129-E344622497A0}" srcId="{1A6BA703-7D45-48B8-9719-EAB98685B51A}" destId="{5C22B729-184E-49D2-9530-9B5C29A3D4BD}" srcOrd="0" destOrd="0" parTransId="{D34BFCE6-1D6C-4FEF-8D4C-C76572B9AE8F}" sibTransId="{80F84D60-199F-49CB-8767-58E21B758125}"/>
    <dgm:cxn modelId="{611E18CA-6FED-4884-AE9F-30BE3146175E}" srcId="{64D7517C-2484-44BD-86FF-FC2EA2803D67}" destId="{71E8CCC4-7F0C-4889-A9FB-BB61066D5ACA}" srcOrd="0" destOrd="0" parTransId="{463A0298-EC7C-4601-BB3C-DD86F5499CB6}" sibTransId="{D72EE77D-7165-4918-BDAE-8305DE8517A5}"/>
    <dgm:cxn modelId="{77D7B11A-8A46-48ED-B30F-56D0CFA24455}" type="presOf" srcId="{40998B7C-AF00-49F7-B56C-779D3043D9E7}" destId="{C3E80863-05EC-46BC-A3B8-C552768065C5}" srcOrd="1" destOrd="0" presId="urn:microsoft.com/office/officeart/2005/8/layout/process4"/>
    <dgm:cxn modelId="{0615B8F7-2918-4EA1-A0C1-483F56E7C404}" type="presOf" srcId="{DC669D36-7A8F-4CFE-8715-8C1D470B3858}" destId="{37CCE4BB-1C1F-4FAA-9DDF-C84EF77CA3BA}" srcOrd="0" destOrd="0" presId="urn:microsoft.com/office/officeart/2005/8/layout/process4"/>
    <dgm:cxn modelId="{2915400F-64CC-4965-9E5A-6DC4612ED21F}" type="presOf" srcId="{1FA1C2D8-9258-4CF7-8BEA-07368F143CA4}" destId="{72752425-FCEA-48A3-B1D3-736761CDB7EC}" srcOrd="0" destOrd="0" presId="urn:microsoft.com/office/officeart/2005/8/layout/process4"/>
    <dgm:cxn modelId="{4564C823-A0BC-4FF2-B065-5E26D9013B7D}" type="presOf" srcId="{64D7517C-2484-44BD-86FF-FC2EA2803D67}" destId="{006A1B75-83E4-4FFF-863A-197E7ABE872E}" srcOrd="0" destOrd="0" presId="urn:microsoft.com/office/officeart/2005/8/layout/process4"/>
    <dgm:cxn modelId="{C858D434-4E8B-4200-A433-2E58D06B21E5}" type="presOf" srcId="{302A911B-1B8E-4BCB-B36C-5305C68B27E4}" destId="{CD3E8B2B-2AC4-4AC8-9D74-C6A3E35D0F06}" srcOrd="0" destOrd="0" presId="urn:microsoft.com/office/officeart/2005/8/layout/process4"/>
    <dgm:cxn modelId="{44334CA2-B1B8-4DFA-9F28-1F7AE1CC1C0F}" type="presOf" srcId="{64D7517C-2484-44BD-86FF-FC2EA2803D67}" destId="{7BF025B2-17FA-42D3-8B33-505345BD419F}" srcOrd="1" destOrd="0" presId="urn:microsoft.com/office/officeart/2005/8/layout/process4"/>
    <dgm:cxn modelId="{DB2DDE0F-4B16-4E33-B989-78AEF2796562}" type="presOf" srcId="{71E8CCC4-7F0C-4889-A9FB-BB61066D5ACA}" destId="{F0B94696-124F-458B-80FA-EFAC1D255F41}" srcOrd="0" destOrd="0" presId="urn:microsoft.com/office/officeart/2005/8/layout/process4"/>
    <dgm:cxn modelId="{D5D7C202-5606-42E8-84C7-4889CD4A6A97}" type="presOf" srcId="{5C22B729-184E-49D2-9530-9B5C29A3D4BD}" destId="{901481FD-998D-4D0B-B7EF-1852F35589C5}" srcOrd="0" destOrd="0" presId="urn:microsoft.com/office/officeart/2005/8/layout/process4"/>
    <dgm:cxn modelId="{28455314-32A2-4E5E-A7DF-858FA4A12A76}" type="presOf" srcId="{F140143B-5000-454E-A3ED-7D864BD2E388}" destId="{3399BEF3-0084-4E8E-865A-2F7485CA9921}" srcOrd="0" destOrd="0" presId="urn:microsoft.com/office/officeart/2005/8/layout/process4"/>
    <dgm:cxn modelId="{3F05B074-B761-4A2B-B70E-7EADE0AD719D}" srcId="{302A911B-1B8E-4BCB-B36C-5305C68B27E4}" destId="{64D7517C-2484-44BD-86FF-FC2EA2803D67}" srcOrd="0" destOrd="0" parTransId="{C7FD014C-2BD7-40DF-9D63-36B366ABA0AF}" sibTransId="{940E70F4-D8BA-4FB5-998E-AEF3765F6384}"/>
    <dgm:cxn modelId="{2A216638-5CCC-465D-853B-1A7D80EF4779}" type="presOf" srcId="{40998B7C-AF00-49F7-B56C-779D3043D9E7}" destId="{283E992F-260A-4469-8306-2708AB2566FF}" srcOrd="0" destOrd="0" presId="urn:microsoft.com/office/officeart/2005/8/layout/process4"/>
    <dgm:cxn modelId="{39F01E92-1B1D-4B90-891F-DDB0D5C106AD}" type="presOf" srcId="{1A6BA703-7D45-48B8-9719-EAB98685B51A}" destId="{6BC20CD8-A81A-4706-A8EF-2A07AE267AA6}" srcOrd="1" destOrd="0" presId="urn:microsoft.com/office/officeart/2005/8/layout/process4"/>
    <dgm:cxn modelId="{B1751F03-2D01-45D1-901B-D876F31C5749}" type="presOf" srcId="{1A6BA703-7D45-48B8-9719-EAB98685B51A}" destId="{3CE569C7-E0DF-4CFD-8635-0424D26C8189}" srcOrd="0" destOrd="0" presId="urn:microsoft.com/office/officeart/2005/8/layout/process4"/>
    <dgm:cxn modelId="{99AEBAF1-B93E-45CD-9613-8C5922EBAF14}" srcId="{40998B7C-AF00-49F7-B56C-779D3043D9E7}" destId="{1FA1C2D8-9258-4CF7-8BEA-07368F143CA4}" srcOrd="0" destOrd="0" parTransId="{D7E0BB57-A41B-4D94-A24F-D47958F5B521}" sibTransId="{8816A650-0A50-4722-BFF2-390C46DC2D9F}"/>
    <dgm:cxn modelId="{9B80A2BE-4E3E-4026-BCAF-52BDED554F35}" srcId="{40998B7C-AF00-49F7-B56C-779D3043D9E7}" destId="{F140143B-5000-454E-A3ED-7D864BD2E388}" srcOrd="1" destOrd="0" parTransId="{1029964E-B367-43C4-BCC4-DD23DA1CF6F8}" sibTransId="{3BE20689-4FFF-4870-A7F4-B0363A30D032}"/>
    <dgm:cxn modelId="{DBD6B96B-4437-4A1A-8B6A-B2245AD068DB}" srcId="{302A911B-1B8E-4BCB-B36C-5305C68B27E4}" destId="{1A6BA703-7D45-48B8-9719-EAB98685B51A}" srcOrd="2" destOrd="0" parTransId="{931CCC2A-43BB-4FC8-923B-57E7014592C6}" sibTransId="{1873EAB4-64B4-47AF-AD41-576234837E1D}"/>
    <dgm:cxn modelId="{E4FE57DA-922B-4055-A5EE-79F45362D1D1}" srcId="{302A911B-1B8E-4BCB-B36C-5305C68B27E4}" destId="{40998B7C-AF00-49F7-B56C-779D3043D9E7}" srcOrd="1" destOrd="0" parTransId="{53067931-F401-4252-B3BD-7D3A154DAADF}" sibTransId="{C2009612-9C9A-4866-9555-AC8DC4CA2E74}"/>
    <dgm:cxn modelId="{867FA2F8-E1C3-44AF-AD8F-3A404814C0C7}" type="presParOf" srcId="{CD3E8B2B-2AC4-4AC8-9D74-C6A3E35D0F06}" destId="{6422CB24-0E71-404F-AD79-794DA93FD1F7}" srcOrd="0" destOrd="0" presId="urn:microsoft.com/office/officeart/2005/8/layout/process4"/>
    <dgm:cxn modelId="{F89D610C-CBDC-4AC2-80D9-95FE7597EA11}" type="presParOf" srcId="{6422CB24-0E71-404F-AD79-794DA93FD1F7}" destId="{3CE569C7-E0DF-4CFD-8635-0424D26C8189}" srcOrd="0" destOrd="0" presId="urn:microsoft.com/office/officeart/2005/8/layout/process4"/>
    <dgm:cxn modelId="{6E7BA2C3-1E1C-4610-A5C4-55063C3AB189}" type="presParOf" srcId="{6422CB24-0E71-404F-AD79-794DA93FD1F7}" destId="{6BC20CD8-A81A-4706-A8EF-2A07AE267AA6}" srcOrd="1" destOrd="0" presId="urn:microsoft.com/office/officeart/2005/8/layout/process4"/>
    <dgm:cxn modelId="{4813F404-C576-4C95-A2D8-4A96AC0F1F08}" type="presParOf" srcId="{6422CB24-0E71-404F-AD79-794DA93FD1F7}" destId="{6F8EBDBB-9A00-402F-89DF-FC7AE0261A40}" srcOrd="2" destOrd="0" presId="urn:microsoft.com/office/officeart/2005/8/layout/process4"/>
    <dgm:cxn modelId="{1D28E7FF-AA00-4E51-ADB0-44D7160C981D}" type="presParOf" srcId="{6F8EBDBB-9A00-402F-89DF-FC7AE0261A40}" destId="{901481FD-998D-4D0B-B7EF-1852F35589C5}" srcOrd="0" destOrd="0" presId="urn:microsoft.com/office/officeart/2005/8/layout/process4"/>
    <dgm:cxn modelId="{8E4BF85C-CBF4-4905-839F-8596E2C966F6}" type="presParOf" srcId="{CD3E8B2B-2AC4-4AC8-9D74-C6A3E35D0F06}" destId="{5C342FA6-2989-4159-9F7F-5672CBEA3BFA}" srcOrd="1" destOrd="0" presId="urn:microsoft.com/office/officeart/2005/8/layout/process4"/>
    <dgm:cxn modelId="{5D1BF611-F8CE-42DC-8F3E-53257666A7DA}" type="presParOf" srcId="{CD3E8B2B-2AC4-4AC8-9D74-C6A3E35D0F06}" destId="{CF6E7EBB-A8DC-47AC-80D9-5B3C01A51875}" srcOrd="2" destOrd="0" presId="urn:microsoft.com/office/officeart/2005/8/layout/process4"/>
    <dgm:cxn modelId="{DD13103D-691C-4A65-8AC4-0F4CE0BAECBC}" type="presParOf" srcId="{CF6E7EBB-A8DC-47AC-80D9-5B3C01A51875}" destId="{283E992F-260A-4469-8306-2708AB2566FF}" srcOrd="0" destOrd="0" presId="urn:microsoft.com/office/officeart/2005/8/layout/process4"/>
    <dgm:cxn modelId="{7F1857EE-6D48-43E8-A4B2-BDDD12E2A305}" type="presParOf" srcId="{CF6E7EBB-A8DC-47AC-80D9-5B3C01A51875}" destId="{C3E80863-05EC-46BC-A3B8-C552768065C5}" srcOrd="1" destOrd="0" presId="urn:microsoft.com/office/officeart/2005/8/layout/process4"/>
    <dgm:cxn modelId="{53B19B98-F1A7-4792-AF23-84BCB04AE564}" type="presParOf" srcId="{CF6E7EBB-A8DC-47AC-80D9-5B3C01A51875}" destId="{52354F67-8E9B-4496-B92E-D7F5E035DAE6}" srcOrd="2" destOrd="0" presId="urn:microsoft.com/office/officeart/2005/8/layout/process4"/>
    <dgm:cxn modelId="{6E51416B-5A93-47DB-827B-3F69118771A6}" type="presParOf" srcId="{52354F67-8E9B-4496-B92E-D7F5E035DAE6}" destId="{72752425-FCEA-48A3-B1D3-736761CDB7EC}" srcOrd="0" destOrd="0" presId="urn:microsoft.com/office/officeart/2005/8/layout/process4"/>
    <dgm:cxn modelId="{17B9834F-588F-40A8-A424-425B7E2FF253}" type="presParOf" srcId="{52354F67-8E9B-4496-B92E-D7F5E035DAE6}" destId="{3399BEF3-0084-4E8E-865A-2F7485CA9921}" srcOrd="1" destOrd="0" presId="urn:microsoft.com/office/officeart/2005/8/layout/process4"/>
    <dgm:cxn modelId="{71624477-F1A2-4F14-B9F2-5437967035CA}" type="presParOf" srcId="{CD3E8B2B-2AC4-4AC8-9D74-C6A3E35D0F06}" destId="{E56ECB97-FBDC-4A26-9F96-F679AB869549}" srcOrd="3" destOrd="0" presId="urn:microsoft.com/office/officeart/2005/8/layout/process4"/>
    <dgm:cxn modelId="{4274033D-B839-4CCE-9A6E-C2C9AF169919}" type="presParOf" srcId="{CD3E8B2B-2AC4-4AC8-9D74-C6A3E35D0F06}" destId="{022CFF49-C3DD-473E-94E8-6AC544B8768F}" srcOrd="4" destOrd="0" presId="urn:microsoft.com/office/officeart/2005/8/layout/process4"/>
    <dgm:cxn modelId="{C4C0F4B3-A2BE-4E39-9B2D-BE8515781E68}" type="presParOf" srcId="{022CFF49-C3DD-473E-94E8-6AC544B8768F}" destId="{006A1B75-83E4-4FFF-863A-197E7ABE872E}" srcOrd="0" destOrd="0" presId="urn:microsoft.com/office/officeart/2005/8/layout/process4"/>
    <dgm:cxn modelId="{AB892126-B567-42E1-839D-C29C6FAD29AF}" type="presParOf" srcId="{022CFF49-C3DD-473E-94E8-6AC544B8768F}" destId="{7BF025B2-17FA-42D3-8B33-505345BD419F}" srcOrd="1" destOrd="0" presId="urn:microsoft.com/office/officeart/2005/8/layout/process4"/>
    <dgm:cxn modelId="{6A21CB12-A0F4-442B-82B9-1B47177E6CDF}" type="presParOf" srcId="{022CFF49-C3DD-473E-94E8-6AC544B8768F}" destId="{61C8F10A-89EE-4FFD-B5AB-5D723FF6F7B7}" srcOrd="2" destOrd="0" presId="urn:microsoft.com/office/officeart/2005/8/layout/process4"/>
    <dgm:cxn modelId="{FDEAFC77-074C-44D7-AEF4-82FF5DAFC819}" type="presParOf" srcId="{61C8F10A-89EE-4FFD-B5AB-5D723FF6F7B7}" destId="{F0B94696-124F-458B-80FA-EFAC1D255F41}" srcOrd="0" destOrd="0" presId="urn:microsoft.com/office/officeart/2005/8/layout/process4"/>
    <dgm:cxn modelId="{F461D3F1-43D0-40D1-AF43-8B3B4236B345}" type="presParOf" srcId="{61C8F10A-89EE-4FFD-B5AB-5D723FF6F7B7}" destId="{37CCE4BB-1C1F-4FAA-9DDF-C84EF77CA3B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FAF1FD-4911-4103-86B2-14D487304423}" type="doc">
      <dgm:prSet loTypeId="urn:microsoft.com/office/officeart/2008/layout/RadialCluster" loCatId="cycle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6244A505-768B-408D-8B01-261F739F688B}">
      <dgm:prSet phldrT="[Текст]"/>
      <dgm:spPr>
        <a:xfrm>
          <a:off x="2989110" y="1415605"/>
          <a:ext cx="1188132" cy="1188132"/>
        </a:xfrm>
        <a:prstGeom prst="roundRect">
          <a:avLst/>
        </a:prstGeom>
        <a:gradFill rotWithShape="0">
          <a:gsLst>
            <a:gs pos="0">
              <a:srgbClr val="C19859">
                <a:shade val="50000"/>
                <a:hueOff val="0"/>
                <a:satOff val="0"/>
                <a:lumOff val="0"/>
                <a:alphaOff val="0"/>
                <a:tint val="65000"/>
                <a:satMod val="270000"/>
              </a:srgbClr>
            </a:gs>
            <a:gs pos="25000">
              <a:srgbClr val="C19859">
                <a:shade val="50000"/>
                <a:hueOff val="0"/>
                <a:satOff val="0"/>
                <a:lumOff val="0"/>
                <a:alphaOff val="0"/>
                <a:tint val="60000"/>
                <a:satMod val="300000"/>
              </a:srgbClr>
            </a:gs>
            <a:gs pos="100000">
              <a:srgbClr val="C19859">
                <a:shade val="50000"/>
                <a:hueOff val="0"/>
                <a:satOff val="0"/>
                <a:lumOff val="0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Проект бюджета</a:t>
          </a:r>
          <a:endParaRPr lang="ru-RU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gm:t>
    </dgm:pt>
    <dgm:pt modelId="{C3D0827D-391E-4E49-AB48-F24D75ED67C1}" type="parTrans" cxnId="{56590E3F-088C-4EA9-8C1B-D3B005D77D2E}">
      <dgm:prSet/>
      <dgm:spPr/>
      <dgm:t>
        <a:bodyPr/>
        <a:lstStyle/>
        <a:p>
          <a:endParaRPr lang="ru-RU"/>
        </a:p>
      </dgm:t>
    </dgm:pt>
    <dgm:pt modelId="{10AA5429-3F73-458C-AFFC-AAA732EF487C}" type="sibTrans" cxnId="{56590E3F-088C-4EA9-8C1B-D3B005D77D2E}">
      <dgm:prSet/>
      <dgm:spPr/>
      <dgm:t>
        <a:bodyPr/>
        <a:lstStyle/>
        <a:p>
          <a:endParaRPr lang="ru-RU"/>
        </a:p>
      </dgm:t>
    </dgm:pt>
    <dgm:pt modelId="{6CCFEEE7-B56D-482E-A719-D2AB3E0FC676}">
      <dgm:prSet phldrT="[Текст]"/>
      <dgm:spPr>
        <a:xfrm>
          <a:off x="2664891" y="-31913"/>
          <a:ext cx="1836571" cy="919459"/>
        </a:xfrm>
        <a:prstGeom prst="roundRect">
          <a:avLst/>
        </a:prstGeom>
        <a:gradFill rotWithShape="0">
          <a:gsLst>
            <a:gs pos="0">
              <a:srgbClr val="C19859">
                <a:shade val="50000"/>
                <a:hueOff val="-86064"/>
                <a:satOff val="-579"/>
                <a:lumOff val="11644"/>
                <a:alphaOff val="0"/>
                <a:tint val="65000"/>
                <a:satMod val="270000"/>
              </a:srgbClr>
            </a:gs>
            <a:gs pos="25000">
              <a:srgbClr val="C19859">
                <a:shade val="50000"/>
                <a:hueOff val="-86064"/>
                <a:satOff val="-579"/>
                <a:lumOff val="11644"/>
                <a:alphaOff val="0"/>
                <a:tint val="60000"/>
                <a:satMod val="300000"/>
              </a:srgbClr>
            </a:gs>
            <a:gs pos="100000">
              <a:srgbClr val="C19859">
                <a:shade val="50000"/>
                <a:hueOff val="-86064"/>
                <a:satOff val="-579"/>
                <a:lumOff val="11644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Послание Президента РФ Федеральному Собранию РФ</a:t>
          </a:r>
          <a:endParaRPr lang="ru-RU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gm:t>
    </dgm:pt>
    <dgm:pt modelId="{F5DC3E4C-FD44-4110-8157-BA787BDBC6A9}" type="parTrans" cxnId="{B2685E5C-6A88-44C5-8B50-845190A9C652}">
      <dgm:prSet/>
      <dgm:spPr>
        <a:xfrm rot="16200000">
          <a:off x="3319147" y="1151576"/>
          <a:ext cx="5280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059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38C68A9-C25D-4CD3-8CEA-056508FAF73B}" type="sibTrans" cxnId="{B2685E5C-6A88-44C5-8B50-845190A9C652}">
      <dgm:prSet/>
      <dgm:spPr/>
      <dgm:t>
        <a:bodyPr/>
        <a:lstStyle/>
        <a:p>
          <a:endParaRPr lang="ru-RU"/>
        </a:p>
      </dgm:t>
    </dgm:pt>
    <dgm:pt modelId="{6B9F3D8A-3B7B-49CE-8C80-56CDF31A22B1}">
      <dgm:prSet phldrT="[Текст]"/>
      <dgm:spPr>
        <a:xfrm>
          <a:off x="4623605" y="917164"/>
          <a:ext cx="1890479" cy="828479"/>
        </a:xfrm>
        <a:prstGeom prst="roundRect">
          <a:avLst/>
        </a:prstGeom>
        <a:gradFill rotWithShape="0">
          <a:gsLst>
            <a:gs pos="0">
              <a:srgbClr val="C19859">
                <a:shade val="50000"/>
                <a:hueOff val="-172128"/>
                <a:satOff val="-1159"/>
                <a:lumOff val="23287"/>
                <a:alphaOff val="0"/>
                <a:tint val="65000"/>
                <a:satMod val="270000"/>
              </a:srgbClr>
            </a:gs>
            <a:gs pos="25000">
              <a:srgbClr val="C19859">
                <a:shade val="50000"/>
                <a:hueOff val="-172128"/>
                <a:satOff val="-1159"/>
                <a:lumOff val="23287"/>
                <a:alphaOff val="0"/>
                <a:tint val="60000"/>
                <a:satMod val="300000"/>
              </a:srgbClr>
            </a:gs>
            <a:gs pos="100000">
              <a:srgbClr val="C19859">
                <a:shade val="50000"/>
                <a:hueOff val="-172128"/>
                <a:satOff val="-1159"/>
                <a:lumOff val="23287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Основные направления бюджетной и налоговой политики</a:t>
          </a:r>
          <a:endParaRPr lang="ru-RU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gm:t>
    </dgm:pt>
    <dgm:pt modelId="{6882D9E9-BA7D-4117-98F8-51E3C69A4689}" type="parTrans" cxnId="{45460BAF-3194-4647-8116-2C4EC53424F9}">
      <dgm:prSet/>
      <dgm:spPr>
        <a:xfrm rot="20468448">
          <a:off x="4164581" y="1730515"/>
          <a:ext cx="471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685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1F79839-A7BD-40F9-B5F2-8E4810B220F8}" type="sibTrans" cxnId="{45460BAF-3194-4647-8116-2C4EC53424F9}">
      <dgm:prSet/>
      <dgm:spPr/>
      <dgm:t>
        <a:bodyPr/>
        <a:lstStyle/>
        <a:p>
          <a:endParaRPr lang="ru-RU"/>
        </a:p>
      </dgm:t>
    </dgm:pt>
    <dgm:pt modelId="{7268C94A-214D-4359-A237-33A6A1B2A6E0}">
      <dgm:prSet phldrT="[Текст]"/>
      <dgm:spPr>
        <a:xfrm>
          <a:off x="4493416" y="2376266"/>
          <a:ext cx="1905532" cy="829410"/>
        </a:xfrm>
        <a:prstGeom prst="roundRect">
          <a:avLst/>
        </a:prstGeom>
        <a:gradFill rotWithShape="0">
          <a:gsLst>
            <a:gs pos="0">
              <a:srgbClr val="C19859">
                <a:shade val="50000"/>
                <a:hueOff val="-258193"/>
                <a:satOff val="-1738"/>
                <a:lumOff val="34931"/>
                <a:alphaOff val="0"/>
                <a:tint val="65000"/>
                <a:satMod val="270000"/>
              </a:srgbClr>
            </a:gs>
            <a:gs pos="25000">
              <a:srgbClr val="C19859">
                <a:shade val="50000"/>
                <a:hueOff val="-258193"/>
                <a:satOff val="-1738"/>
                <a:lumOff val="34931"/>
                <a:alphaOff val="0"/>
                <a:tint val="60000"/>
                <a:satMod val="300000"/>
              </a:srgbClr>
            </a:gs>
            <a:gs pos="100000">
              <a:srgbClr val="C19859">
                <a:shade val="50000"/>
                <a:hueOff val="-258193"/>
                <a:satOff val="-1738"/>
                <a:lumOff val="34931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Основные направления таможенно-тарифной политики РФ</a:t>
          </a:r>
          <a:endParaRPr lang="ru-RU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gm:t>
    </dgm:pt>
    <dgm:pt modelId="{545F1AB9-6343-44D2-BC81-6A645DDA0E33}" type="parTrans" cxnId="{967E126C-BA15-4DD3-A884-71F6938F2CEC}">
      <dgm:prSet/>
      <dgm:spPr>
        <a:xfrm rot="1365120">
          <a:off x="4163903" y="2325106"/>
          <a:ext cx="3428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851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2C60A03-379E-403B-A6EB-1CF17B3D549C}" type="sibTrans" cxnId="{967E126C-BA15-4DD3-A884-71F6938F2CEC}">
      <dgm:prSet/>
      <dgm:spPr/>
      <dgm:t>
        <a:bodyPr/>
        <a:lstStyle/>
        <a:p>
          <a:endParaRPr lang="ru-RU"/>
        </a:p>
      </dgm:t>
    </dgm:pt>
    <dgm:pt modelId="{D39B3C2E-8C97-4364-9474-706F0D2547D3}">
      <dgm:prSet/>
      <dgm:spPr>
        <a:xfrm>
          <a:off x="2743863" y="3190700"/>
          <a:ext cx="1678627" cy="801652"/>
        </a:xfrm>
        <a:prstGeom prst="roundRect">
          <a:avLst/>
        </a:prstGeom>
        <a:gradFill rotWithShape="0">
          <a:gsLst>
            <a:gs pos="0">
              <a:srgbClr val="C19859">
                <a:shade val="50000"/>
                <a:hueOff val="-258193"/>
                <a:satOff val="-1738"/>
                <a:lumOff val="34931"/>
                <a:alphaOff val="0"/>
                <a:tint val="65000"/>
                <a:satMod val="270000"/>
              </a:srgbClr>
            </a:gs>
            <a:gs pos="25000">
              <a:srgbClr val="C19859">
                <a:shade val="50000"/>
                <a:hueOff val="-258193"/>
                <a:satOff val="-1738"/>
                <a:lumOff val="34931"/>
                <a:alphaOff val="0"/>
                <a:tint val="60000"/>
                <a:satMod val="300000"/>
              </a:srgbClr>
            </a:gs>
            <a:gs pos="100000">
              <a:srgbClr val="C19859">
                <a:shade val="50000"/>
                <a:hueOff val="-258193"/>
                <a:satOff val="-1738"/>
                <a:lumOff val="34931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Государственные (муниципальные) программы</a:t>
          </a:r>
          <a:endParaRPr lang="ru-RU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gm:t>
    </dgm:pt>
    <dgm:pt modelId="{690FC4E1-B115-4C2D-80F9-303AAC08A47B}" type="parTrans" cxnId="{702112C9-EF8F-4674-9A38-366F361E0ECA}">
      <dgm:prSet/>
      <dgm:spPr>
        <a:xfrm rot="5400000">
          <a:off x="3289695" y="2897219"/>
          <a:ext cx="5869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6963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2D023FD-05B0-4D2F-BA20-8A83A36251BF}" type="sibTrans" cxnId="{702112C9-EF8F-4674-9A38-366F361E0ECA}">
      <dgm:prSet/>
      <dgm:spPr/>
      <dgm:t>
        <a:bodyPr/>
        <a:lstStyle/>
        <a:p>
          <a:endParaRPr lang="ru-RU"/>
        </a:p>
      </dgm:t>
    </dgm:pt>
    <dgm:pt modelId="{A5872136-117B-4FEA-9D89-67E560C4ABF3}">
      <dgm:prSet/>
      <dgm:spPr>
        <a:xfrm>
          <a:off x="854334" y="2426457"/>
          <a:ext cx="1824670" cy="806500"/>
        </a:xfrm>
        <a:prstGeom prst="roundRect">
          <a:avLst/>
        </a:prstGeom>
        <a:gradFill rotWithShape="0">
          <a:gsLst>
            <a:gs pos="0">
              <a:srgbClr val="C19859">
                <a:shade val="50000"/>
                <a:hueOff val="-172128"/>
                <a:satOff val="-1159"/>
                <a:lumOff val="23287"/>
                <a:alphaOff val="0"/>
                <a:tint val="65000"/>
                <a:satMod val="270000"/>
              </a:srgbClr>
            </a:gs>
            <a:gs pos="25000">
              <a:srgbClr val="C19859">
                <a:shade val="50000"/>
                <a:hueOff val="-172128"/>
                <a:satOff val="-1159"/>
                <a:lumOff val="23287"/>
                <a:alphaOff val="0"/>
                <a:tint val="60000"/>
                <a:satMod val="300000"/>
              </a:srgbClr>
            </a:gs>
            <a:gs pos="100000">
              <a:srgbClr val="C19859">
                <a:shade val="50000"/>
                <a:hueOff val="-172128"/>
                <a:satOff val="-1159"/>
                <a:lumOff val="23287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Бюджетный прогноз на долгосрочный период</a:t>
          </a:r>
          <a:endParaRPr lang="ru-RU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gm:t>
    </dgm:pt>
    <dgm:pt modelId="{10A049DA-A240-4811-8130-AAC35087F8A0}" type="parTrans" cxnId="{F93659A6-BCBF-4CE3-A825-152FD8B2C516}">
      <dgm:prSet/>
      <dgm:spPr>
        <a:xfrm rot="9342234">
          <a:off x="2643937" y="2352155"/>
          <a:ext cx="3611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1166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4F35CAD-E4FE-4874-B455-2FFD9693C1BD}" type="sibTrans" cxnId="{F93659A6-BCBF-4CE3-A825-152FD8B2C516}">
      <dgm:prSet/>
      <dgm:spPr/>
      <dgm:t>
        <a:bodyPr/>
        <a:lstStyle/>
        <a:p>
          <a:endParaRPr lang="ru-RU"/>
        </a:p>
      </dgm:t>
    </dgm:pt>
    <dgm:pt modelId="{7C775272-9818-4235-ABD6-F3F40F0072C2}">
      <dgm:prSet/>
      <dgm:spPr>
        <a:xfrm>
          <a:off x="673033" y="828213"/>
          <a:ext cx="1980656" cy="886575"/>
        </a:xfrm>
        <a:prstGeom prst="roundRect">
          <a:avLst/>
        </a:prstGeom>
        <a:gradFill rotWithShape="0">
          <a:gsLst>
            <a:gs pos="0">
              <a:srgbClr val="C19859">
                <a:shade val="50000"/>
                <a:hueOff val="-86064"/>
                <a:satOff val="-579"/>
                <a:lumOff val="11644"/>
                <a:alphaOff val="0"/>
                <a:tint val="65000"/>
                <a:satMod val="270000"/>
              </a:srgbClr>
            </a:gs>
            <a:gs pos="25000">
              <a:srgbClr val="C19859">
                <a:shade val="50000"/>
                <a:hueOff val="-86064"/>
                <a:satOff val="-579"/>
                <a:lumOff val="11644"/>
                <a:alphaOff val="0"/>
                <a:tint val="60000"/>
                <a:satMod val="300000"/>
              </a:srgbClr>
            </a:gs>
            <a:gs pos="100000">
              <a:srgbClr val="C19859">
                <a:shade val="50000"/>
                <a:hueOff val="-86064"/>
                <a:satOff val="-579"/>
                <a:lumOff val="11644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Прогноз социально-экономического развития</a:t>
          </a:r>
          <a:endParaRPr lang="ru-RU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gm:t>
    </dgm:pt>
    <dgm:pt modelId="{75C81035-07CE-42A6-AF67-0AA437DCBD52}" type="parTrans" cxnId="{A607BA3D-ACA7-49EE-BEC6-8431328284F3}">
      <dgm:prSet/>
      <dgm:spPr>
        <a:xfrm rot="12061908">
          <a:off x="2641719" y="1716767"/>
          <a:ext cx="3593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9361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D67DE36-C14B-4D29-B834-AC7702B6373B}" type="sibTrans" cxnId="{A607BA3D-ACA7-49EE-BEC6-8431328284F3}">
      <dgm:prSet/>
      <dgm:spPr/>
      <dgm:t>
        <a:bodyPr/>
        <a:lstStyle/>
        <a:p>
          <a:endParaRPr lang="ru-RU"/>
        </a:p>
      </dgm:t>
    </dgm:pt>
    <dgm:pt modelId="{DD36149A-C8B2-44F8-AF0A-6FC22C4FEFDE}" type="pres">
      <dgm:prSet presAssocID="{3CFAF1FD-4911-4103-86B2-14D48730442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E5A71C3-0F99-4FCE-8F92-5CBCA32C462F}" type="pres">
      <dgm:prSet presAssocID="{6244A505-768B-408D-8B01-261F739F688B}" presName="singleCycle" presStyleCnt="0"/>
      <dgm:spPr/>
    </dgm:pt>
    <dgm:pt modelId="{80BC8B88-40B9-45DA-AC46-80D231750865}" type="pres">
      <dgm:prSet presAssocID="{6244A505-768B-408D-8B01-261F739F688B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64BBB16-D706-4F1D-9FCA-72E912658E83}" type="pres">
      <dgm:prSet presAssocID="{F5DC3E4C-FD44-4110-8157-BA787BDBC6A9}" presName="Name56" presStyleLbl="parChTrans1D2" presStyleIdx="0" presStyleCnt="6"/>
      <dgm:spPr/>
      <dgm:t>
        <a:bodyPr/>
        <a:lstStyle/>
        <a:p>
          <a:endParaRPr lang="ru-RU"/>
        </a:p>
      </dgm:t>
    </dgm:pt>
    <dgm:pt modelId="{F58A8423-B5CA-4CA7-915F-C21EEF329B82}" type="pres">
      <dgm:prSet presAssocID="{6CCFEEE7-B56D-482E-A719-D2AB3E0FC676}" presName="text0" presStyleLbl="node1" presStyleIdx="1" presStyleCnt="7" custScaleX="230711" custScaleY="11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0E205-A7DB-4E8F-8CCB-843A7CACE031}" type="pres">
      <dgm:prSet presAssocID="{6882D9E9-BA7D-4117-98F8-51E3C69A4689}" presName="Name56" presStyleLbl="parChTrans1D2" presStyleIdx="1" presStyleCnt="6"/>
      <dgm:spPr/>
      <dgm:t>
        <a:bodyPr/>
        <a:lstStyle/>
        <a:p>
          <a:endParaRPr lang="ru-RU"/>
        </a:p>
      </dgm:t>
    </dgm:pt>
    <dgm:pt modelId="{FEC6585F-67A9-4F79-B8C7-79E5CF5BBFA3}" type="pres">
      <dgm:prSet presAssocID="{6B9F3D8A-3B7B-49CE-8C80-56CDF31A22B1}" presName="text0" presStyleLbl="node1" presStyleIdx="2" presStyleCnt="7" custScaleX="237483" custScaleY="104074" custRadScaleRad="132649" custRadScaleInc="37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47B7C-680E-49F2-BE49-0AAB0629E42B}" type="pres">
      <dgm:prSet presAssocID="{545F1AB9-6343-44D2-BC81-6A645DDA0E33}" presName="Name56" presStyleLbl="parChTrans1D2" presStyleIdx="2" presStyleCnt="6"/>
      <dgm:spPr/>
      <dgm:t>
        <a:bodyPr/>
        <a:lstStyle/>
        <a:p>
          <a:endParaRPr lang="ru-RU"/>
        </a:p>
      </dgm:t>
    </dgm:pt>
    <dgm:pt modelId="{FEA685AF-8A55-4F90-8F6E-109CF803B632}" type="pres">
      <dgm:prSet presAssocID="{7268C94A-214D-4359-A237-33A6A1B2A6E0}" presName="text0" presStyleLbl="node1" presStyleIdx="3" presStyleCnt="7" custScaleX="239374" custScaleY="104191" custRadScaleRad="127711" custRadScaleInc="-24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1B349-C85A-4A8A-BBD9-FFE554B81451}" type="pres">
      <dgm:prSet presAssocID="{690FC4E1-B115-4C2D-80F9-303AAC08A47B}" presName="Name56" presStyleLbl="parChTrans1D2" presStyleIdx="3" presStyleCnt="6"/>
      <dgm:spPr/>
      <dgm:t>
        <a:bodyPr/>
        <a:lstStyle/>
        <a:p>
          <a:endParaRPr lang="ru-RU"/>
        </a:p>
      </dgm:t>
    </dgm:pt>
    <dgm:pt modelId="{B00A2EA6-D172-449F-B8E5-9DC8618E8C7C}" type="pres">
      <dgm:prSet presAssocID="{D39B3C2E-8C97-4364-9474-706F0D2547D3}" presName="text0" presStyleLbl="node1" presStyleIdx="4" presStyleCnt="7" custScaleX="210870" custScaleY="100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58D1C-6409-4C2D-85D0-9EBF9B73E835}" type="pres">
      <dgm:prSet presAssocID="{10A049DA-A240-4811-8130-AAC35087F8A0}" presName="Name56" presStyleLbl="parChTrans1D2" presStyleIdx="4" presStyleCnt="6"/>
      <dgm:spPr/>
      <dgm:t>
        <a:bodyPr/>
        <a:lstStyle/>
        <a:p>
          <a:endParaRPr lang="ru-RU"/>
        </a:p>
      </dgm:t>
    </dgm:pt>
    <dgm:pt modelId="{D9C1092D-933C-4AC4-806F-3D052FD82E3D}" type="pres">
      <dgm:prSet presAssocID="{A5872136-117B-4FEA-9D89-67E560C4ABF3}" presName="text0" presStyleLbl="node1" presStyleIdx="5" presStyleCnt="7" custScaleX="229216" custScaleY="101313" custRadScaleRad="125993" custRadScaleInc="19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CCA20-E5FC-4CD0-BC21-0A002D533B90}" type="pres">
      <dgm:prSet presAssocID="{75C81035-07CE-42A6-AF67-0AA437DCBD52}" presName="Name56" presStyleLbl="parChTrans1D2" presStyleIdx="5" presStyleCnt="6"/>
      <dgm:spPr/>
      <dgm:t>
        <a:bodyPr/>
        <a:lstStyle/>
        <a:p>
          <a:endParaRPr lang="ru-RU"/>
        </a:p>
      </dgm:t>
    </dgm:pt>
    <dgm:pt modelId="{59ACFE22-3970-4819-AAEF-452214863F44}" type="pres">
      <dgm:prSet presAssocID="{7C775272-9818-4235-ABD6-F3F40F0072C2}" presName="text0" presStyleLbl="node1" presStyleIdx="6" presStyleCnt="7" custScaleX="248811" custScaleY="111372" custRadScaleRad="130027" custRadScaleInc="-29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8852F-6B8C-4764-9213-9ED219C671BF}" type="presOf" srcId="{75C81035-07CE-42A6-AF67-0AA437DCBD52}" destId="{8DECCA20-E5FC-4CD0-BC21-0A002D533B90}" srcOrd="0" destOrd="0" presId="urn:microsoft.com/office/officeart/2008/layout/RadialCluster"/>
    <dgm:cxn modelId="{702112C9-EF8F-4674-9A38-366F361E0ECA}" srcId="{6244A505-768B-408D-8B01-261F739F688B}" destId="{D39B3C2E-8C97-4364-9474-706F0D2547D3}" srcOrd="3" destOrd="0" parTransId="{690FC4E1-B115-4C2D-80F9-303AAC08A47B}" sibTransId="{F2D023FD-05B0-4D2F-BA20-8A83A36251BF}"/>
    <dgm:cxn modelId="{D6A910FF-DB31-41E2-819B-09418337F9F1}" type="presOf" srcId="{D39B3C2E-8C97-4364-9474-706F0D2547D3}" destId="{B00A2EA6-D172-449F-B8E5-9DC8618E8C7C}" srcOrd="0" destOrd="0" presId="urn:microsoft.com/office/officeart/2008/layout/RadialCluster"/>
    <dgm:cxn modelId="{56590E3F-088C-4EA9-8C1B-D3B005D77D2E}" srcId="{3CFAF1FD-4911-4103-86B2-14D487304423}" destId="{6244A505-768B-408D-8B01-261F739F688B}" srcOrd="0" destOrd="0" parTransId="{C3D0827D-391E-4E49-AB48-F24D75ED67C1}" sibTransId="{10AA5429-3F73-458C-AFFC-AAA732EF487C}"/>
    <dgm:cxn modelId="{808C7D4D-0DAF-485E-9AAB-A253130CD9DF}" type="presOf" srcId="{690FC4E1-B115-4C2D-80F9-303AAC08A47B}" destId="{FBA1B349-C85A-4A8A-BBD9-FFE554B81451}" srcOrd="0" destOrd="0" presId="urn:microsoft.com/office/officeart/2008/layout/RadialCluster"/>
    <dgm:cxn modelId="{9DA6A8CD-4F68-4A26-8E73-01458E566995}" type="presOf" srcId="{6244A505-768B-408D-8B01-261F739F688B}" destId="{80BC8B88-40B9-45DA-AC46-80D231750865}" srcOrd="0" destOrd="0" presId="urn:microsoft.com/office/officeart/2008/layout/RadialCluster"/>
    <dgm:cxn modelId="{4163EEB2-D795-4E05-A0E5-ADD0DE656211}" type="presOf" srcId="{6B9F3D8A-3B7B-49CE-8C80-56CDF31A22B1}" destId="{FEC6585F-67A9-4F79-B8C7-79E5CF5BBFA3}" srcOrd="0" destOrd="0" presId="urn:microsoft.com/office/officeart/2008/layout/RadialCluster"/>
    <dgm:cxn modelId="{45460BAF-3194-4647-8116-2C4EC53424F9}" srcId="{6244A505-768B-408D-8B01-261F739F688B}" destId="{6B9F3D8A-3B7B-49CE-8C80-56CDF31A22B1}" srcOrd="1" destOrd="0" parTransId="{6882D9E9-BA7D-4117-98F8-51E3C69A4689}" sibTransId="{F1F79839-A7BD-40F9-B5F2-8E4810B220F8}"/>
    <dgm:cxn modelId="{BBBA8177-90EB-49F5-B474-E59AD6B07FB1}" type="presOf" srcId="{A5872136-117B-4FEA-9D89-67E560C4ABF3}" destId="{D9C1092D-933C-4AC4-806F-3D052FD82E3D}" srcOrd="0" destOrd="0" presId="urn:microsoft.com/office/officeart/2008/layout/RadialCluster"/>
    <dgm:cxn modelId="{B2685E5C-6A88-44C5-8B50-845190A9C652}" srcId="{6244A505-768B-408D-8B01-261F739F688B}" destId="{6CCFEEE7-B56D-482E-A719-D2AB3E0FC676}" srcOrd="0" destOrd="0" parTransId="{F5DC3E4C-FD44-4110-8157-BA787BDBC6A9}" sibTransId="{538C68A9-C25D-4CD3-8CEA-056508FAF73B}"/>
    <dgm:cxn modelId="{1510CEE5-19BF-4BE0-A4A8-98BBE12AC0CD}" type="presOf" srcId="{6CCFEEE7-B56D-482E-A719-D2AB3E0FC676}" destId="{F58A8423-B5CA-4CA7-915F-C21EEF329B82}" srcOrd="0" destOrd="0" presId="urn:microsoft.com/office/officeart/2008/layout/RadialCluster"/>
    <dgm:cxn modelId="{F93659A6-BCBF-4CE3-A825-152FD8B2C516}" srcId="{6244A505-768B-408D-8B01-261F739F688B}" destId="{A5872136-117B-4FEA-9D89-67E560C4ABF3}" srcOrd="4" destOrd="0" parTransId="{10A049DA-A240-4811-8130-AAC35087F8A0}" sibTransId="{34F35CAD-E4FE-4874-B455-2FFD9693C1BD}"/>
    <dgm:cxn modelId="{1A9F4C03-7F39-437B-B016-C818101B3164}" type="presOf" srcId="{6882D9E9-BA7D-4117-98F8-51E3C69A4689}" destId="{4820E205-A7DB-4E8F-8CCB-843A7CACE031}" srcOrd="0" destOrd="0" presId="urn:microsoft.com/office/officeart/2008/layout/RadialCluster"/>
    <dgm:cxn modelId="{967E126C-BA15-4DD3-A884-71F6938F2CEC}" srcId="{6244A505-768B-408D-8B01-261F739F688B}" destId="{7268C94A-214D-4359-A237-33A6A1B2A6E0}" srcOrd="2" destOrd="0" parTransId="{545F1AB9-6343-44D2-BC81-6A645DDA0E33}" sibTransId="{D2C60A03-379E-403B-A6EB-1CF17B3D549C}"/>
    <dgm:cxn modelId="{A607BA3D-ACA7-49EE-BEC6-8431328284F3}" srcId="{6244A505-768B-408D-8B01-261F739F688B}" destId="{7C775272-9818-4235-ABD6-F3F40F0072C2}" srcOrd="5" destOrd="0" parTransId="{75C81035-07CE-42A6-AF67-0AA437DCBD52}" sibTransId="{CD67DE36-C14B-4D29-B834-AC7702B6373B}"/>
    <dgm:cxn modelId="{98F7E2E8-7096-4DEF-B481-148552ACB5E5}" type="presOf" srcId="{3CFAF1FD-4911-4103-86B2-14D487304423}" destId="{DD36149A-C8B2-44F8-AF0A-6FC22C4FEFDE}" srcOrd="0" destOrd="0" presId="urn:microsoft.com/office/officeart/2008/layout/RadialCluster"/>
    <dgm:cxn modelId="{EB6EE6FB-16FE-47F8-A641-864DA246F496}" type="presOf" srcId="{7C775272-9818-4235-ABD6-F3F40F0072C2}" destId="{59ACFE22-3970-4819-AAEF-452214863F44}" srcOrd="0" destOrd="0" presId="urn:microsoft.com/office/officeart/2008/layout/RadialCluster"/>
    <dgm:cxn modelId="{CD39B700-8D59-4484-B059-1BED681297E7}" type="presOf" srcId="{545F1AB9-6343-44D2-BC81-6A645DDA0E33}" destId="{E8147B7C-680E-49F2-BE49-0AAB0629E42B}" srcOrd="0" destOrd="0" presId="urn:microsoft.com/office/officeart/2008/layout/RadialCluster"/>
    <dgm:cxn modelId="{752B7502-FF09-40C5-B28B-4E616F7934B1}" type="presOf" srcId="{F5DC3E4C-FD44-4110-8157-BA787BDBC6A9}" destId="{564BBB16-D706-4F1D-9FCA-72E912658E83}" srcOrd="0" destOrd="0" presId="urn:microsoft.com/office/officeart/2008/layout/RadialCluster"/>
    <dgm:cxn modelId="{E3859216-7682-4A1B-8102-AA0CD5CE4413}" type="presOf" srcId="{7268C94A-214D-4359-A237-33A6A1B2A6E0}" destId="{FEA685AF-8A55-4F90-8F6E-109CF803B632}" srcOrd="0" destOrd="0" presId="urn:microsoft.com/office/officeart/2008/layout/RadialCluster"/>
    <dgm:cxn modelId="{A9366151-D920-452F-9768-E5D86B3A2A8A}" type="presOf" srcId="{10A049DA-A240-4811-8130-AAC35087F8A0}" destId="{66958D1C-6409-4C2D-85D0-9EBF9B73E835}" srcOrd="0" destOrd="0" presId="urn:microsoft.com/office/officeart/2008/layout/RadialCluster"/>
    <dgm:cxn modelId="{6EDCA7C0-4103-4C92-BE7F-274EF8834152}" type="presParOf" srcId="{DD36149A-C8B2-44F8-AF0A-6FC22C4FEFDE}" destId="{DE5A71C3-0F99-4FCE-8F92-5CBCA32C462F}" srcOrd="0" destOrd="0" presId="urn:microsoft.com/office/officeart/2008/layout/RadialCluster"/>
    <dgm:cxn modelId="{101C0FF2-5D14-494D-80D4-DEA409B3D9AD}" type="presParOf" srcId="{DE5A71C3-0F99-4FCE-8F92-5CBCA32C462F}" destId="{80BC8B88-40B9-45DA-AC46-80D231750865}" srcOrd="0" destOrd="0" presId="urn:microsoft.com/office/officeart/2008/layout/RadialCluster"/>
    <dgm:cxn modelId="{147A8649-8A2F-4BE4-B9D8-BE14B95E20BE}" type="presParOf" srcId="{DE5A71C3-0F99-4FCE-8F92-5CBCA32C462F}" destId="{564BBB16-D706-4F1D-9FCA-72E912658E83}" srcOrd="1" destOrd="0" presId="urn:microsoft.com/office/officeart/2008/layout/RadialCluster"/>
    <dgm:cxn modelId="{55C77181-E669-4BC8-8F61-3C90B346FE81}" type="presParOf" srcId="{DE5A71C3-0F99-4FCE-8F92-5CBCA32C462F}" destId="{F58A8423-B5CA-4CA7-915F-C21EEF329B82}" srcOrd="2" destOrd="0" presId="urn:microsoft.com/office/officeart/2008/layout/RadialCluster"/>
    <dgm:cxn modelId="{D15E6EC3-39F8-474A-8549-C4538250DD38}" type="presParOf" srcId="{DE5A71C3-0F99-4FCE-8F92-5CBCA32C462F}" destId="{4820E205-A7DB-4E8F-8CCB-843A7CACE031}" srcOrd="3" destOrd="0" presId="urn:microsoft.com/office/officeart/2008/layout/RadialCluster"/>
    <dgm:cxn modelId="{C610E345-1247-46A4-8E96-59391D7B0B58}" type="presParOf" srcId="{DE5A71C3-0F99-4FCE-8F92-5CBCA32C462F}" destId="{FEC6585F-67A9-4F79-B8C7-79E5CF5BBFA3}" srcOrd="4" destOrd="0" presId="urn:microsoft.com/office/officeart/2008/layout/RadialCluster"/>
    <dgm:cxn modelId="{6EF6033B-96D3-46BE-97A6-DB7F45AF4AFB}" type="presParOf" srcId="{DE5A71C3-0F99-4FCE-8F92-5CBCA32C462F}" destId="{E8147B7C-680E-49F2-BE49-0AAB0629E42B}" srcOrd="5" destOrd="0" presId="urn:microsoft.com/office/officeart/2008/layout/RadialCluster"/>
    <dgm:cxn modelId="{67539E40-F57D-42E9-87BA-9BBA2B1DF1A8}" type="presParOf" srcId="{DE5A71C3-0F99-4FCE-8F92-5CBCA32C462F}" destId="{FEA685AF-8A55-4F90-8F6E-109CF803B632}" srcOrd="6" destOrd="0" presId="urn:microsoft.com/office/officeart/2008/layout/RadialCluster"/>
    <dgm:cxn modelId="{3BA91ED3-F21F-439F-8E06-98C677D941E2}" type="presParOf" srcId="{DE5A71C3-0F99-4FCE-8F92-5CBCA32C462F}" destId="{FBA1B349-C85A-4A8A-BBD9-FFE554B81451}" srcOrd="7" destOrd="0" presId="urn:microsoft.com/office/officeart/2008/layout/RadialCluster"/>
    <dgm:cxn modelId="{963E3784-3426-43B9-9E13-927A657F5768}" type="presParOf" srcId="{DE5A71C3-0F99-4FCE-8F92-5CBCA32C462F}" destId="{B00A2EA6-D172-449F-B8E5-9DC8618E8C7C}" srcOrd="8" destOrd="0" presId="urn:microsoft.com/office/officeart/2008/layout/RadialCluster"/>
    <dgm:cxn modelId="{BA53806E-E30D-4799-90EC-48BFCD89ED4A}" type="presParOf" srcId="{DE5A71C3-0F99-4FCE-8F92-5CBCA32C462F}" destId="{66958D1C-6409-4C2D-85D0-9EBF9B73E835}" srcOrd="9" destOrd="0" presId="urn:microsoft.com/office/officeart/2008/layout/RadialCluster"/>
    <dgm:cxn modelId="{8434FB13-A136-4C1A-B9F3-A685127BB186}" type="presParOf" srcId="{DE5A71C3-0F99-4FCE-8F92-5CBCA32C462F}" destId="{D9C1092D-933C-4AC4-806F-3D052FD82E3D}" srcOrd="10" destOrd="0" presId="urn:microsoft.com/office/officeart/2008/layout/RadialCluster"/>
    <dgm:cxn modelId="{5721A9CC-7EFC-409E-81A8-36AA188C97BF}" type="presParOf" srcId="{DE5A71C3-0F99-4FCE-8F92-5CBCA32C462F}" destId="{8DECCA20-E5FC-4CD0-BC21-0A002D533B90}" srcOrd="11" destOrd="0" presId="urn:microsoft.com/office/officeart/2008/layout/RadialCluster"/>
    <dgm:cxn modelId="{3F259EE4-569F-45E0-9D4A-93CE3271B467}" type="presParOf" srcId="{DE5A71C3-0F99-4FCE-8F92-5CBCA32C462F}" destId="{59ACFE22-3970-4819-AAEF-452214863F4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AF4498-2768-4EA2-9B9D-8BB85CEAF88A}" type="doc">
      <dgm:prSet loTypeId="urn:microsoft.com/office/officeart/2005/8/layout/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5CF4E1-6AE5-4F3B-988A-46F465941EEB}">
      <dgm:prSet phldrT="[Текст]" custT="1"/>
      <dgm:spPr>
        <a:gradFill rotWithShape="0">
          <a:gsLst>
            <a:gs pos="58000">
              <a:srgbClr val="FF9933"/>
            </a:gs>
            <a:gs pos="85000">
              <a:srgbClr val="FF9966"/>
            </a:gs>
            <a:gs pos="98000">
              <a:srgbClr val="FF9933"/>
            </a:gs>
          </a:gsLst>
        </a:gradFill>
      </dgm:spPr>
      <dgm:t>
        <a:bodyPr/>
        <a:lstStyle/>
        <a:p>
          <a:r>
            <a:rPr lang="ru-RU" sz="2400" dirty="0" smtClean="0"/>
            <a:t>1 этап</a:t>
          </a:r>
          <a:endParaRPr lang="ru-RU" sz="2400" dirty="0"/>
        </a:p>
      </dgm:t>
    </dgm:pt>
    <dgm:pt modelId="{D2987DDE-BE4B-4595-851E-16E08CA69BC6}" type="parTrans" cxnId="{58185D85-1490-4BED-B6DF-BE0F0C4C7E21}">
      <dgm:prSet/>
      <dgm:spPr/>
      <dgm:t>
        <a:bodyPr/>
        <a:lstStyle/>
        <a:p>
          <a:endParaRPr lang="ru-RU"/>
        </a:p>
      </dgm:t>
    </dgm:pt>
    <dgm:pt modelId="{C5A68E43-2FA6-4DE4-83BB-824BB6286B82}" type="sibTrans" cxnId="{58185D85-1490-4BED-B6DF-BE0F0C4C7E21}">
      <dgm:prSet/>
      <dgm:spPr/>
      <dgm:t>
        <a:bodyPr/>
        <a:lstStyle/>
        <a:p>
          <a:endParaRPr lang="ru-RU" dirty="0"/>
        </a:p>
      </dgm:t>
    </dgm:pt>
    <dgm:pt modelId="{9B06BAF7-73FA-4B19-AD58-9EA770EC7375}">
      <dgm:prSet phldrT="[Текст]" custT="1"/>
      <dgm:spPr>
        <a:scene3d>
          <a:camera prst="orthographicFront"/>
          <a:lightRig rig="flat" dir="t"/>
        </a:scene3d>
        <a:sp3d z="190500" extrusionH="12700" prstMaterial="plastic">
          <a:bevelT w="50800" h="50800"/>
          <a:bevelB w="165100" prst="coolSlant"/>
        </a:sp3d>
      </dgm:spPr>
      <dgm:t>
        <a:bodyPr anchor="ctr"/>
        <a:lstStyle/>
        <a:p>
          <a:pPr algn="ctr"/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Составление проекта бюджета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BDA3C3-8C18-493B-9132-38B26C81F647}" type="parTrans" cxnId="{9B982D6E-38B0-431D-B2D6-3698F960FE2F}">
      <dgm:prSet/>
      <dgm:spPr/>
      <dgm:t>
        <a:bodyPr/>
        <a:lstStyle/>
        <a:p>
          <a:endParaRPr lang="ru-RU"/>
        </a:p>
      </dgm:t>
    </dgm:pt>
    <dgm:pt modelId="{8C176951-EF59-43C6-A8B0-81D873A3873E}" type="sibTrans" cxnId="{9B982D6E-38B0-431D-B2D6-3698F960FE2F}">
      <dgm:prSet/>
      <dgm:spPr/>
      <dgm:t>
        <a:bodyPr/>
        <a:lstStyle/>
        <a:p>
          <a:endParaRPr lang="ru-RU"/>
        </a:p>
      </dgm:t>
    </dgm:pt>
    <dgm:pt modelId="{BAFA4437-F6FC-4F64-A855-462EF27847B5}">
      <dgm:prSet phldrT="[Текст]" custT="1"/>
      <dgm:spPr>
        <a:gradFill rotWithShape="0">
          <a:gsLst>
            <a:gs pos="100000">
              <a:srgbClr val="FF9933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sz="2400" dirty="0" smtClean="0"/>
            <a:t>2 этап</a:t>
          </a:r>
          <a:endParaRPr lang="ru-RU" sz="2400" dirty="0"/>
        </a:p>
      </dgm:t>
    </dgm:pt>
    <dgm:pt modelId="{06B313B6-16A4-4FF2-A6DD-89A44DAF62F5}" type="parTrans" cxnId="{57163E2D-A8C0-477D-A89A-E424C145D10E}">
      <dgm:prSet/>
      <dgm:spPr/>
      <dgm:t>
        <a:bodyPr/>
        <a:lstStyle/>
        <a:p>
          <a:endParaRPr lang="ru-RU"/>
        </a:p>
      </dgm:t>
    </dgm:pt>
    <dgm:pt modelId="{FC958561-FC42-4EFE-A938-5813DC82BFCA}" type="sibTrans" cxnId="{57163E2D-A8C0-477D-A89A-E424C145D10E}">
      <dgm:prSet/>
      <dgm:spPr/>
      <dgm:t>
        <a:bodyPr/>
        <a:lstStyle/>
        <a:p>
          <a:endParaRPr lang="ru-RU" dirty="0"/>
        </a:p>
      </dgm:t>
    </dgm:pt>
    <dgm:pt modelId="{87470C4B-BF32-4325-BBF9-DC806F161BDE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Рассмотрение и утверждение бюджета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70EEEBF-FF96-43DD-8463-28011B8F8B47}" type="parTrans" cxnId="{2997C95D-96B9-4A1E-B393-F4D74FDF137A}">
      <dgm:prSet/>
      <dgm:spPr/>
      <dgm:t>
        <a:bodyPr/>
        <a:lstStyle/>
        <a:p>
          <a:endParaRPr lang="ru-RU"/>
        </a:p>
      </dgm:t>
    </dgm:pt>
    <dgm:pt modelId="{263A9872-9717-44F6-81DE-42A58A1D486A}" type="sibTrans" cxnId="{2997C95D-96B9-4A1E-B393-F4D74FDF137A}">
      <dgm:prSet/>
      <dgm:spPr/>
      <dgm:t>
        <a:bodyPr/>
        <a:lstStyle/>
        <a:p>
          <a:endParaRPr lang="ru-RU"/>
        </a:p>
      </dgm:t>
    </dgm:pt>
    <dgm:pt modelId="{80ECEA50-1E34-4034-89B5-34A2CB60BD0D}">
      <dgm:prSet phldrT="[Текст]" custT="1"/>
      <dgm:spPr>
        <a:gradFill rotWithShape="0">
          <a:gsLst>
            <a:gs pos="100000">
              <a:srgbClr val="FF9933"/>
            </a:gs>
            <a:gs pos="10000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rgbClr val="FF9966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sz="2400" dirty="0" smtClean="0"/>
            <a:t>3 этап</a:t>
          </a:r>
          <a:endParaRPr lang="ru-RU" sz="2400" dirty="0"/>
        </a:p>
      </dgm:t>
    </dgm:pt>
    <dgm:pt modelId="{639F20DD-71EB-415C-91AE-D8D8C69D1F14}" type="parTrans" cxnId="{C3A6BE4D-162B-4343-9CEF-72F41485240E}">
      <dgm:prSet/>
      <dgm:spPr/>
      <dgm:t>
        <a:bodyPr/>
        <a:lstStyle/>
        <a:p>
          <a:endParaRPr lang="ru-RU"/>
        </a:p>
      </dgm:t>
    </dgm:pt>
    <dgm:pt modelId="{E0F92715-B598-46B5-B832-71DAE09EB889}" type="sibTrans" cxnId="{C3A6BE4D-162B-4343-9CEF-72F41485240E}">
      <dgm:prSet/>
      <dgm:spPr/>
      <dgm:t>
        <a:bodyPr/>
        <a:lstStyle/>
        <a:p>
          <a:endParaRPr lang="ru-RU"/>
        </a:p>
      </dgm:t>
    </dgm:pt>
    <dgm:pt modelId="{EE98A023-F0D0-4414-A0D1-E8E200DC2856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Исполнение бюджета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28E7B75-FE18-4B79-8F72-6C61F28B5623}" type="parTrans" cxnId="{DB855086-2A34-4FBD-96B1-33983DCD590A}">
      <dgm:prSet/>
      <dgm:spPr/>
      <dgm:t>
        <a:bodyPr/>
        <a:lstStyle/>
        <a:p>
          <a:endParaRPr lang="ru-RU"/>
        </a:p>
      </dgm:t>
    </dgm:pt>
    <dgm:pt modelId="{4C0908C0-961C-442F-8F83-4D5D0B3DC2F0}" type="sibTrans" cxnId="{DB855086-2A34-4FBD-96B1-33983DCD590A}">
      <dgm:prSet/>
      <dgm:spPr/>
      <dgm:t>
        <a:bodyPr/>
        <a:lstStyle/>
        <a:p>
          <a:endParaRPr lang="ru-RU"/>
        </a:p>
      </dgm:t>
    </dgm:pt>
    <dgm:pt modelId="{31760F82-7788-4291-996C-49E9E0242359}" type="pres">
      <dgm:prSet presAssocID="{45AF4498-2768-4EA2-9B9D-8BB85CEAF88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5CB8D7-4678-4768-9517-15314E88C7CB}" type="pres">
      <dgm:prSet presAssocID="{025CF4E1-6AE5-4F3B-988A-46F465941EEB}" presName="composite" presStyleCnt="0"/>
      <dgm:spPr/>
    </dgm:pt>
    <dgm:pt modelId="{8CF79BAC-107A-4CD7-98FE-B105331729CD}" type="pres">
      <dgm:prSet presAssocID="{025CF4E1-6AE5-4F3B-988A-46F465941EE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D59BA-448D-40DF-9818-09061FD21B9E}" type="pres">
      <dgm:prSet presAssocID="{025CF4E1-6AE5-4F3B-988A-46F465941EEB}" presName="parSh" presStyleLbl="node1" presStyleIdx="0" presStyleCnt="3" custScaleY="78082" custLinFactNeighborX="12964" custLinFactNeighborY="24066"/>
      <dgm:spPr/>
      <dgm:t>
        <a:bodyPr/>
        <a:lstStyle/>
        <a:p>
          <a:endParaRPr lang="ru-RU"/>
        </a:p>
      </dgm:t>
    </dgm:pt>
    <dgm:pt modelId="{86F26C13-16F9-47AF-8CAA-65A7CEBAF401}" type="pres">
      <dgm:prSet presAssocID="{025CF4E1-6AE5-4F3B-988A-46F465941EEB}" presName="desTx" presStyleLbl="fgAcc1" presStyleIdx="0" presStyleCnt="3" custScaleY="32051" custLinFactNeighborX="-291" custLinFactNeighborY="-24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1409B-6CC2-4EB9-B821-7D0AD76C2543}" type="pres">
      <dgm:prSet presAssocID="{C5A68E43-2FA6-4DE4-83BB-824BB6286B8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DEB6CA5-815A-41E5-8EC8-FDB19FD27AD7}" type="pres">
      <dgm:prSet presAssocID="{C5A68E43-2FA6-4DE4-83BB-824BB6286B82}" presName="connTx" presStyleLbl="sibTrans2D1" presStyleIdx="0" presStyleCnt="2"/>
      <dgm:spPr/>
      <dgm:t>
        <a:bodyPr/>
        <a:lstStyle/>
        <a:p>
          <a:endParaRPr lang="ru-RU"/>
        </a:p>
      </dgm:t>
    </dgm:pt>
    <dgm:pt modelId="{3A702CDA-FCAB-40EE-A8F4-6E7EFD5FE512}" type="pres">
      <dgm:prSet presAssocID="{BAFA4437-F6FC-4F64-A855-462EF27847B5}" presName="composite" presStyleCnt="0"/>
      <dgm:spPr/>
    </dgm:pt>
    <dgm:pt modelId="{127BA199-2A67-4A41-A6FE-5C7DE1D0B07B}" type="pres">
      <dgm:prSet presAssocID="{BAFA4437-F6FC-4F64-A855-462EF27847B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5F351-0064-4BB0-A605-0CC771BB606A}" type="pres">
      <dgm:prSet presAssocID="{BAFA4437-F6FC-4F64-A855-462EF27847B5}" presName="parSh" presStyleLbl="node1" presStyleIdx="1" presStyleCnt="3" custScaleX="97126" custScaleY="77676" custLinFactNeighborX="9111" custLinFactNeighborY="22540"/>
      <dgm:spPr/>
      <dgm:t>
        <a:bodyPr/>
        <a:lstStyle/>
        <a:p>
          <a:endParaRPr lang="ru-RU"/>
        </a:p>
      </dgm:t>
    </dgm:pt>
    <dgm:pt modelId="{092489ED-730D-4763-A655-29A08E5BC854}" type="pres">
      <dgm:prSet presAssocID="{BAFA4437-F6FC-4F64-A855-462EF27847B5}" presName="desTx" presStyleLbl="fgAcc1" presStyleIdx="1" presStyleCnt="3" custScaleX="101730" custScaleY="31052" custLinFactNeighborX="-1335" custLinFactNeighborY="-23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9D026-3C32-47C7-B948-12CB9E9EF6D8}" type="pres">
      <dgm:prSet presAssocID="{FC958561-FC42-4EFE-A938-5813DC82BFC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AE7E83B-B40F-422A-B41B-0786B4E25B3F}" type="pres">
      <dgm:prSet presAssocID="{FC958561-FC42-4EFE-A938-5813DC82BFCA}" presName="connTx" presStyleLbl="sibTrans2D1" presStyleIdx="1" presStyleCnt="2"/>
      <dgm:spPr/>
      <dgm:t>
        <a:bodyPr/>
        <a:lstStyle/>
        <a:p>
          <a:endParaRPr lang="ru-RU"/>
        </a:p>
      </dgm:t>
    </dgm:pt>
    <dgm:pt modelId="{558DC1E7-4ECE-4D6D-A6DB-2278146655F4}" type="pres">
      <dgm:prSet presAssocID="{80ECEA50-1E34-4034-89B5-34A2CB60BD0D}" presName="composite" presStyleCnt="0"/>
      <dgm:spPr/>
    </dgm:pt>
    <dgm:pt modelId="{FE2E56C9-F1D0-47B7-82F6-ED2AEBC048B6}" type="pres">
      <dgm:prSet presAssocID="{80ECEA50-1E34-4034-89B5-34A2CB60BD0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D8B11-E9D7-4EEE-BC4F-93DEF358B604}" type="pres">
      <dgm:prSet presAssocID="{80ECEA50-1E34-4034-89B5-34A2CB60BD0D}" presName="parSh" presStyleLbl="node1" presStyleIdx="2" presStyleCnt="3" custScaleY="79273" custLinFactNeighborX="8354" custLinFactNeighborY="21104"/>
      <dgm:spPr/>
      <dgm:t>
        <a:bodyPr/>
        <a:lstStyle/>
        <a:p>
          <a:endParaRPr lang="ru-RU"/>
        </a:p>
      </dgm:t>
    </dgm:pt>
    <dgm:pt modelId="{0CC26028-0A48-4BA4-B80B-F65FB6F9272B}" type="pres">
      <dgm:prSet presAssocID="{80ECEA50-1E34-4034-89B5-34A2CB60BD0D}" presName="desTx" presStyleLbl="fgAcc1" presStyleIdx="2" presStyleCnt="3" custScaleY="28727" custLinFactNeighborX="-7544" custLinFactNeighborY="-23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855086-2A34-4FBD-96B1-33983DCD590A}" srcId="{80ECEA50-1E34-4034-89B5-34A2CB60BD0D}" destId="{EE98A023-F0D0-4414-A0D1-E8E200DC2856}" srcOrd="0" destOrd="0" parTransId="{E28E7B75-FE18-4B79-8F72-6C61F28B5623}" sibTransId="{4C0908C0-961C-442F-8F83-4D5D0B3DC2F0}"/>
    <dgm:cxn modelId="{57163E2D-A8C0-477D-A89A-E424C145D10E}" srcId="{45AF4498-2768-4EA2-9B9D-8BB85CEAF88A}" destId="{BAFA4437-F6FC-4F64-A855-462EF27847B5}" srcOrd="1" destOrd="0" parTransId="{06B313B6-16A4-4FF2-A6DD-89A44DAF62F5}" sibTransId="{FC958561-FC42-4EFE-A938-5813DC82BFCA}"/>
    <dgm:cxn modelId="{3BB2A2D6-C598-488D-BB61-503AC2A8D116}" type="presOf" srcId="{87470C4B-BF32-4325-BBF9-DC806F161BDE}" destId="{092489ED-730D-4763-A655-29A08E5BC854}" srcOrd="0" destOrd="0" presId="urn:microsoft.com/office/officeart/2005/8/layout/process3"/>
    <dgm:cxn modelId="{C3A6BE4D-162B-4343-9CEF-72F41485240E}" srcId="{45AF4498-2768-4EA2-9B9D-8BB85CEAF88A}" destId="{80ECEA50-1E34-4034-89B5-34A2CB60BD0D}" srcOrd="2" destOrd="0" parTransId="{639F20DD-71EB-415C-91AE-D8D8C69D1F14}" sibTransId="{E0F92715-B598-46B5-B832-71DAE09EB889}"/>
    <dgm:cxn modelId="{0F79A895-7A7F-468E-8944-1F7CAE4A90A5}" type="presOf" srcId="{BAFA4437-F6FC-4F64-A855-462EF27847B5}" destId="{127BA199-2A67-4A41-A6FE-5C7DE1D0B07B}" srcOrd="0" destOrd="0" presId="urn:microsoft.com/office/officeart/2005/8/layout/process3"/>
    <dgm:cxn modelId="{A6187636-D1C1-4254-ABF2-9A96B27CD769}" type="presOf" srcId="{C5A68E43-2FA6-4DE4-83BB-824BB6286B82}" destId="{AEB1409B-6CC2-4EB9-B821-7D0AD76C2543}" srcOrd="0" destOrd="0" presId="urn:microsoft.com/office/officeart/2005/8/layout/process3"/>
    <dgm:cxn modelId="{0B09520A-DD32-492B-B048-3F6052E8062F}" type="presOf" srcId="{80ECEA50-1E34-4034-89B5-34A2CB60BD0D}" destId="{FE2E56C9-F1D0-47B7-82F6-ED2AEBC048B6}" srcOrd="0" destOrd="0" presId="urn:microsoft.com/office/officeart/2005/8/layout/process3"/>
    <dgm:cxn modelId="{2997C95D-96B9-4A1E-B393-F4D74FDF137A}" srcId="{BAFA4437-F6FC-4F64-A855-462EF27847B5}" destId="{87470C4B-BF32-4325-BBF9-DC806F161BDE}" srcOrd="0" destOrd="0" parTransId="{170EEEBF-FF96-43DD-8463-28011B8F8B47}" sibTransId="{263A9872-9717-44F6-81DE-42A58A1D486A}"/>
    <dgm:cxn modelId="{6F33CD25-9194-4521-8D4B-CB8933E0EE4C}" type="presOf" srcId="{80ECEA50-1E34-4034-89B5-34A2CB60BD0D}" destId="{137D8B11-E9D7-4EEE-BC4F-93DEF358B604}" srcOrd="1" destOrd="0" presId="urn:microsoft.com/office/officeart/2005/8/layout/process3"/>
    <dgm:cxn modelId="{2302AA9E-5A99-4923-8E32-603651DDA8CF}" type="presOf" srcId="{45AF4498-2768-4EA2-9B9D-8BB85CEAF88A}" destId="{31760F82-7788-4291-996C-49E9E0242359}" srcOrd="0" destOrd="0" presId="urn:microsoft.com/office/officeart/2005/8/layout/process3"/>
    <dgm:cxn modelId="{6BD600C2-5362-4D34-BE07-C4E1122BE5C3}" type="presOf" srcId="{EE98A023-F0D0-4414-A0D1-E8E200DC2856}" destId="{0CC26028-0A48-4BA4-B80B-F65FB6F9272B}" srcOrd="0" destOrd="0" presId="urn:microsoft.com/office/officeart/2005/8/layout/process3"/>
    <dgm:cxn modelId="{58185D85-1490-4BED-B6DF-BE0F0C4C7E21}" srcId="{45AF4498-2768-4EA2-9B9D-8BB85CEAF88A}" destId="{025CF4E1-6AE5-4F3B-988A-46F465941EEB}" srcOrd="0" destOrd="0" parTransId="{D2987DDE-BE4B-4595-851E-16E08CA69BC6}" sibTransId="{C5A68E43-2FA6-4DE4-83BB-824BB6286B82}"/>
    <dgm:cxn modelId="{07EE6F83-4002-42C5-A4F1-3F115E7494F7}" type="presOf" srcId="{025CF4E1-6AE5-4F3B-988A-46F465941EEB}" destId="{8CF79BAC-107A-4CD7-98FE-B105331729CD}" srcOrd="0" destOrd="0" presId="urn:microsoft.com/office/officeart/2005/8/layout/process3"/>
    <dgm:cxn modelId="{9B982D6E-38B0-431D-B2D6-3698F960FE2F}" srcId="{025CF4E1-6AE5-4F3B-988A-46F465941EEB}" destId="{9B06BAF7-73FA-4B19-AD58-9EA770EC7375}" srcOrd="0" destOrd="0" parTransId="{E1BDA3C3-8C18-493B-9132-38B26C81F647}" sibTransId="{8C176951-EF59-43C6-A8B0-81D873A3873E}"/>
    <dgm:cxn modelId="{8D8C0792-73A3-4DF5-8CF4-59547C53D18A}" type="presOf" srcId="{9B06BAF7-73FA-4B19-AD58-9EA770EC7375}" destId="{86F26C13-16F9-47AF-8CAA-65A7CEBAF401}" srcOrd="0" destOrd="0" presId="urn:microsoft.com/office/officeart/2005/8/layout/process3"/>
    <dgm:cxn modelId="{60C5E5DB-5CA2-4602-BD77-292899C1B676}" type="presOf" srcId="{FC958561-FC42-4EFE-A938-5813DC82BFCA}" destId="{5309D026-3C32-47C7-B948-12CB9E9EF6D8}" srcOrd="0" destOrd="0" presId="urn:microsoft.com/office/officeart/2005/8/layout/process3"/>
    <dgm:cxn modelId="{79392ADA-3D0B-4498-8891-5C9F4879CDBE}" type="presOf" srcId="{025CF4E1-6AE5-4F3B-988A-46F465941EEB}" destId="{24DD59BA-448D-40DF-9818-09061FD21B9E}" srcOrd="1" destOrd="0" presId="urn:microsoft.com/office/officeart/2005/8/layout/process3"/>
    <dgm:cxn modelId="{4B5E1709-8509-4162-A8E8-975A3F68B126}" type="presOf" srcId="{BAFA4437-F6FC-4F64-A855-462EF27847B5}" destId="{BA85F351-0064-4BB0-A605-0CC771BB606A}" srcOrd="1" destOrd="0" presId="urn:microsoft.com/office/officeart/2005/8/layout/process3"/>
    <dgm:cxn modelId="{EB690358-261F-45A8-9DE9-2E388149A94D}" type="presOf" srcId="{C5A68E43-2FA6-4DE4-83BB-824BB6286B82}" destId="{FDEB6CA5-815A-41E5-8EC8-FDB19FD27AD7}" srcOrd="1" destOrd="0" presId="urn:microsoft.com/office/officeart/2005/8/layout/process3"/>
    <dgm:cxn modelId="{1FE803B8-F6CB-4015-8DE6-E6EE6EDC4388}" type="presOf" srcId="{FC958561-FC42-4EFE-A938-5813DC82BFCA}" destId="{5AE7E83B-B40F-422A-B41B-0786B4E25B3F}" srcOrd="1" destOrd="0" presId="urn:microsoft.com/office/officeart/2005/8/layout/process3"/>
    <dgm:cxn modelId="{5FC237BA-C354-47E9-B0ED-CDE37086C910}" type="presParOf" srcId="{31760F82-7788-4291-996C-49E9E0242359}" destId="{575CB8D7-4678-4768-9517-15314E88C7CB}" srcOrd="0" destOrd="0" presId="urn:microsoft.com/office/officeart/2005/8/layout/process3"/>
    <dgm:cxn modelId="{D2A9CE68-4590-4C09-A7F5-14FFF2B65758}" type="presParOf" srcId="{575CB8D7-4678-4768-9517-15314E88C7CB}" destId="{8CF79BAC-107A-4CD7-98FE-B105331729CD}" srcOrd="0" destOrd="0" presId="urn:microsoft.com/office/officeart/2005/8/layout/process3"/>
    <dgm:cxn modelId="{D2BA7645-F10E-4D26-8156-023E38182070}" type="presParOf" srcId="{575CB8D7-4678-4768-9517-15314E88C7CB}" destId="{24DD59BA-448D-40DF-9818-09061FD21B9E}" srcOrd="1" destOrd="0" presId="urn:microsoft.com/office/officeart/2005/8/layout/process3"/>
    <dgm:cxn modelId="{1A5E367B-925B-485F-99A7-D1063B278B32}" type="presParOf" srcId="{575CB8D7-4678-4768-9517-15314E88C7CB}" destId="{86F26C13-16F9-47AF-8CAA-65A7CEBAF401}" srcOrd="2" destOrd="0" presId="urn:microsoft.com/office/officeart/2005/8/layout/process3"/>
    <dgm:cxn modelId="{7B7A9FFE-34BA-4EFD-A0F5-C0577F9A9543}" type="presParOf" srcId="{31760F82-7788-4291-996C-49E9E0242359}" destId="{AEB1409B-6CC2-4EB9-B821-7D0AD76C2543}" srcOrd="1" destOrd="0" presId="urn:microsoft.com/office/officeart/2005/8/layout/process3"/>
    <dgm:cxn modelId="{6DB315D4-B92C-4648-B3A4-085D435909ED}" type="presParOf" srcId="{AEB1409B-6CC2-4EB9-B821-7D0AD76C2543}" destId="{FDEB6CA5-815A-41E5-8EC8-FDB19FD27AD7}" srcOrd="0" destOrd="0" presId="urn:microsoft.com/office/officeart/2005/8/layout/process3"/>
    <dgm:cxn modelId="{0FF2B18F-B84D-4ECA-BD55-4881B3815237}" type="presParOf" srcId="{31760F82-7788-4291-996C-49E9E0242359}" destId="{3A702CDA-FCAB-40EE-A8F4-6E7EFD5FE512}" srcOrd="2" destOrd="0" presId="urn:microsoft.com/office/officeart/2005/8/layout/process3"/>
    <dgm:cxn modelId="{F38820C7-1605-4D52-93F4-4A3433FF98C2}" type="presParOf" srcId="{3A702CDA-FCAB-40EE-A8F4-6E7EFD5FE512}" destId="{127BA199-2A67-4A41-A6FE-5C7DE1D0B07B}" srcOrd="0" destOrd="0" presId="urn:microsoft.com/office/officeart/2005/8/layout/process3"/>
    <dgm:cxn modelId="{C2F63195-7A4C-49A1-A8A7-BB37C4AA7224}" type="presParOf" srcId="{3A702CDA-FCAB-40EE-A8F4-6E7EFD5FE512}" destId="{BA85F351-0064-4BB0-A605-0CC771BB606A}" srcOrd="1" destOrd="0" presId="urn:microsoft.com/office/officeart/2005/8/layout/process3"/>
    <dgm:cxn modelId="{67472EE4-689D-4176-9F59-FC3FE90B39CE}" type="presParOf" srcId="{3A702CDA-FCAB-40EE-A8F4-6E7EFD5FE512}" destId="{092489ED-730D-4763-A655-29A08E5BC854}" srcOrd="2" destOrd="0" presId="urn:microsoft.com/office/officeart/2005/8/layout/process3"/>
    <dgm:cxn modelId="{D6C8196F-262A-42D2-B99C-A359781AE218}" type="presParOf" srcId="{31760F82-7788-4291-996C-49E9E0242359}" destId="{5309D026-3C32-47C7-B948-12CB9E9EF6D8}" srcOrd="3" destOrd="0" presId="urn:microsoft.com/office/officeart/2005/8/layout/process3"/>
    <dgm:cxn modelId="{2F7E2ADB-E395-44BA-B382-32B426DAEA82}" type="presParOf" srcId="{5309D026-3C32-47C7-B948-12CB9E9EF6D8}" destId="{5AE7E83B-B40F-422A-B41B-0786B4E25B3F}" srcOrd="0" destOrd="0" presId="urn:microsoft.com/office/officeart/2005/8/layout/process3"/>
    <dgm:cxn modelId="{47591AC7-001E-416E-B9CB-D32242281D14}" type="presParOf" srcId="{31760F82-7788-4291-996C-49E9E0242359}" destId="{558DC1E7-4ECE-4D6D-A6DB-2278146655F4}" srcOrd="4" destOrd="0" presId="urn:microsoft.com/office/officeart/2005/8/layout/process3"/>
    <dgm:cxn modelId="{EE9412A9-C932-4D34-A0CB-6C4CFA0532AF}" type="presParOf" srcId="{558DC1E7-4ECE-4D6D-A6DB-2278146655F4}" destId="{FE2E56C9-F1D0-47B7-82F6-ED2AEBC048B6}" srcOrd="0" destOrd="0" presId="urn:microsoft.com/office/officeart/2005/8/layout/process3"/>
    <dgm:cxn modelId="{90EB1966-837B-444A-9A42-EB55DC764E8D}" type="presParOf" srcId="{558DC1E7-4ECE-4D6D-A6DB-2278146655F4}" destId="{137D8B11-E9D7-4EEE-BC4F-93DEF358B604}" srcOrd="1" destOrd="0" presId="urn:microsoft.com/office/officeart/2005/8/layout/process3"/>
    <dgm:cxn modelId="{86DFC52A-8D2B-4F7A-B849-13F05439291A}" type="presParOf" srcId="{558DC1E7-4ECE-4D6D-A6DB-2278146655F4}" destId="{0CC26028-0A48-4BA4-B80B-F65FB6F9272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3FEC14-9203-4DF7-90C5-B21091EC5295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A223A5-6D84-4DB9-AF2B-9F9C73F40198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0" y="0"/>
          <a:ext cx="2754306" cy="1121495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4E8542">
                <a:shade val="45000"/>
                <a:satMod val="155000"/>
              </a:srgbClr>
            </a:gs>
            <a:gs pos="60000">
              <a:srgbClr val="4E8542">
                <a:shade val="95000"/>
                <a:satMod val="150000"/>
              </a:srgbClr>
            </a:gs>
            <a:gs pos="100000">
              <a:srgbClr val="4E8542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gm:spPr>
      <dgm:t>
        <a:bodyPr/>
        <a:lstStyle/>
        <a:p>
          <a:pPr algn="ctr"/>
          <a:r>
            <a:rPr lang="ru-RU" sz="2000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ДОХОДЫ</a:t>
          </a:r>
          <a:endParaRPr lang="ru-RU" sz="2000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998A6039-7BE7-40F9-9BCD-BE1B82F3A66A}" type="parTrans" cxnId="{6EB1A62A-F224-42E0-A873-A1F926905695}">
      <dgm:prSet/>
      <dgm:spPr/>
      <dgm:t>
        <a:bodyPr/>
        <a:lstStyle/>
        <a:p>
          <a:endParaRPr lang="ru-RU"/>
        </a:p>
      </dgm:t>
    </dgm:pt>
    <dgm:pt modelId="{ABF318E3-29D2-438E-B057-986A9C0CEBD3}" type="sibTrans" cxnId="{6EB1A62A-F224-42E0-A873-A1F926905695}">
      <dgm:prSet/>
      <dgm:spPr>
        <a:xfrm>
          <a:off x="2025333" y="850467"/>
          <a:ext cx="728972" cy="728972"/>
        </a:xfrm>
        <a:prstGeom prst="downArrow">
          <a:avLst>
            <a:gd name="adj1" fmla="val 55000"/>
            <a:gd name="adj2" fmla="val 45000"/>
          </a:avLst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E156BCCB-91B4-43E8-AAE1-08BC0AFAA741}">
      <dgm:prSet phldrT="[Текст]" custT="1"/>
      <dgm:spPr>
        <a:xfrm>
          <a:off x="620504" y="1401865"/>
          <a:ext cx="2209339" cy="9691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07F09">
                <a:hueOff val="0"/>
                <a:satOff val="0"/>
                <a:lumOff val="0"/>
                <a:alphaOff val="0"/>
                <a:shade val="45000"/>
                <a:satMod val="155000"/>
              </a:srgbClr>
            </a:gs>
            <a:gs pos="60000">
              <a:srgbClr val="F07F09">
                <a:hueOff val="0"/>
                <a:satOff val="0"/>
                <a:lumOff val="0"/>
                <a:alphaOff val="0"/>
                <a:shade val="95000"/>
                <a:satMod val="150000"/>
              </a:srgbClr>
            </a:gs>
            <a:gs pos="100000">
              <a:srgbClr val="F07F09">
                <a:hueOff val="0"/>
                <a:satOff val="0"/>
                <a:lumOff val="0"/>
                <a:alphaOff val="0"/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gm:spPr>
      <dgm:t>
        <a:bodyPr/>
        <a:lstStyle/>
        <a:p>
          <a:pPr algn="ctr"/>
          <a:r>
            <a:rPr lang="ru-RU" sz="1600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РАСХОДЫ</a:t>
          </a:r>
          <a:endParaRPr lang="ru-RU" sz="1600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E96859B4-33ED-4B3C-A095-7384822FB800}" type="parTrans" cxnId="{2971A870-6792-4299-8512-6033BF0F254C}">
      <dgm:prSet/>
      <dgm:spPr/>
      <dgm:t>
        <a:bodyPr/>
        <a:lstStyle/>
        <a:p>
          <a:endParaRPr lang="ru-RU"/>
        </a:p>
      </dgm:t>
    </dgm:pt>
    <dgm:pt modelId="{21A31310-447F-4E82-A5DD-FA657DE8646D}" type="sibTrans" cxnId="{2971A870-6792-4299-8512-6033BF0F254C}">
      <dgm:prSet/>
      <dgm:spPr>
        <a:xfrm>
          <a:off x="2268360" y="2151402"/>
          <a:ext cx="728972" cy="728972"/>
        </a:xfrm>
        <a:prstGeom prst="downArrow">
          <a:avLst>
            <a:gd name="adj1" fmla="val 55000"/>
            <a:gd name="adj2" fmla="val 45000"/>
          </a:avLst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A68A7B30-4410-4749-A577-6819C666A188}">
      <dgm:prSet phldrT="[Текст]" custT="1"/>
      <dgm:spPr>
        <a:xfrm>
          <a:off x="1366963" y="2798326"/>
          <a:ext cx="1675003" cy="74765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gm:spPr>
      <dgm:t>
        <a:bodyPr/>
        <a:lstStyle/>
        <a:p>
          <a:pPr algn="ctr"/>
          <a:r>
            <a:rPr lang="ru-RU" sz="1200" b="1" dirty="0" smtClean="0">
              <a:solidFill>
                <a:srgbClr val="1B587C">
                  <a:lumMod val="50000"/>
                </a:srgbClr>
              </a:solidFill>
              <a:latin typeface="Verdana"/>
              <a:ea typeface="+mn-ea"/>
              <a:cs typeface="+mn-cs"/>
            </a:rPr>
            <a:t>Профицит</a:t>
          </a:r>
          <a:endParaRPr lang="ru-RU" sz="1200" b="1" dirty="0">
            <a:solidFill>
              <a:srgbClr val="1B587C">
                <a:lumMod val="50000"/>
              </a:srgbClr>
            </a:solidFill>
            <a:latin typeface="Verdana"/>
            <a:ea typeface="+mn-ea"/>
            <a:cs typeface="+mn-cs"/>
          </a:endParaRPr>
        </a:p>
      </dgm:t>
    </dgm:pt>
    <dgm:pt modelId="{B8516B1D-9BF7-46F5-A127-4B2DACA47B1E}" type="parTrans" cxnId="{D646B5E3-7936-49E9-9979-053CC90A0E58}">
      <dgm:prSet/>
      <dgm:spPr/>
      <dgm:t>
        <a:bodyPr/>
        <a:lstStyle/>
        <a:p>
          <a:endParaRPr lang="ru-RU"/>
        </a:p>
      </dgm:t>
    </dgm:pt>
    <dgm:pt modelId="{81F1E233-407B-4392-AFEB-5A9F5D5DE379}" type="sibTrans" cxnId="{D646B5E3-7936-49E9-9979-053CC90A0E58}">
      <dgm:prSet/>
      <dgm:spPr/>
      <dgm:t>
        <a:bodyPr/>
        <a:lstStyle/>
        <a:p>
          <a:endParaRPr lang="ru-RU"/>
        </a:p>
      </dgm:t>
    </dgm:pt>
    <dgm:pt modelId="{500009A4-E02E-4AAB-8732-9894491A99AE}" type="pres">
      <dgm:prSet presAssocID="{E23FEC14-9203-4DF7-90C5-B21091EC529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617B9F-97C4-4FE8-BC0D-140980279D13}" type="pres">
      <dgm:prSet presAssocID="{E23FEC14-9203-4DF7-90C5-B21091EC5295}" presName="dummyMaxCanvas" presStyleCnt="0">
        <dgm:presLayoutVars/>
      </dgm:prSet>
      <dgm:spPr/>
    </dgm:pt>
    <dgm:pt modelId="{1786503B-F045-4E37-B6CA-83079E68DC60}" type="pres">
      <dgm:prSet presAssocID="{E23FEC14-9203-4DF7-90C5-B21091EC529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04BDB-FD71-4A15-9A44-7AD4C2DB0728}" type="pres">
      <dgm:prSet presAssocID="{E23FEC14-9203-4DF7-90C5-B21091EC5295}" presName="ThreeNodes_2" presStyleLbl="node1" presStyleIdx="1" presStyleCnt="3" custScaleX="80214" custScaleY="86420" custLinFactNeighborX="3812" custLinFactNeighborY="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0DFCC-C1E1-4137-90F3-8A396E02C7F3}" type="pres">
      <dgm:prSet presAssocID="{E23FEC14-9203-4DF7-90C5-B21091EC5295}" presName="ThreeNodes_3" presStyleLbl="node1" presStyleIdx="2" presStyleCnt="3" custScaleX="60814" custScaleY="66666" custLinFactNeighborX="12390" custLinFactNeighborY="-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AED06-C321-472C-9D38-2AB8BDF88E88}" type="pres">
      <dgm:prSet presAssocID="{E23FEC14-9203-4DF7-90C5-B21091EC529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5B19A-564A-4AD8-8B2B-C2C719DA6319}" type="pres">
      <dgm:prSet presAssocID="{E23FEC14-9203-4DF7-90C5-B21091EC529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BA514-5694-488A-9D81-D45B374C1528}" type="pres">
      <dgm:prSet presAssocID="{E23FEC14-9203-4DF7-90C5-B21091EC529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2DCD1-A05B-43AA-81FB-794E637E02A8}" type="pres">
      <dgm:prSet presAssocID="{E23FEC14-9203-4DF7-90C5-B21091EC529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9A9E9-59DA-4BC3-AB11-2E72C869E4A9}" type="pres">
      <dgm:prSet presAssocID="{E23FEC14-9203-4DF7-90C5-B21091EC529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1A62A-F224-42E0-A873-A1F926905695}" srcId="{E23FEC14-9203-4DF7-90C5-B21091EC5295}" destId="{21A223A5-6D84-4DB9-AF2B-9F9C73F40198}" srcOrd="0" destOrd="0" parTransId="{998A6039-7BE7-40F9-9BCD-BE1B82F3A66A}" sibTransId="{ABF318E3-29D2-438E-B057-986A9C0CEBD3}"/>
    <dgm:cxn modelId="{185F50F8-40EF-48F2-82DA-0DC681C8C53C}" type="presOf" srcId="{21A31310-447F-4E82-A5DD-FA657DE8646D}" destId="{6185B19A-564A-4AD8-8B2B-C2C719DA6319}" srcOrd="0" destOrd="0" presId="urn:microsoft.com/office/officeart/2005/8/layout/vProcess5"/>
    <dgm:cxn modelId="{D377D7F2-F4A3-41FB-A7E9-88A47D1C2395}" type="presOf" srcId="{ABF318E3-29D2-438E-B057-986A9C0CEBD3}" destId="{2AEAED06-C321-472C-9D38-2AB8BDF88E88}" srcOrd="0" destOrd="0" presId="urn:microsoft.com/office/officeart/2005/8/layout/vProcess5"/>
    <dgm:cxn modelId="{F71C931C-2A00-42ED-94B5-AB2FF93F78BC}" type="presOf" srcId="{E156BCCB-91B4-43E8-AAE1-08BC0AFAA741}" destId="{6362DCD1-A05B-43AA-81FB-794E637E02A8}" srcOrd="1" destOrd="0" presId="urn:microsoft.com/office/officeart/2005/8/layout/vProcess5"/>
    <dgm:cxn modelId="{CC8678EF-FC4A-4289-A346-41E1042601BD}" type="presOf" srcId="{21A223A5-6D84-4DB9-AF2B-9F9C73F40198}" destId="{1786503B-F045-4E37-B6CA-83079E68DC60}" srcOrd="0" destOrd="0" presId="urn:microsoft.com/office/officeart/2005/8/layout/vProcess5"/>
    <dgm:cxn modelId="{D646B5E3-7936-49E9-9979-053CC90A0E58}" srcId="{E23FEC14-9203-4DF7-90C5-B21091EC5295}" destId="{A68A7B30-4410-4749-A577-6819C666A188}" srcOrd="2" destOrd="0" parTransId="{B8516B1D-9BF7-46F5-A127-4B2DACA47B1E}" sibTransId="{81F1E233-407B-4392-AFEB-5A9F5D5DE379}"/>
    <dgm:cxn modelId="{BECFC19D-804E-44BF-8F68-051B2053FA5E}" type="presOf" srcId="{E23FEC14-9203-4DF7-90C5-B21091EC5295}" destId="{500009A4-E02E-4AAB-8732-9894491A99AE}" srcOrd="0" destOrd="0" presId="urn:microsoft.com/office/officeart/2005/8/layout/vProcess5"/>
    <dgm:cxn modelId="{81E327E4-EEB9-4C80-BFA7-A96A008B685E}" type="presOf" srcId="{21A223A5-6D84-4DB9-AF2B-9F9C73F40198}" destId="{A6CBA514-5694-488A-9D81-D45B374C1528}" srcOrd="1" destOrd="0" presId="urn:microsoft.com/office/officeart/2005/8/layout/vProcess5"/>
    <dgm:cxn modelId="{2971A870-6792-4299-8512-6033BF0F254C}" srcId="{E23FEC14-9203-4DF7-90C5-B21091EC5295}" destId="{E156BCCB-91B4-43E8-AAE1-08BC0AFAA741}" srcOrd="1" destOrd="0" parTransId="{E96859B4-33ED-4B3C-A095-7384822FB800}" sibTransId="{21A31310-447F-4E82-A5DD-FA657DE8646D}"/>
    <dgm:cxn modelId="{33E4CD40-7906-45A6-AB59-DEFE1C7C938D}" type="presOf" srcId="{A68A7B30-4410-4749-A577-6819C666A188}" destId="{D0F0DFCC-C1E1-4137-90F3-8A396E02C7F3}" srcOrd="0" destOrd="0" presId="urn:microsoft.com/office/officeart/2005/8/layout/vProcess5"/>
    <dgm:cxn modelId="{11E31527-2FA3-4589-917A-31017F9A58C6}" type="presOf" srcId="{A68A7B30-4410-4749-A577-6819C666A188}" destId="{9E19A9E9-59DA-4BC3-AB11-2E72C869E4A9}" srcOrd="1" destOrd="0" presId="urn:microsoft.com/office/officeart/2005/8/layout/vProcess5"/>
    <dgm:cxn modelId="{FA7E42F8-B435-4A17-917C-4A12D9C9D3EB}" type="presOf" srcId="{E156BCCB-91B4-43E8-AAE1-08BC0AFAA741}" destId="{6CD04BDB-FD71-4A15-9A44-7AD4C2DB0728}" srcOrd="0" destOrd="0" presId="urn:microsoft.com/office/officeart/2005/8/layout/vProcess5"/>
    <dgm:cxn modelId="{A23C80DD-B561-4090-B033-777C76A23590}" type="presParOf" srcId="{500009A4-E02E-4AAB-8732-9894491A99AE}" destId="{C8617B9F-97C4-4FE8-BC0D-140980279D13}" srcOrd="0" destOrd="0" presId="urn:microsoft.com/office/officeart/2005/8/layout/vProcess5"/>
    <dgm:cxn modelId="{B7A92041-9907-4149-955B-A59CB027789E}" type="presParOf" srcId="{500009A4-E02E-4AAB-8732-9894491A99AE}" destId="{1786503B-F045-4E37-B6CA-83079E68DC60}" srcOrd="1" destOrd="0" presId="urn:microsoft.com/office/officeart/2005/8/layout/vProcess5"/>
    <dgm:cxn modelId="{9682B116-48B8-4B58-B267-524DD1EC9E53}" type="presParOf" srcId="{500009A4-E02E-4AAB-8732-9894491A99AE}" destId="{6CD04BDB-FD71-4A15-9A44-7AD4C2DB0728}" srcOrd="2" destOrd="0" presId="urn:microsoft.com/office/officeart/2005/8/layout/vProcess5"/>
    <dgm:cxn modelId="{8209A2BD-1F29-46A4-BCA2-0042C178B7D7}" type="presParOf" srcId="{500009A4-E02E-4AAB-8732-9894491A99AE}" destId="{D0F0DFCC-C1E1-4137-90F3-8A396E02C7F3}" srcOrd="3" destOrd="0" presId="urn:microsoft.com/office/officeart/2005/8/layout/vProcess5"/>
    <dgm:cxn modelId="{862E313F-1454-4B0D-BDA4-80E5FA79B8D9}" type="presParOf" srcId="{500009A4-E02E-4AAB-8732-9894491A99AE}" destId="{2AEAED06-C321-472C-9D38-2AB8BDF88E88}" srcOrd="4" destOrd="0" presId="urn:microsoft.com/office/officeart/2005/8/layout/vProcess5"/>
    <dgm:cxn modelId="{A2BC1B84-B85A-49AA-8D93-8ED81E0A89A6}" type="presParOf" srcId="{500009A4-E02E-4AAB-8732-9894491A99AE}" destId="{6185B19A-564A-4AD8-8B2B-C2C719DA6319}" srcOrd="5" destOrd="0" presId="urn:microsoft.com/office/officeart/2005/8/layout/vProcess5"/>
    <dgm:cxn modelId="{432F5AC4-4F55-4417-A58E-BF765C4E4512}" type="presParOf" srcId="{500009A4-E02E-4AAB-8732-9894491A99AE}" destId="{A6CBA514-5694-488A-9D81-D45B374C1528}" srcOrd="6" destOrd="0" presId="urn:microsoft.com/office/officeart/2005/8/layout/vProcess5"/>
    <dgm:cxn modelId="{EEA8FCBD-6D02-4450-AD0F-E4E6E00DDF12}" type="presParOf" srcId="{500009A4-E02E-4AAB-8732-9894491A99AE}" destId="{6362DCD1-A05B-43AA-81FB-794E637E02A8}" srcOrd="7" destOrd="0" presId="urn:microsoft.com/office/officeart/2005/8/layout/vProcess5"/>
    <dgm:cxn modelId="{35D1EA78-510F-414D-A97E-CB6A468892D1}" type="presParOf" srcId="{500009A4-E02E-4AAB-8732-9894491A99AE}" destId="{9E19A9E9-59DA-4BC3-AB11-2E72C869E4A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E7C9E0-FAF3-4840-A0DC-3FB1A127610F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588E37-2F3A-430C-80F7-0DE30A8ADB1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233701" y="122477"/>
          <a:ext cx="2103283" cy="898143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4E8542">
                <a:shade val="45000"/>
                <a:satMod val="155000"/>
              </a:srgbClr>
            </a:gs>
            <a:gs pos="60000">
              <a:srgbClr val="4E8542">
                <a:shade val="95000"/>
                <a:satMod val="150000"/>
              </a:srgbClr>
            </a:gs>
            <a:gs pos="100000">
              <a:srgbClr val="4E8542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gm:spPr>
      <dgm:t>
        <a:bodyPr/>
        <a:lstStyle/>
        <a:p>
          <a:pPr algn="ctr"/>
          <a:r>
            <a:rPr lang="ru-RU" sz="1400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ДОХОДЫ</a:t>
          </a:r>
          <a:endParaRPr lang="ru-RU" sz="1400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58651B50-3839-4847-B497-B85AE5F8CE58}" type="parTrans" cxnId="{050C9379-6C81-4E5D-BD7E-563C4EA849E0}">
      <dgm:prSet/>
      <dgm:spPr/>
      <dgm:t>
        <a:bodyPr/>
        <a:lstStyle/>
        <a:p>
          <a:endParaRPr lang="ru-RU"/>
        </a:p>
      </dgm:t>
    </dgm:pt>
    <dgm:pt modelId="{45DF86A1-DD8D-49D5-8A23-55928B4544A6}" type="sibTrans" cxnId="{050C9379-6C81-4E5D-BD7E-563C4EA849E0}">
      <dgm:prSet/>
      <dgm:spPr>
        <a:xfrm>
          <a:off x="1827671" y="866849"/>
          <a:ext cx="743013" cy="743013"/>
        </a:xfrm>
        <a:prstGeom prst="downArrow">
          <a:avLst>
            <a:gd name="adj1" fmla="val 55000"/>
            <a:gd name="adj2" fmla="val 45000"/>
          </a:avLst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86F7AA35-F23F-4DEC-BFE0-2D641E7DD811}">
      <dgm:prSet phldrT="[Текст]" custT="1"/>
      <dgm:spPr>
        <a:xfrm>
          <a:off x="206208" y="1292788"/>
          <a:ext cx="2749399" cy="122474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07F09">
                <a:hueOff val="0"/>
                <a:satOff val="0"/>
                <a:lumOff val="0"/>
                <a:alphaOff val="0"/>
                <a:shade val="45000"/>
                <a:satMod val="155000"/>
              </a:srgbClr>
            </a:gs>
            <a:gs pos="60000">
              <a:srgbClr val="F07F09">
                <a:hueOff val="0"/>
                <a:satOff val="0"/>
                <a:lumOff val="0"/>
                <a:alphaOff val="0"/>
                <a:shade val="95000"/>
                <a:satMod val="150000"/>
              </a:srgbClr>
            </a:gs>
            <a:gs pos="100000">
              <a:srgbClr val="F07F09">
                <a:hueOff val="0"/>
                <a:satOff val="0"/>
                <a:lumOff val="0"/>
                <a:alphaOff val="0"/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gm:spPr>
      <dgm:t>
        <a:bodyPr/>
        <a:lstStyle/>
        <a:p>
          <a:pPr algn="ctr"/>
          <a:r>
            <a:rPr lang="ru-RU" sz="1900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РАСХОДЫ</a:t>
          </a:r>
          <a:endParaRPr lang="ru-RU" sz="1900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D82C994A-34BD-403C-90D5-356DBBFFF7D7}" type="parTrans" cxnId="{2A11CE53-A129-4A59-AE98-3B9E86ED1DC1}">
      <dgm:prSet/>
      <dgm:spPr/>
      <dgm:t>
        <a:bodyPr/>
        <a:lstStyle/>
        <a:p>
          <a:endParaRPr lang="ru-RU"/>
        </a:p>
      </dgm:t>
    </dgm:pt>
    <dgm:pt modelId="{D9664984-E541-4F59-975B-456E5219DFB5}" type="sibTrans" cxnId="{2A11CE53-A129-4A59-AE98-3B9E86ED1DC1}">
      <dgm:prSet/>
      <dgm:spPr>
        <a:xfrm>
          <a:off x="2054497" y="2192843"/>
          <a:ext cx="743013" cy="743013"/>
        </a:xfrm>
        <a:prstGeom prst="downArrow">
          <a:avLst>
            <a:gd name="adj1" fmla="val 55000"/>
            <a:gd name="adj2" fmla="val 45000"/>
          </a:avLst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6D96B764-065C-4EDB-B169-5FCA87EC0E5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1237233" y="2898569"/>
          <a:ext cx="1745881" cy="734852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F2936">
                <a:shade val="45000"/>
                <a:satMod val="155000"/>
              </a:srgbClr>
            </a:gs>
            <a:gs pos="60000">
              <a:srgbClr val="9F2936">
                <a:shade val="95000"/>
                <a:satMod val="150000"/>
              </a:srgbClr>
            </a:gs>
            <a:gs pos="100000">
              <a:srgbClr val="9F2936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gm:spPr>
      <dgm:t>
        <a:bodyPr/>
        <a:lstStyle/>
        <a:p>
          <a:pPr algn="ctr"/>
          <a:r>
            <a:rPr lang="ru-RU" sz="1400" b="1" dirty="0" smtClean="0">
              <a:solidFill>
                <a:srgbClr val="1B587C">
                  <a:lumMod val="50000"/>
                </a:srgbClr>
              </a:solidFill>
              <a:latin typeface="Verdana"/>
              <a:ea typeface="+mn-ea"/>
              <a:cs typeface="+mn-cs"/>
            </a:rPr>
            <a:t>Дефицит</a:t>
          </a:r>
          <a:endParaRPr lang="ru-RU" sz="1400" b="1" dirty="0">
            <a:solidFill>
              <a:srgbClr val="1B587C">
                <a:lumMod val="50000"/>
              </a:srgbClr>
            </a:solidFill>
            <a:latin typeface="Verdana"/>
            <a:ea typeface="+mn-ea"/>
            <a:cs typeface="+mn-cs"/>
          </a:endParaRPr>
        </a:p>
      </dgm:t>
    </dgm:pt>
    <dgm:pt modelId="{33299F74-1E63-4B44-8387-3DD3410FEEEF}" type="parTrans" cxnId="{9082996D-AEBA-4AD2-892D-9FE81C2EC963}">
      <dgm:prSet/>
      <dgm:spPr/>
      <dgm:t>
        <a:bodyPr/>
        <a:lstStyle/>
        <a:p>
          <a:endParaRPr lang="ru-RU"/>
        </a:p>
      </dgm:t>
    </dgm:pt>
    <dgm:pt modelId="{E5D970CF-206C-4268-8A79-B373865E9B2B}" type="sibTrans" cxnId="{9082996D-AEBA-4AD2-892D-9FE81C2EC963}">
      <dgm:prSet/>
      <dgm:spPr/>
      <dgm:t>
        <a:bodyPr/>
        <a:lstStyle/>
        <a:p>
          <a:endParaRPr lang="ru-RU"/>
        </a:p>
      </dgm:t>
    </dgm:pt>
    <dgm:pt modelId="{D1E3951E-DA4A-4AD3-8648-F0985BB3E7D1}" type="pres">
      <dgm:prSet presAssocID="{97E7C9E0-FAF3-4840-A0DC-3FB1A12761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449157-2256-471F-BFE1-121955CED9CF}" type="pres">
      <dgm:prSet presAssocID="{97E7C9E0-FAF3-4840-A0DC-3FB1A127610F}" presName="dummyMaxCanvas" presStyleCnt="0">
        <dgm:presLayoutVars/>
      </dgm:prSet>
      <dgm:spPr/>
    </dgm:pt>
    <dgm:pt modelId="{E1F6EAE7-198C-4B8B-A7B2-67FF79A1AE29}" type="pres">
      <dgm:prSet presAssocID="{97E7C9E0-FAF3-4840-A0DC-3FB1A127610F}" presName="ThreeNodes_1" presStyleLbl="node1" presStyleIdx="0" presStyleCnt="3" custScaleX="81818" custScaleY="7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BAFB5-8402-42FB-A320-78F311CEB151}" type="pres">
      <dgm:prSet presAssocID="{97E7C9E0-FAF3-4840-A0DC-3FB1A127610F}" presName="ThreeNodes_2" presStyleLbl="node1" presStyleIdx="1" presStyleCnt="3" custScaleX="106952" custScaleY="107143" custLinFactNeighborX="267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E4968-C845-42A0-BF7C-2428C061644D}" type="pres">
      <dgm:prSet presAssocID="{97E7C9E0-FAF3-4840-A0DC-3FB1A127610F}" presName="ThreeNodes_3" presStyleLbl="node1" presStyleIdx="2" presStyleCnt="3" custScaleX="67915" custScaleY="64286" custLinFactNeighborX="14439" custLinFactNeighborY="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88E37-B9C7-44DD-93D5-9D5B11BA1C2F}" type="pres">
      <dgm:prSet presAssocID="{97E7C9E0-FAF3-4840-A0DC-3FB1A127610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528D6-ACAF-445D-AD40-FAD145DC10E0}" type="pres">
      <dgm:prSet presAssocID="{97E7C9E0-FAF3-4840-A0DC-3FB1A127610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E4D68-333A-4E1D-87FE-62A9D642AE91}" type="pres">
      <dgm:prSet presAssocID="{97E7C9E0-FAF3-4840-A0DC-3FB1A127610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892DE-F9BA-4655-A7C4-703CE4A10FF6}" type="pres">
      <dgm:prSet presAssocID="{97E7C9E0-FAF3-4840-A0DC-3FB1A127610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31109-4394-4478-9185-62182BD82E21}" type="pres">
      <dgm:prSet presAssocID="{97E7C9E0-FAF3-4840-A0DC-3FB1A127610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5C3EEC-20A2-437D-8C3F-8242F095208F}" type="presOf" srcId="{86F7AA35-F23F-4DEC-BFE0-2D641E7DD811}" destId="{0ACBAFB5-8402-42FB-A320-78F311CEB151}" srcOrd="0" destOrd="0" presId="urn:microsoft.com/office/officeart/2005/8/layout/vProcess5"/>
    <dgm:cxn modelId="{C935259A-DBDE-473E-821F-9704B6A83521}" type="presOf" srcId="{EB588E37-2F3A-430C-80F7-0DE30A8ADB19}" destId="{E1F6EAE7-198C-4B8B-A7B2-67FF79A1AE29}" srcOrd="0" destOrd="0" presId="urn:microsoft.com/office/officeart/2005/8/layout/vProcess5"/>
    <dgm:cxn modelId="{7C897AFB-B427-4E6F-9A89-F83C43C282E6}" type="presOf" srcId="{D9664984-E541-4F59-975B-456E5219DFB5}" destId="{9DF528D6-ACAF-445D-AD40-FAD145DC10E0}" srcOrd="0" destOrd="0" presId="urn:microsoft.com/office/officeart/2005/8/layout/vProcess5"/>
    <dgm:cxn modelId="{750CB1C9-8D5A-494E-8F8D-8F802EF70405}" type="presOf" srcId="{6D96B764-065C-4EDB-B169-5FCA87EC0E59}" destId="{408E4968-C845-42A0-BF7C-2428C061644D}" srcOrd="0" destOrd="0" presId="urn:microsoft.com/office/officeart/2005/8/layout/vProcess5"/>
    <dgm:cxn modelId="{392580B8-6AD3-4704-A4F0-C31C43A5E620}" type="presOf" srcId="{45DF86A1-DD8D-49D5-8A23-55928B4544A6}" destId="{D0488E37-B9C7-44DD-93D5-9D5B11BA1C2F}" srcOrd="0" destOrd="0" presId="urn:microsoft.com/office/officeart/2005/8/layout/vProcess5"/>
    <dgm:cxn modelId="{524D7090-5F55-4E9C-BE8D-154D2372B84F}" type="presOf" srcId="{6D96B764-065C-4EDB-B169-5FCA87EC0E59}" destId="{E0A31109-4394-4478-9185-62182BD82E21}" srcOrd="1" destOrd="0" presId="urn:microsoft.com/office/officeart/2005/8/layout/vProcess5"/>
    <dgm:cxn modelId="{050C9379-6C81-4E5D-BD7E-563C4EA849E0}" srcId="{97E7C9E0-FAF3-4840-A0DC-3FB1A127610F}" destId="{EB588E37-2F3A-430C-80F7-0DE30A8ADB19}" srcOrd="0" destOrd="0" parTransId="{58651B50-3839-4847-B497-B85AE5F8CE58}" sibTransId="{45DF86A1-DD8D-49D5-8A23-55928B4544A6}"/>
    <dgm:cxn modelId="{16D7A035-AC91-45FB-82FC-3A113D9F09F5}" type="presOf" srcId="{86F7AA35-F23F-4DEC-BFE0-2D641E7DD811}" destId="{803892DE-F9BA-4655-A7C4-703CE4A10FF6}" srcOrd="1" destOrd="0" presId="urn:microsoft.com/office/officeart/2005/8/layout/vProcess5"/>
    <dgm:cxn modelId="{9082996D-AEBA-4AD2-892D-9FE81C2EC963}" srcId="{97E7C9E0-FAF3-4840-A0DC-3FB1A127610F}" destId="{6D96B764-065C-4EDB-B169-5FCA87EC0E59}" srcOrd="2" destOrd="0" parTransId="{33299F74-1E63-4B44-8387-3DD3410FEEEF}" sibTransId="{E5D970CF-206C-4268-8A79-B373865E9B2B}"/>
    <dgm:cxn modelId="{CF85C9CF-8323-4B42-A7DE-0AF5B6896454}" type="presOf" srcId="{EB588E37-2F3A-430C-80F7-0DE30A8ADB19}" destId="{E01E4D68-333A-4E1D-87FE-62A9D642AE91}" srcOrd="1" destOrd="0" presId="urn:microsoft.com/office/officeart/2005/8/layout/vProcess5"/>
    <dgm:cxn modelId="{2A11CE53-A129-4A59-AE98-3B9E86ED1DC1}" srcId="{97E7C9E0-FAF3-4840-A0DC-3FB1A127610F}" destId="{86F7AA35-F23F-4DEC-BFE0-2D641E7DD811}" srcOrd="1" destOrd="0" parTransId="{D82C994A-34BD-403C-90D5-356DBBFFF7D7}" sibTransId="{D9664984-E541-4F59-975B-456E5219DFB5}"/>
    <dgm:cxn modelId="{46E2291B-1543-4DA3-8381-DB5A20981376}" type="presOf" srcId="{97E7C9E0-FAF3-4840-A0DC-3FB1A127610F}" destId="{D1E3951E-DA4A-4AD3-8648-F0985BB3E7D1}" srcOrd="0" destOrd="0" presId="urn:microsoft.com/office/officeart/2005/8/layout/vProcess5"/>
    <dgm:cxn modelId="{8F933D18-91A1-46C4-A348-CE7CFC880356}" type="presParOf" srcId="{D1E3951E-DA4A-4AD3-8648-F0985BB3E7D1}" destId="{F6449157-2256-471F-BFE1-121955CED9CF}" srcOrd="0" destOrd="0" presId="urn:microsoft.com/office/officeart/2005/8/layout/vProcess5"/>
    <dgm:cxn modelId="{70E1224F-B586-407C-A55E-3650D4234593}" type="presParOf" srcId="{D1E3951E-DA4A-4AD3-8648-F0985BB3E7D1}" destId="{E1F6EAE7-198C-4B8B-A7B2-67FF79A1AE29}" srcOrd="1" destOrd="0" presId="urn:microsoft.com/office/officeart/2005/8/layout/vProcess5"/>
    <dgm:cxn modelId="{051054FC-5ACF-41F4-95D6-F11B2859A24E}" type="presParOf" srcId="{D1E3951E-DA4A-4AD3-8648-F0985BB3E7D1}" destId="{0ACBAFB5-8402-42FB-A320-78F311CEB151}" srcOrd="2" destOrd="0" presId="urn:microsoft.com/office/officeart/2005/8/layout/vProcess5"/>
    <dgm:cxn modelId="{05F4E321-1E82-417A-BA1C-DC28D50D1467}" type="presParOf" srcId="{D1E3951E-DA4A-4AD3-8648-F0985BB3E7D1}" destId="{408E4968-C845-42A0-BF7C-2428C061644D}" srcOrd="3" destOrd="0" presId="urn:microsoft.com/office/officeart/2005/8/layout/vProcess5"/>
    <dgm:cxn modelId="{44258FC2-9899-4A44-A84B-5A0A63F6195A}" type="presParOf" srcId="{D1E3951E-DA4A-4AD3-8648-F0985BB3E7D1}" destId="{D0488E37-B9C7-44DD-93D5-9D5B11BA1C2F}" srcOrd="4" destOrd="0" presId="urn:microsoft.com/office/officeart/2005/8/layout/vProcess5"/>
    <dgm:cxn modelId="{04EADA6F-CDBD-4222-B1CD-5802542A7D71}" type="presParOf" srcId="{D1E3951E-DA4A-4AD3-8648-F0985BB3E7D1}" destId="{9DF528D6-ACAF-445D-AD40-FAD145DC10E0}" srcOrd="5" destOrd="0" presId="urn:microsoft.com/office/officeart/2005/8/layout/vProcess5"/>
    <dgm:cxn modelId="{4CB3F96F-E7D8-4F1E-A081-05D399FCBF85}" type="presParOf" srcId="{D1E3951E-DA4A-4AD3-8648-F0985BB3E7D1}" destId="{E01E4D68-333A-4E1D-87FE-62A9D642AE91}" srcOrd="6" destOrd="0" presId="urn:microsoft.com/office/officeart/2005/8/layout/vProcess5"/>
    <dgm:cxn modelId="{C8C155AB-E134-4656-AAB2-6F3F2F3B368D}" type="presParOf" srcId="{D1E3951E-DA4A-4AD3-8648-F0985BB3E7D1}" destId="{803892DE-F9BA-4655-A7C4-703CE4A10FF6}" srcOrd="7" destOrd="0" presId="urn:microsoft.com/office/officeart/2005/8/layout/vProcess5"/>
    <dgm:cxn modelId="{ED2B6106-40BF-4513-9827-FD39BA6AAA2C}" type="presParOf" srcId="{D1E3951E-DA4A-4AD3-8648-F0985BB3E7D1}" destId="{E0A31109-4394-4478-9185-62182BD82E2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7D1739-3275-4F76-83E8-02663C2A7F01}" type="doc">
      <dgm:prSet loTypeId="urn:microsoft.com/office/officeart/2005/8/layout/targe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7B3D69-9B31-462A-845D-803D1FBF3A56}">
      <dgm:prSet phldrT="[Текст]" custT="1"/>
      <dgm:spPr>
        <a:xfrm>
          <a:off x="1836204" y="0"/>
          <a:ext cx="5292588" cy="367240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250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Налоговые доходы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27DE92C2-E997-4A3B-9DFA-99FFB97A7EB8}" type="parTrans" cxnId="{CC4B3A46-C475-4E6F-88A0-44521E3C845B}">
      <dgm:prSet/>
      <dgm:spPr/>
      <dgm:t>
        <a:bodyPr/>
        <a:lstStyle/>
        <a:p>
          <a:endParaRPr lang="ru-RU"/>
        </a:p>
      </dgm:t>
    </dgm:pt>
    <dgm:pt modelId="{D991994C-FE3E-4552-B32B-D79183A4515D}" type="sibTrans" cxnId="{CC4B3A46-C475-4E6F-88A0-44521E3C845B}">
      <dgm:prSet/>
      <dgm:spPr/>
      <dgm:t>
        <a:bodyPr/>
        <a:lstStyle/>
        <a:p>
          <a:endParaRPr lang="ru-RU"/>
        </a:p>
      </dgm:t>
    </dgm:pt>
    <dgm:pt modelId="{5392A6CB-C75F-479F-A8F2-715BB3A6F103}">
      <dgm:prSet phldrT="[Текст]"/>
      <dgm:spPr>
        <a:xfrm>
          <a:off x="4482498" y="0"/>
          <a:ext cx="2646294" cy="1101724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поступления от уплаты налогов, установленных Налоговым кодексом Российской Федерации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658D5FDF-5D5D-46B5-BDDA-CC2A2419F876}" type="parTrans" cxnId="{AEF77C15-EEF2-4AC9-AB31-420F2B59323C}">
      <dgm:prSet/>
      <dgm:spPr/>
      <dgm:t>
        <a:bodyPr/>
        <a:lstStyle/>
        <a:p>
          <a:endParaRPr lang="ru-RU"/>
        </a:p>
      </dgm:t>
    </dgm:pt>
    <dgm:pt modelId="{CCC29B21-95FF-45BE-8433-8CFF0B13AD6E}" type="sibTrans" cxnId="{AEF77C15-EEF2-4AC9-AB31-420F2B59323C}">
      <dgm:prSet/>
      <dgm:spPr/>
      <dgm:t>
        <a:bodyPr/>
        <a:lstStyle/>
        <a:p>
          <a:endParaRPr lang="ru-RU"/>
        </a:p>
      </dgm:t>
    </dgm:pt>
    <dgm:pt modelId="{019DF589-985C-4475-A717-BEF7131FBBC2}">
      <dgm:prSet phldrT="[Текст]" custT="1"/>
      <dgm:spPr>
        <a:xfrm>
          <a:off x="1836204" y="1101724"/>
          <a:ext cx="5292588" cy="238706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250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Неналоговые доходы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D1B0BD7D-218F-4580-9B08-36B0169428D1}" type="parTrans" cxnId="{DC63B8D3-1CA8-4DEE-8CB5-326E5A30CCB4}">
      <dgm:prSet/>
      <dgm:spPr/>
      <dgm:t>
        <a:bodyPr/>
        <a:lstStyle/>
        <a:p>
          <a:endParaRPr lang="ru-RU"/>
        </a:p>
      </dgm:t>
    </dgm:pt>
    <dgm:pt modelId="{794B26F0-3F81-48A1-83D4-A39F63279445}" type="sibTrans" cxnId="{DC63B8D3-1CA8-4DEE-8CB5-326E5A30CCB4}">
      <dgm:prSet/>
      <dgm:spPr/>
      <dgm:t>
        <a:bodyPr/>
        <a:lstStyle/>
        <a:p>
          <a:endParaRPr lang="ru-RU"/>
        </a:p>
      </dgm:t>
    </dgm:pt>
    <dgm:pt modelId="{4C251EAB-8855-44DF-8B0B-D1141942718A}">
      <dgm:prSet phldrT="[Текст]"/>
      <dgm:spPr>
        <a:xfrm>
          <a:off x="4482498" y="1101724"/>
          <a:ext cx="2646294" cy="1101721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3D0F8C42-A976-46C9-AEC3-EAAD459B681C}" type="parTrans" cxnId="{582E31C3-4BF7-4526-BF07-037F6FE579BA}">
      <dgm:prSet/>
      <dgm:spPr/>
      <dgm:t>
        <a:bodyPr/>
        <a:lstStyle/>
        <a:p>
          <a:endParaRPr lang="ru-RU"/>
        </a:p>
      </dgm:t>
    </dgm:pt>
    <dgm:pt modelId="{99FF3C96-B988-4AB7-BE96-3D340678295C}" type="sibTrans" cxnId="{582E31C3-4BF7-4526-BF07-037F6FE579BA}">
      <dgm:prSet/>
      <dgm:spPr/>
      <dgm:t>
        <a:bodyPr/>
        <a:lstStyle/>
        <a:p>
          <a:endParaRPr lang="ru-RU"/>
        </a:p>
      </dgm:t>
    </dgm:pt>
    <dgm:pt modelId="{3D41E5A0-88BA-4DA3-A42A-3AF2177BE827}">
      <dgm:prSet phldrT="[Текст]" custT="1"/>
      <dgm:spPr>
        <a:xfrm>
          <a:off x="1836204" y="2203445"/>
          <a:ext cx="5292588" cy="110172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250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Безвозмездные поступления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073C6B39-95E8-4A67-A840-F624019DA775}" type="parTrans" cxnId="{29916EFF-70EA-4202-AD61-78048ADEDD2D}">
      <dgm:prSet/>
      <dgm:spPr/>
      <dgm:t>
        <a:bodyPr/>
        <a:lstStyle/>
        <a:p>
          <a:endParaRPr lang="ru-RU"/>
        </a:p>
      </dgm:t>
    </dgm:pt>
    <dgm:pt modelId="{04212ACD-6B09-4F82-B671-34A42219865D}" type="sibTrans" cxnId="{29916EFF-70EA-4202-AD61-78048ADEDD2D}">
      <dgm:prSet/>
      <dgm:spPr/>
      <dgm:t>
        <a:bodyPr/>
        <a:lstStyle/>
        <a:p>
          <a:endParaRPr lang="ru-RU"/>
        </a:p>
      </dgm:t>
    </dgm:pt>
    <dgm:pt modelId="{37606E17-291E-4D15-8A57-FA5665516119}">
      <dgm:prSet phldrT="[Текст]"/>
      <dgm:spPr>
        <a:xfrm>
          <a:off x="4482498" y="2203445"/>
          <a:ext cx="2646294" cy="1101721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49D843E1-9B4A-4A7A-B2BF-97B7F3740914}" type="parTrans" cxnId="{6837AC50-6393-46B6-9F3E-BCCF6FBFB344}">
      <dgm:prSet/>
      <dgm:spPr/>
      <dgm:t>
        <a:bodyPr/>
        <a:lstStyle/>
        <a:p>
          <a:endParaRPr lang="ru-RU"/>
        </a:p>
      </dgm:t>
    </dgm:pt>
    <dgm:pt modelId="{6979E8FB-BAC7-447B-8517-F3E43C0DDA5A}" type="sibTrans" cxnId="{6837AC50-6393-46B6-9F3E-BCCF6FBFB344}">
      <dgm:prSet/>
      <dgm:spPr/>
      <dgm:t>
        <a:bodyPr/>
        <a:lstStyle/>
        <a:p>
          <a:endParaRPr lang="ru-RU"/>
        </a:p>
      </dgm:t>
    </dgm:pt>
    <dgm:pt modelId="{B11F1D22-5699-43DE-A5F6-3652AF7B9B04}" type="pres">
      <dgm:prSet presAssocID="{167D1739-3275-4F76-83E8-02663C2A7F0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FE63E4-E285-4DF7-9D14-284B5E25A977}" type="pres">
      <dgm:prSet presAssocID="{CE7B3D69-9B31-462A-845D-803D1FBF3A56}" presName="circle1" presStyleLbl="node1" presStyleIdx="0" presStyleCnt="3"/>
      <dgm:spPr>
        <a:xfrm>
          <a:off x="0" y="0"/>
          <a:ext cx="3672408" cy="3672408"/>
        </a:xfrm>
        <a:prstGeom prst="pie">
          <a:avLst>
            <a:gd name="adj1" fmla="val 5400000"/>
            <a:gd name="adj2" fmla="val 1620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endParaRPr lang="ru-RU"/>
        </a:p>
      </dgm:t>
    </dgm:pt>
    <dgm:pt modelId="{96C00B89-E75F-4A22-87E1-15E09C5168BA}" type="pres">
      <dgm:prSet presAssocID="{CE7B3D69-9B31-462A-845D-803D1FBF3A56}" presName="space" presStyleCnt="0"/>
      <dgm:spPr/>
    </dgm:pt>
    <dgm:pt modelId="{B1B62A2F-1E25-4BF7-A47A-F130317A526E}" type="pres">
      <dgm:prSet presAssocID="{CE7B3D69-9B31-462A-845D-803D1FBF3A56}" presName="rect1" presStyleLbl="alignAcc1" presStyleIdx="0" presStyleCnt="3" custScaleY="100000" custLinFactNeighborX="1887" custLinFactNeighborY="0"/>
      <dgm:spPr/>
      <dgm:t>
        <a:bodyPr/>
        <a:lstStyle/>
        <a:p>
          <a:endParaRPr lang="ru-RU"/>
        </a:p>
      </dgm:t>
    </dgm:pt>
    <dgm:pt modelId="{1E8146E1-0677-49EA-A9D2-E757A446A3E7}" type="pres">
      <dgm:prSet presAssocID="{019DF589-985C-4475-A717-BEF7131FBBC2}" presName="vertSpace2" presStyleLbl="node1" presStyleIdx="0" presStyleCnt="3"/>
      <dgm:spPr/>
    </dgm:pt>
    <dgm:pt modelId="{94EA320E-CAF0-4543-A545-F3BA8C66204F}" type="pres">
      <dgm:prSet presAssocID="{019DF589-985C-4475-A717-BEF7131FBBC2}" presName="circle2" presStyleLbl="node1" presStyleIdx="1" presStyleCnt="3"/>
      <dgm:spPr>
        <a:xfrm>
          <a:off x="642672" y="1101724"/>
          <a:ext cx="2387062" cy="2387062"/>
        </a:xfrm>
        <a:prstGeom prst="pie">
          <a:avLst>
            <a:gd name="adj1" fmla="val 5400000"/>
            <a:gd name="adj2" fmla="val 1620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endParaRPr lang="ru-RU"/>
        </a:p>
      </dgm:t>
    </dgm:pt>
    <dgm:pt modelId="{7453D7AA-2403-4B9A-9898-E99513F6B288}" type="pres">
      <dgm:prSet presAssocID="{019DF589-985C-4475-A717-BEF7131FBBC2}" presName="rect2" presStyleLbl="alignAcc1" presStyleIdx="1" presStyleCnt="3"/>
      <dgm:spPr/>
      <dgm:t>
        <a:bodyPr/>
        <a:lstStyle/>
        <a:p>
          <a:endParaRPr lang="ru-RU"/>
        </a:p>
      </dgm:t>
    </dgm:pt>
    <dgm:pt modelId="{720AF0AB-43D6-4019-9071-80B1903F6C93}" type="pres">
      <dgm:prSet presAssocID="{3D41E5A0-88BA-4DA3-A42A-3AF2177BE827}" presName="vertSpace3" presStyleLbl="node1" presStyleIdx="1" presStyleCnt="3"/>
      <dgm:spPr/>
    </dgm:pt>
    <dgm:pt modelId="{E9E6BA95-BD04-44EF-A3BF-6AD6D2628EBC}" type="pres">
      <dgm:prSet presAssocID="{3D41E5A0-88BA-4DA3-A42A-3AF2177BE827}" presName="circle3" presStyleLbl="node1" presStyleIdx="2" presStyleCnt="3"/>
      <dgm:spPr>
        <a:xfrm>
          <a:off x="1285343" y="2203445"/>
          <a:ext cx="1101721" cy="1101721"/>
        </a:xfrm>
        <a:prstGeom prst="pie">
          <a:avLst>
            <a:gd name="adj1" fmla="val 5400000"/>
            <a:gd name="adj2" fmla="val 1620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endParaRPr lang="ru-RU"/>
        </a:p>
      </dgm:t>
    </dgm:pt>
    <dgm:pt modelId="{06B1801D-95B0-44AC-93A8-E97B0B5E2575}" type="pres">
      <dgm:prSet presAssocID="{3D41E5A0-88BA-4DA3-A42A-3AF2177BE827}" presName="rect3" presStyleLbl="alignAcc1" presStyleIdx="2" presStyleCnt="3"/>
      <dgm:spPr/>
      <dgm:t>
        <a:bodyPr/>
        <a:lstStyle/>
        <a:p>
          <a:endParaRPr lang="ru-RU"/>
        </a:p>
      </dgm:t>
    </dgm:pt>
    <dgm:pt modelId="{AD8D65A5-6F36-411C-9455-5BA21F72A696}" type="pres">
      <dgm:prSet presAssocID="{CE7B3D69-9B31-462A-845D-803D1FBF3A5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FE833-6108-4CF3-A889-117BC45C3AA7}" type="pres">
      <dgm:prSet presAssocID="{CE7B3D69-9B31-462A-845D-803D1FBF3A5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A084D-4919-4A14-971F-CFA4F25BE4F2}" type="pres">
      <dgm:prSet presAssocID="{019DF589-985C-4475-A717-BEF7131FBBC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7CBD8-3FFE-4E3A-8377-3DD6D2E64CD8}" type="pres">
      <dgm:prSet presAssocID="{019DF589-985C-4475-A717-BEF7131FBBC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3A387-4798-4231-8C06-A686ADB330E5}" type="pres">
      <dgm:prSet presAssocID="{3D41E5A0-88BA-4DA3-A42A-3AF2177BE82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18845-EC4E-42C8-B27D-1C322FCF5825}" type="pres">
      <dgm:prSet presAssocID="{3D41E5A0-88BA-4DA3-A42A-3AF2177BE82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63B8D3-1CA8-4DEE-8CB5-326E5A30CCB4}" srcId="{167D1739-3275-4F76-83E8-02663C2A7F01}" destId="{019DF589-985C-4475-A717-BEF7131FBBC2}" srcOrd="1" destOrd="0" parTransId="{D1B0BD7D-218F-4580-9B08-36B0169428D1}" sibTransId="{794B26F0-3F81-48A1-83D4-A39F63279445}"/>
    <dgm:cxn modelId="{2B6E2271-4AD9-4847-84F7-5A5E5720F1C1}" type="presOf" srcId="{5392A6CB-C75F-479F-A8F2-715BB3A6F103}" destId="{604FE833-6108-4CF3-A889-117BC45C3AA7}" srcOrd="0" destOrd="0" presId="urn:microsoft.com/office/officeart/2005/8/layout/target3"/>
    <dgm:cxn modelId="{1DC9005F-B38F-4409-9CB9-4165F638AFFB}" type="presOf" srcId="{019DF589-985C-4475-A717-BEF7131FBBC2}" destId="{7453D7AA-2403-4B9A-9898-E99513F6B288}" srcOrd="0" destOrd="0" presId="urn:microsoft.com/office/officeart/2005/8/layout/target3"/>
    <dgm:cxn modelId="{CC4B3A46-C475-4E6F-88A0-44521E3C845B}" srcId="{167D1739-3275-4F76-83E8-02663C2A7F01}" destId="{CE7B3D69-9B31-462A-845D-803D1FBF3A56}" srcOrd="0" destOrd="0" parTransId="{27DE92C2-E997-4A3B-9DFA-99FFB97A7EB8}" sibTransId="{D991994C-FE3E-4552-B32B-D79183A4515D}"/>
    <dgm:cxn modelId="{E54A40C8-D3C8-4388-9C86-80C38CA1F86B}" type="presOf" srcId="{CE7B3D69-9B31-462A-845D-803D1FBF3A56}" destId="{AD8D65A5-6F36-411C-9455-5BA21F72A696}" srcOrd="1" destOrd="0" presId="urn:microsoft.com/office/officeart/2005/8/layout/target3"/>
    <dgm:cxn modelId="{582E31C3-4BF7-4526-BF07-037F6FE579BA}" srcId="{019DF589-985C-4475-A717-BEF7131FBBC2}" destId="{4C251EAB-8855-44DF-8B0B-D1141942718A}" srcOrd="0" destOrd="0" parTransId="{3D0F8C42-A976-46C9-AEC3-EAAD459B681C}" sibTransId="{99FF3C96-B988-4AB7-BE96-3D340678295C}"/>
    <dgm:cxn modelId="{A5C4D837-66E7-4123-B555-C966C3BE7ED7}" type="presOf" srcId="{3D41E5A0-88BA-4DA3-A42A-3AF2177BE827}" destId="{BE63A387-4798-4231-8C06-A686ADB330E5}" srcOrd="1" destOrd="0" presId="urn:microsoft.com/office/officeart/2005/8/layout/target3"/>
    <dgm:cxn modelId="{C3B14BCB-DF30-48E3-8E24-78ACB5E932E5}" type="presOf" srcId="{019DF589-985C-4475-A717-BEF7131FBBC2}" destId="{B81A084D-4919-4A14-971F-CFA4F25BE4F2}" srcOrd="1" destOrd="0" presId="urn:microsoft.com/office/officeart/2005/8/layout/target3"/>
    <dgm:cxn modelId="{37149EE1-5185-42F9-8F98-A338E0A2217C}" type="presOf" srcId="{37606E17-291E-4D15-8A57-FA5665516119}" destId="{E3D18845-EC4E-42C8-B27D-1C322FCF5825}" srcOrd="0" destOrd="0" presId="urn:microsoft.com/office/officeart/2005/8/layout/target3"/>
    <dgm:cxn modelId="{AEF77C15-EEF2-4AC9-AB31-420F2B59323C}" srcId="{CE7B3D69-9B31-462A-845D-803D1FBF3A56}" destId="{5392A6CB-C75F-479F-A8F2-715BB3A6F103}" srcOrd="0" destOrd="0" parTransId="{658D5FDF-5D5D-46B5-BDDA-CC2A2419F876}" sibTransId="{CCC29B21-95FF-45BE-8433-8CFF0B13AD6E}"/>
    <dgm:cxn modelId="{083B9AF4-A1D6-4B55-ACC3-01B57937F412}" type="presOf" srcId="{CE7B3D69-9B31-462A-845D-803D1FBF3A56}" destId="{B1B62A2F-1E25-4BF7-A47A-F130317A526E}" srcOrd="0" destOrd="0" presId="urn:microsoft.com/office/officeart/2005/8/layout/target3"/>
    <dgm:cxn modelId="{3D0605B2-3BB7-4529-9326-594335D06D4A}" type="presOf" srcId="{4C251EAB-8855-44DF-8B0B-D1141942718A}" destId="{39F7CBD8-3FFE-4E3A-8377-3DD6D2E64CD8}" srcOrd="0" destOrd="0" presId="urn:microsoft.com/office/officeart/2005/8/layout/target3"/>
    <dgm:cxn modelId="{395B1DBB-63E8-4584-B0B5-B8477E78D3FC}" type="presOf" srcId="{167D1739-3275-4F76-83E8-02663C2A7F01}" destId="{B11F1D22-5699-43DE-A5F6-3652AF7B9B04}" srcOrd="0" destOrd="0" presId="urn:microsoft.com/office/officeart/2005/8/layout/target3"/>
    <dgm:cxn modelId="{29916EFF-70EA-4202-AD61-78048ADEDD2D}" srcId="{167D1739-3275-4F76-83E8-02663C2A7F01}" destId="{3D41E5A0-88BA-4DA3-A42A-3AF2177BE827}" srcOrd="2" destOrd="0" parTransId="{073C6B39-95E8-4A67-A840-F624019DA775}" sibTransId="{04212ACD-6B09-4F82-B671-34A42219865D}"/>
    <dgm:cxn modelId="{32C5F288-F099-4234-BD99-77AB37AEFD63}" type="presOf" srcId="{3D41E5A0-88BA-4DA3-A42A-3AF2177BE827}" destId="{06B1801D-95B0-44AC-93A8-E97B0B5E2575}" srcOrd="0" destOrd="0" presId="urn:microsoft.com/office/officeart/2005/8/layout/target3"/>
    <dgm:cxn modelId="{6837AC50-6393-46B6-9F3E-BCCF6FBFB344}" srcId="{3D41E5A0-88BA-4DA3-A42A-3AF2177BE827}" destId="{37606E17-291E-4D15-8A57-FA5665516119}" srcOrd="0" destOrd="0" parTransId="{49D843E1-9B4A-4A7A-B2BF-97B7F3740914}" sibTransId="{6979E8FB-BAC7-447B-8517-F3E43C0DDA5A}"/>
    <dgm:cxn modelId="{8EB06CB2-9A72-4952-A235-C0DFE4CAC311}" type="presParOf" srcId="{B11F1D22-5699-43DE-A5F6-3652AF7B9B04}" destId="{95FE63E4-E285-4DF7-9D14-284B5E25A977}" srcOrd="0" destOrd="0" presId="urn:microsoft.com/office/officeart/2005/8/layout/target3"/>
    <dgm:cxn modelId="{3F412CCB-623D-4007-8544-157BE220A8B6}" type="presParOf" srcId="{B11F1D22-5699-43DE-A5F6-3652AF7B9B04}" destId="{96C00B89-E75F-4A22-87E1-15E09C5168BA}" srcOrd="1" destOrd="0" presId="urn:microsoft.com/office/officeart/2005/8/layout/target3"/>
    <dgm:cxn modelId="{09333E66-E472-4E60-9523-FC864E23049A}" type="presParOf" srcId="{B11F1D22-5699-43DE-A5F6-3652AF7B9B04}" destId="{B1B62A2F-1E25-4BF7-A47A-F130317A526E}" srcOrd="2" destOrd="0" presId="urn:microsoft.com/office/officeart/2005/8/layout/target3"/>
    <dgm:cxn modelId="{594FB1CB-FB39-4B48-8EC5-F06006A77FEE}" type="presParOf" srcId="{B11F1D22-5699-43DE-A5F6-3652AF7B9B04}" destId="{1E8146E1-0677-49EA-A9D2-E757A446A3E7}" srcOrd="3" destOrd="0" presId="urn:microsoft.com/office/officeart/2005/8/layout/target3"/>
    <dgm:cxn modelId="{6844D500-393A-4EAB-A978-44235D1D2268}" type="presParOf" srcId="{B11F1D22-5699-43DE-A5F6-3652AF7B9B04}" destId="{94EA320E-CAF0-4543-A545-F3BA8C66204F}" srcOrd="4" destOrd="0" presId="urn:microsoft.com/office/officeart/2005/8/layout/target3"/>
    <dgm:cxn modelId="{48182DAE-6D8A-4429-8580-7D5144F164AF}" type="presParOf" srcId="{B11F1D22-5699-43DE-A5F6-3652AF7B9B04}" destId="{7453D7AA-2403-4B9A-9898-E99513F6B288}" srcOrd="5" destOrd="0" presId="urn:microsoft.com/office/officeart/2005/8/layout/target3"/>
    <dgm:cxn modelId="{6FF7915D-F112-468C-977A-906F57BABE68}" type="presParOf" srcId="{B11F1D22-5699-43DE-A5F6-3652AF7B9B04}" destId="{720AF0AB-43D6-4019-9071-80B1903F6C93}" srcOrd="6" destOrd="0" presId="urn:microsoft.com/office/officeart/2005/8/layout/target3"/>
    <dgm:cxn modelId="{BF02BD49-07D7-4668-A753-D685221A49FB}" type="presParOf" srcId="{B11F1D22-5699-43DE-A5F6-3652AF7B9B04}" destId="{E9E6BA95-BD04-44EF-A3BF-6AD6D2628EBC}" srcOrd="7" destOrd="0" presId="urn:microsoft.com/office/officeart/2005/8/layout/target3"/>
    <dgm:cxn modelId="{0A8DCBE3-2B2B-470E-AC1E-A2E26B886E8F}" type="presParOf" srcId="{B11F1D22-5699-43DE-A5F6-3652AF7B9B04}" destId="{06B1801D-95B0-44AC-93A8-E97B0B5E2575}" srcOrd="8" destOrd="0" presId="urn:microsoft.com/office/officeart/2005/8/layout/target3"/>
    <dgm:cxn modelId="{D627FE46-D24F-4079-9DC1-5C4789DEDFF4}" type="presParOf" srcId="{B11F1D22-5699-43DE-A5F6-3652AF7B9B04}" destId="{AD8D65A5-6F36-411C-9455-5BA21F72A696}" srcOrd="9" destOrd="0" presId="urn:microsoft.com/office/officeart/2005/8/layout/target3"/>
    <dgm:cxn modelId="{D6645992-9A5C-4F36-9432-F7920D94D598}" type="presParOf" srcId="{B11F1D22-5699-43DE-A5F6-3652AF7B9B04}" destId="{604FE833-6108-4CF3-A889-117BC45C3AA7}" srcOrd="10" destOrd="0" presId="urn:microsoft.com/office/officeart/2005/8/layout/target3"/>
    <dgm:cxn modelId="{0E9D9A39-185D-4131-AD82-34BC359AC1C5}" type="presParOf" srcId="{B11F1D22-5699-43DE-A5F6-3652AF7B9B04}" destId="{B81A084D-4919-4A14-971F-CFA4F25BE4F2}" srcOrd="11" destOrd="0" presId="urn:microsoft.com/office/officeart/2005/8/layout/target3"/>
    <dgm:cxn modelId="{EC72ABDD-8AFB-41C2-A143-32082F4BA8BB}" type="presParOf" srcId="{B11F1D22-5699-43DE-A5F6-3652AF7B9B04}" destId="{39F7CBD8-3FFE-4E3A-8377-3DD6D2E64CD8}" srcOrd="12" destOrd="0" presId="urn:microsoft.com/office/officeart/2005/8/layout/target3"/>
    <dgm:cxn modelId="{593AA32C-9901-4AE1-A146-3A8107BD5668}" type="presParOf" srcId="{B11F1D22-5699-43DE-A5F6-3652AF7B9B04}" destId="{BE63A387-4798-4231-8C06-A686ADB330E5}" srcOrd="13" destOrd="0" presId="urn:microsoft.com/office/officeart/2005/8/layout/target3"/>
    <dgm:cxn modelId="{776605DD-1841-4E47-A69F-777939604DC0}" type="presParOf" srcId="{B11F1D22-5699-43DE-A5F6-3652AF7B9B04}" destId="{E3D18845-EC4E-42C8-B27D-1C322FCF582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AC7C2C-5722-4098-B266-FDCB4A1B3A15}" type="doc">
      <dgm:prSet loTypeId="urn:microsoft.com/office/officeart/2005/8/layout/cycle8" loCatId="cycle" qsTypeId="urn:microsoft.com/office/officeart/2005/8/quickstyle/3d9" qsCatId="3D" csTypeId="urn:microsoft.com/office/officeart/2005/8/colors/accent1_2" csCatId="accent1" phldr="1"/>
      <dgm:spPr/>
    </dgm:pt>
    <dgm:pt modelId="{89625658-9838-423E-93E5-9DB44D807BF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847262" y="187064"/>
          <a:ext cx="2147180" cy="2147180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rgbClr val="4E8542">
                <a:shade val="45000"/>
                <a:satMod val="155000"/>
              </a:srgbClr>
            </a:gs>
            <a:gs pos="60000">
              <a:srgbClr val="4E8542">
                <a:shade val="95000"/>
                <a:satMod val="150000"/>
              </a:srgbClr>
            </a:gs>
            <a:gs pos="100000">
              <a:srgbClr val="4E8542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extrusionH="152250" prstMaterial="powder">
          <a:bevelT h="50800"/>
        </a:sp3d>
      </dgm:spPr>
      <dgm:t>
        <a:bodyPr/>
        <a:lstStyle/>
        <a:p>
          <a:r>
            <a:rPr lang="ru-RU" sz="1200" b="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Дотации</a:t>
          </a:r>
          <a:endParaRPr lang="ru-RU" sz="1200" b="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D9EE59DC-99C2-4CF1-AE50-E6A330B91493}" type="parTrans" cxnId="{32875952-BDB2-440A-8E2E-846A5AEEFF8A}">
      <dgm:prSet/>
      <dgm:spPr/>
      <dgm:t>
        <a:bodyPr/>
        <a:lstStyle/>
        <a:p>
          <a:endParaRPr lang="ru-RU"/>
        </a:p>
      </dgm:t>
    </dgm:pt>
    <dgm:pt modelId="{070905E1-6E61-4E0B-BBE8-DD8A9BF1F46E}" type="sibTrans" cxnId="{32875952-BDB2-440A-8E2E-846A5AEEFF8A}">
      <dgm:prSet/>
      <dgm:spPr/>
      <dgm:t>
        <a:bodyPr/>
        <a:lstStyle/>
        <a:p>
          <a:endParaRPr lang="ru-RU"/>
        </a:p>
      </dgm:t>
    </dgm:pt>
    <dgm:pt modelId="{48407F4D-31D9-4766-8850-13B3D0B2AA3C}">
      <dgm:prSet phldrT="[Текст]" custT="1"/>
      <dgm:spPr>
        <a:xfrm>
          <a:off x="798617" y="242835"/>
          <a:ext cx="2147180" cy="2147180"/>
        </a:xfrm>
        <a:prstGeom prst="pie">
          <a:avLst>
            <a:gd name="adj1" fmla="val 1800000"/>
            <a:gd name="adj2" fmla="val 900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ru-RU" sz="1200" b="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Суб</a:t>
          </a:r>
          <a:r>
            <a:rPr lang="ru-RU" sz="1400" b="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сидии</a:t>
          </a:r>
          <a:endParaRPr lang="ru-RU" sz="1400" b="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B96A1680-ED93-4C57-9B65-4572FF12E7F4}" type="parTrans" cxnId="{B00CFA7F-5B1A-4E58-9929-9138F7B57611}">
      <dgm:prSet/>
      <dgm:spPr/>
      <dgm:t>
        <a:bodyPr/>
        <a:lstStyle/>
        <a:p>
          <a:endParaRPr lang="ru-RU"/>
        </a:p>
      </dgm:t>
    </dgm:pt>
    <dgm:pt modelId="{DA9C291A-E00C-4DF5-9B34-BF16E8B13338}" type="sibTrans" cxnId="{B00CFA7F-5B1A-4E58-9929-9138F7B57611}">
      <dgm:prSet/>
      <dgm:spPr/>
      <dgm:t>
        <a:bodyPr/>
        <a:lstStyle/>
        <a:p>
          <a:endParaRPr lang="ru-RU"/>
        </a:p>
      </dgm:t>
    </dgm:pt>
    <dgm:pt modelId="{54821328-D775-4ECC-A7FD-EBEE43AC24F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754396" y="166150"/>
          <a:ext cx="2147180" cy="2147180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rgbClr val="1B587C">
                <a:shade val="45000"/>
                <a:satMod val="155000"/>
              </a:srgbClr>
            </a:gs>
            <a:gs pos="60000">
              <a:srgbClr val="1B587C">
                <a:shade val="95000"/>
                <a:satMod val="150000"/>
              </a:srgbClr>
            </a:gs>
            <a:gs pos="100000">
              <a:srgbClr val="1B587C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extrusionH="152250" prstMaterial="powder">
          <a:bevelT h="50800"/>
        </a:sp3d>
      </dgm:spPr>
      <dgm:t>
        <a:bodyPr/>
        <a:lstStyle/>
        <a:p>
          <a:r>
            <a:rPr lang="ru-RU" sz="1000" b="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Субвенции </a:t>
          </a:r>
          <a:endParaRPr lang="ru-RU" sz="1000" b="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5FA26426-6F96-45C4-8513-D81D294E9CE4}" type="parTrans" cxnId="{DA261FED-E6B9-4989-9D8B-E0847FC6FB9A}">
      <dgm:prSet/>
      <dgm:spPr/>
      <dgm:t>
        <a:bodyPr/>
        <a:lstStyle/>
        <a:p>
          <a:endParaRPr lang="ru-RU"/>
        </a:p>
      </dgm:t>
    </dgm:pt>
    <dgm:pt modelId="{F53B8FC8-9F8E-4FB9-9F96-45A80051144D}" type="sibTrans" cxnId="{DA261FED-E6B9-4989-9D8B-E0847FC6FB9A}">
      <dgm:prSet/>
      <dgm:spPr/>
      <dgm:t>
        <a:bodyPr/>
        <a:lstStyle/>
        <a:p>
          <a:endParaRPr lang="ru-RU"/>
        </a:p>
      </dgm:t>
    </dgm:pt>
    <dgm:pt modelId="{DEA216D4-C48B-480D-9BCF-69C134C9FBBD}" type="pres">
      <dgm:prSet presAssocID="{92AC7C2C-5722-4098-B266-FDCB4A1B3A15}" presName="compositeShape" presStyleCnt="0">
        <dgm:presLayoutVars>
          <dgm:chMax val="7"/>
          <dgm:dir/>
          <dgm:resizeHandles val="exact"/>
        </dgm:presLayoutVars>
      </dgm:prSet>
      <dgm:spPr/>
    </dgm:pt>
    <dgm:pt modelId="{7D580A2A-43FC-4E58-B223-A32431C07FE4}" type="pres">
      <dgm:prSet presAssocID="{92AC7C2C-5722-4098-B266-FDCB4A1B3A15}" presName="wedge1" presStyleLbl="node1" presStyleIdx="0" presStyleCnt="3" custLinFactNeighborX="206" custLinFactNeighborY="974"/>
      <dgm:spPr/>
      <dgm:t>
        <a:bodyPr/>
        <a:lstStyle/>
        <a:p>
          <a:endParaRPr lang="ru-RU"/>
        </a:p>
      </dgm:t>
    </dgm:pt>
    <dgm:pt modelId="{30DD0BAF-C95A-43BA-A8DF-934C1E5B5222}" type="pres">
      <dgm:prSet presAssocID="{92AC7C2C-5722-4098-B266-FDCB4A1B3A15}" presName="dummy1a" presStyleCnt="0"/>
      <dgm:spPr/>
    </dgm:pt>
    <dgm:pt modelId="{CAD96D29-C1BD-46C8-8133-E8F729827DA8}" type="pres">
      <dgm:prSet presAssocID="{92AC7C2C-5722-4098-B266-FDCB4A1B3A15}" presName="dummy1b" presStyleCnt="0"/>
      <dgm:spPr/>
    </dgm:pt>
    <dgm:pt modelId="{B68B5547-EDAB-4191-9A55-8E8935076513}" type="pres">
      <dgm:prSet presAssocID="{92AC7C2C-5722-4098-B266-FDCB4A1B3A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762B4-01A9-4895-8B89-359891D4BCD1}" type="pres">
      <dgm:prSet presAssocID="{92AC7C2C-5722-4098-B266-FDCB4A1B3A15}" presName="wedge2" presStyleLbl="node1" presStyleIdx="1" presStyleCnt="3"/>
      <dgm:spPr/>
      <dgm:t>
        <a:bodyPr/>
        <a:lstStyle/>
        <a:p>
          <a:endParaRPr lang="ru-RU"/>
        </a:p>
      </dgm:t>
    </dgm:pt>
    <dgm:pt modelId="{CA8FDC53-199B-418A-8985-4B11C1F34818}" type="pres">
      <dgm:prSet presAssocID="{92AC7C2C-5722-4098-B266-FDCB4A1B3A15}" presName="dummy2a" presStyleCnt="0"/>
      <dgm:spPr/>
    </dgm:pt>
    <dgm:pt modelId="{3AE7B8EA-0612-47AC-AB68-E6D8E9FD71B9}" type="pres">
      <dgm:prSet presAssocID="{92AC7C2C-5722-4098-B266-FDCB4A1B3A15}" presName="dummy2b" presStyleCnt="0"/>
      <dgm:spPr/>
    </dgm:pt>
    <dgm:pt modelId="{CAC48191-E07A-42A0-B2CD-1B022B91AEA9}" type="pres">
      <dgm:prSet presAssocID="{92AC7C2C-5722-4098-B266-FDCB4A1B3A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D1B95-7F9D-4F36-ADE6-39E15D70964D}" type="pres">
      <dgm:prSet presAssocID="{92AC7C2C-5722-4098-B266-FDCB4A1B3A15}" presName="wedge3" presStyleLbl="node1" presStyleIdx="2" presStyleCnt="3"/>
      <dgm:spPr/>
      <dgm:t>
        <a:bodyPr/>
        <a:lstStyle/>
        <a:p>
          <a:endParaRPr lang="ru-RU"/>
        </a:p>
      </dgm:t>
    </dgm:pt>
    <dgm:pt modelId="{218F8088-7807-409E-913D-9785FFCDAD3A}" type="pres">
      <dgm:prSet presAssocID="{92AC7C2C-5722-4098-B266-FDCB4A1B3A15}" presName="dummy3a" presStyleCnt="0"/>
      <dgm:spPr/>
    </dgm:pt>
    <dgm:pt modelId="{D34AC7E8-E4D2-4513-8946-EF02A3C3625B}" type="pres">
      <dgm:prSet presAssocID="{92AC7C2C-5722-4098-B266-FDCB4A1B3A15}" presName="dummy3b" presStyleCnt="0"/>
      <dgm:spPr/>
    </dgm:pt>
    <dgm:pt modelId="{FC295316-AD53-465E-B6DC-F47E18060685}" type="pres">
      <dgm:prSet presAssocID="{92AC7C2C-5722-4098-B266-FDCB4A1B3A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F072B-1768-4B62-9397-A5A6C4EF3F5D}" type="pres">
      <dgm:prSet presAssocID="{070905E1-6E61-4E0B-BBE8-DD8A9BF1F46E}" presName="arrowWedge1" presStyleLbl="fgSibTrans2D1" presStyleIdx="0" presStyleCnt="3"/>
      <dgm:spPr>
        <a:xfrm>
          <a:off x="714519" y="54143"/>
          <a:ext cx="2413021" cy="24130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07F0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matte"/>
      </dgm:spPr>
    </dgm:pt>
    <dgm:pt modelId="{21855D90-62E1-4F4F-A674-373B9B018F7D}" type="pres">
      <dgm:prSet presAssocID="{DA9C291A-E00C-4DF5-9B34-BF16E8B13338}" presName="arrowWedge2" presStyleLbl="fgSibTrans2D1" presStyleIdx="1" presStyleCnt="3"/>
      <dgm:spPr>
        <a:xfrm>
          <a:off x="665697" y="109779"/>
          <a:ext cx="2413021" cy="24130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F07F0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matte"/>
      </dgm:spPr>
    </dgm:pt>
    <dgm:pt modelId="{CA3EDF65-9190-454D-BE51-A44C826B3B64}" type="pres">
      <dgm:prSet presAssocID="{F53B8FC8-9F8E-4FB9-9F96-45A80051144D}" presName="arrowWedge3" presStyleLbl="fgSibTrans2D1" presStyleIdx="2" presStyleCnt="3"/>
      <dgm:spPr>
        <a:xfrm>
          <a:off x="621298" y="33230"/>
          <a:ext cx="2413021" cy="24130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07F0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matte"/>
      </dgm:spPr>
    </dgm:pt>
  </dgm:ptLst>
  <dgm:cxnLst>
    <dgm:cxn modelId="{32875952-BDB2-440A-8E2E-846A5AEEFF8A}" srcId="{92AC7C2C-5722-4098-B266-FDCB4A1B3A15}" destId="{89625658-9838-423E-93E5-9DB44D807BFA}" srcOrd="0" destOrd="0" parTransId="{D9EE59DC-99C2-4CF1-AE50-E6A330B91493}" sibTransId="{070905E1-6E61-4E0B-BBE8-DD8A9BF1F46E}"/>
    <dgm:cxn modelId="{DA261FED-E6B9-4989-9D8B-E0847FC6FB9A}" srcId="{92AC7C2C-5722-4098-B266-FDCB4A1B3A15}" destId="{54821328-D775-4ECC-A7FD-EBEE43AC24F6}" srcOrd="2" destOrd="0" parTransId="{5FA26426-6F96-45C4-8513-D81D294E9CE4}" sibTransId="{F53B8FC8-9F8E-4FB9-9F96-45A80051144D}"/>
    <dgm:cxn modelId="{F3E6A51F-9A06-4032-B0F4-CC6E3572F13B}" type="presOf" srcId="{92AC7C2C-5722-4098-B266-FDCB4A1B3A15}" destId="{DEA216D4-C48B-480D-9BCF-69C134C9FBBD}" srcOrd="0" destOrd="0" presId="urn:microsoft.com/office/officeart/2005/8/layout/cycle8"/>
    <dgm:cxn modelId="{4F4099DB-9949-4AC2-8E73-1598AB9CFAC7}" type="presOf" srcId="{54821328-D775-4ECC-A7FD-EBEE43AC24F6}" destId="{EF3D1B95-7F9D-4F36-ADE6-39E15D70964D}" srcOrd="0" destOrd="0" presId="urn:microsoft.com/office/officeart/2005/8/layout/cycle8"/>
    <dgm:cxn modelId="{290214C8-D09A-4BBF-A673-333E693E87EE}" type="presOf" srcId="{48407F4D-31D9-4766-8850-13B3D0B2AA3C}" destId="{1C3762B4-01A9-4895-8B89-359891D4BCD1}" srcOrd="0" destOrd="0" presId="urn:microsoft.com/office/officeart/2005/8/layout/cycle8"/>
    <dgm:cxn modelId="{08EC438D-F50A-4D2F-AF8A-91C5BC0A35F1}" type="presOf" srcId="{89625658-9838-423E-93E5-9DB44D807BFA}" destId="{7D580A2A-43FC-4E58-B223-A32431C07FE4}" srcOrd="0" destOrd="0" presId="urn:microsoft.com/office/officeart/2005/8/layout/cycle8"/>
    <dgm:cxn modelId="{5B44E755-A77E-4075-8314-B006E8CAF775}" type="presOf" srcId="{54821328-D775-4ECC-A7FD-EBEE43AC24F6}" destId="{FC295316-AD53-465E-B6DC-F47E18060685}" srcOrd="1" destOrd="0" presId="urn:microsoft.com/office/officeart/2005/8/layout/cycle8"/>
    <dgm:cxn modelId="{B00CFA7F-5B1A-4E58-9929-9138F7B57611}" srcId="{92AC7C2C-5722-4098-B266-FDCB4A1B3A15}" destId="{48407F4D-31D9-4766-8850-13B3D0B2AA3C}" srcOrd="1" destOrd="0" parTransId="{B96A1680-ED93-4C57-9B65-4572FF12E7F4}" sibTransId="{DA9C291A-E00C-4DF5-9B34-BF16E8B13338}"/>
    <dgm:cxn modelId="{C18747E6-1820-41DD-9FA7-AD543C17F1DA}" type="presOf" srcId="{48407F4D-31D9-4766-8850-13B3D0B2AA3C}" destId="{CAC48191-E07A-42A0-B2CD-1B022B91AEA9}" srcOrd="1" destOrd="0" presId="urn:microsoft.com/office/officeart/2005/8/layout/cycle8"/>
    <dgm:cxn modelId="{1D6595D2-AD3A-4825-8170-587940AE21EC}" type="presOf" srcId="{89625658-9838-423E-93E5-9DB44D807BFA}" destId="{B68B5547-EDAB-4191-9A55-8E8935076513}" srcOrd="1" destOrd="0" presId="urn:microsoft.com/office/officeart/2005/8/layout/cycle8"/>
    <dgm:cxn modelId="{ADEECABB-6E63-4370-BC84-65B6CAD150E2}" type="presParOf" srcId="{DEA216D4-C48B-480D-9BCF-69C134C9FBBD}" destId="{7D580A2A-43FC-4E58-B223-A32431C07FE4}" srcOrd="0" destOrd="0" presId="urn:microsoft.com/office/officeart/2005/8/layout/cycle8"/>
    <dgm:cxn modelId="{B4F1E9AD-0A66-438D-8DD4-E7BA1E68C245}" type="presParOf" srcId="{DEA216D4-C48B-480D-9BCF-69C134C9FBBD}" destId="{30DD0BAF-C95A-43BA-A8DF-934C1E5B5222}" srcOrd="1" destOrd="0" presId="urn:microsoft.com/office/officeart/2005/8/layout/cycle8"/>
    <dgm:cxn modelId="{4877F0E8-1747-4333-BB63-DE859AAC6BC5}" type="presParOf" srcId="{DEA216D4-C48B-480D-9BCF-69C134C9FBBD}" destId="{CAD96D29-C1BD-46C8-8133-E8F729827DA8}" srcOrd="2" destOrd="0" presId="urn:microsoft.com/office/officeart/2005/8/layout/cycle8"/>
    <dgm:cxn modelId="{138F1530-A86E-4075-A3AA-D4E47D25DFCC}" type="presParOf" srcId="{DEA216D4-C48B-480D-9BCF-69C134C9FBBD}" destId="{B68B5547-EDAB-4191-9A55-8E8935076513}" srcOrd="3" destOrd="0" presId="urn:microsoft.com/office/officeart/2005/8/layout/cycle8"/>
    <dgm:cxn modelId="{E127E002-0508-4DD5-9A7B-85343B87A085}" type="presParOf" srcId="{DEA216D4-C48B-480D-9BCF-69C134C9FBBD}" destId="{1C3762B4-01A9-4895-8B89-359891D4BCD1}" srcOrd="4" destOrd="0" presId="urn:microsoft.com/office/officeart/2005/8/layout/cycle8"/>
    <dgm:cxn modelId="{5C16F878-693C-45AB-88BC-EFCA0548767B}" type="presParOf" srcId="{DEA216D4-C48B-480D-9BCF-69C134C9FBBD}" destId="{CA8FDC53-199B-418A-8985-4B11C1F34818}" srcOrd="5" destOrd="0" presId="urn:microsoft.com/office/officeart/2005/8/layout/cycle8"/>
    <dgm:cxn modelId="{E236EE00-1FE7-4CCC-9791-89436801DD50}" type="presParOf" srcId="{DEA216D4-C48B-480D-9BCF-69C134C9FBBD}" destId="{3AE7B8EA-0612-47AC-AB68-E6D8E9FD71B9}" srcOrd="6" destOrd="0" presId="urn:microsoft.com/office/officeart/2005/8/layout/cycle8"/>
    <dgm:cxn modelId="{43E74F12-1731-49D0-9041-793420A5CBFC}" type="presParOf" srcId="{DEA216D4-C48B-480D-9BCF-69C134C9FBBD}" destId="{CAC48191-E07A-42A0-B2CD-1B022B91AEA9}" srcOrd="7" destOrd="0" presId="urn:microsoft.com/office/officeart/2005/8/layout/cycle8"/>
    <dgm:cxn modelId="{A313E302-27B7-4888-B5D0-4D6FC3815FBA}" type="presParOf" srcId="{DEA216D4-C48B-480D-9BCF-69C134C9FBBD}" destId="{EF3D1B95-7F9D-4F36-ADE6-39E15D70964D}" srcOrd="8" destOrd="0" presId="urn:microsoft.com/office/officeart/2005/8/layout/cycle8"/>
    <dgm:cxn modelId="{485D3B16-769B-456C-B0AC-32EBCC2CC35B}" type="presParOf" srcId="{DEA216D4-C48B-480D-9BCF-69C134C9FBBD}" destId="{218F8088-7807-409E-913D-9785FFCDAD3A}" srcOrd="9" destOrd="0" presId="urn:microsoft.com/office/officeart/2005/8/layout/cycle8"/>
    <dgm:cxn modelId="{BD9EE315-395A-4094-8BF1-EEC69906FF34}" type="presParOf" srcId="{DEA216D4-C48B-480D-9BCF-69C134C9FBBD}" destId="{D34AC7E8-E4D2-4513-8946-EF02A3C3625B}" srcOrd="10" destOrd="0" presId="urn:microsoft.com/office/officeart/2005/8/layout/cycle8"/>
    <dgm:cxn modelId="{46E0D980-F8AC-4DB3-8859-BA14614D9201}" type="presParOf" srcId="{DEA216D4-C48B-480D-9BCF-69C134C9FBBD}" destId="{FC295316-AD53-465E-B6DC-F47E18060685}" srcOrd="11" destOrd="0" presId="urn:microsoft.com/office/officeart/2005/8/layout/cycle8"/>
    <dgm:cxn modelId="{693256A0-5A69-499E-AF3D-DA979A9F183E}" type="presParOf" srcId="{DEA216D4-C48B-480D-9BCF-69C134C9FBBD}" destId="{75DF072B-1768-4B62-9397-A5A6C4EF3F5D}" srcOrd="12" destOrd="0" presId="urn:microsoft.com/office/officeart/2005/8/layout/cycle8"/>
    <dgm:cxn modelId="{CA5C9617-D11D-486B-96C2-5B393A56186B}" type="presParOf" srcId="{DEA216D4-C48B-480D-9BCF-69C134C9FBBD}" destId="{21855D90-62E1-4F4F-A674-373B9B018F7D}" srcOrd="13" destOrd="0" presId="urn:microsoft.com/office/officeart/2005/8/layout/cycle8"/>
    <dgm:cxn modelId="{58143C2B-6659-4F84-97F1-09D264BF8EB5}" type="presParOf" srcId="{DEA216D4-C48B-480D-9BCF-69C134C9FBBD}" destId="{CA3EDF65-9190-454D-BE51-A44C826B3B6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A6AD1B-C234-45CB-A347-0FC41EF3C17A}" type="doc">
      <dgm:prSet loTypeId="urn:microsoft.com/office/officeart/2005/8/layout/matrix2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365D21-485C-4B13-BA58-BDFC9ED6EF0B}">
      <dgm:prSet phldrT="[Текст]"/>
      <dgm:spPr>
        <a:xfrm>
          <a:off x="367363" y="238775"/>
          <a:ext cx="1469390" cy="1469390"/>
        </a:xfrm>
        <a:prstGeom prst="roundRect">
          <a:avLst/>
        </a:prstGeom>
        <a:gradFill rotWithShape="0">
          <a:gsLst>
            <a:gs pos="0">
              <a:srgbClr val="F07F09">
                <a:hueOff val="0"/>
                <a:satOff val="0"/>
                <a:lumOff val="0"/>
                <a:alphaOff val="0"/>
                <a:tint val="65000"/>
                <a:satMod val="270000"/>
              </a:srgbClr>
            </a:gs>
            <a:gs pos="25000">
              <a:srgbClr val="F07F09">
                <a:hueOff val="0"/>
                <a:satOff val="0"/>
                <a:lumOff val="0"/>
                <a:alphaOff val="0"/>
                <a:tint val="60000"/>
                <a:satMod val="300000"/>
              </a:srgbClr>
            </a:gs>
            <a:gs pos="100000">
              <a:srgbClr val="F07F09">
                <a:hueOff val="0"/>
                <a:satOff val="0"/>
                <a:lumOff val="0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города Северодвинска</a:t>
          </a:r>
          <a:endParaRPr lang="ru-RU" b="1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gm:t>
    </dgm:pt>
    <dgm:pt modelId="{5D7B8BF0-0E7C-4E1A-9668-AA016D8D94D4}" type="parTrans" cxnId="{DA393A31-9385-4602-96CD-1BEF19808E04}">
      <dgm:prSet/>
      <dgm:spPr/>
      <dgm:t>
        <a:bodyPr/>
        <a:lstStyle/>
        <a:p>
          <a:endParaRPr lang="ru-RU"/>
        </a:p>
      </dgm:t>
    </dgm:pt>
    <dgm:pt modelId="{F493E9EC-7A7F-43BF-952D-3E4D0BC91474}" type="sibTrans" cxnId="{DA393A31-9385-4602-96CD-1BEF19808E04}">
      <dgm:prSet/>
      <dgm:spPr/>
      <dgm:t>
        <a:bodyPr/>
        <a:lstStyle/>
        <a:p>
          <a:endParaRPr lang="ru-RU"/>
        </a:p>
      </dgm:t>
    </dgm:pt>
    <dgm:pt modelId="{2BC8E7A4-6F99-4A51-86F5-07361D327401}">
      <dgm:prSet phldrT="[Текст]"/>
      <dgm:spPr>
        <a:xfrm>
          <a:off x="2109442" y="258142"/>
          <a:ext cx="1469390" cy="1469390"/>
        </a:xfrm>
        <a:prstGeom prst="roundRect">
          <a:avLst/>
        </a:prstGeom>
        <a:gradFill rotWithShape="0">
          <a:gsLst>
            <a:gs pos="0">
              <a:srgbClr val="F07F09">
                <a:hueOff val="0"/>
                <a:satOff val="0"/>
                <a:lumOff val="0"/>
                <a:alphaOff val="0"/>
                <a:tint val="65000"/>
                <a:satMod val="270000"/>
              </a:srgbClr>
            </a:gs>
            <a:gs pos="25000">
              <a:srgbClr val="F07F09">
                <a:hueOff val="0"/>
                <a:satOff val="0"/>
                <a:lumOff val="0"/>
                <a:alphaOff val="0"/>
                <a:tint val="60000"/>
                <a:satMod val="300000"/>
              </a:srgbClr>
            </a:gs>
            <a:gs pos="100000">
              <a:srgbClr val="F07F09">
                <a:hueOff val="0"/>
                <a:satOff val="0"/>
                <a:lumOff val="0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поселков Белое Озеро,</a:t>
          </a:r>
          <a:r>
            <a:rPr lang="en-US" b="1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</a:t>
          </a:r>
          <a:r>
            <a:rPr lang="ru-RU" b="1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Зеленый Бор, Палозеро, Сопка, села Ненокса</a:t>
          </a:r>
          <a:r>
            <a:rPr lang="en-US" b="1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</a:t>
          </a:r>
          <a:endParaRPr lang="ru-RU" b="1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gm:t>
    </dgm:pt>
    <dgm:pt modelId="{567110BA-54C7-4AC4-949F-3929ED66D9E6}" type="parTrans" cxnId="{489159E6-DC98-4AD3-9EFC-80968AD5F964}">
      <dgm:prSet/>
      <dgm:spPr/>
      <dgm:t>
        <a:bodyPr/>
        <a:lstStyle/>
        <a:p>
          <a:endParaRPr lang="ru-RU"/>
        </a:p>
      </dgm:t>
    </dgm:pt>
    <dgm:pt modelId="{BD5B55BC-A464-4E44-96DC-FC4670B16F4B}" type="sibTrans" cxnId="{489159E6-DC98-4AD3-9EFC-80968AD5F964}">
      <dgm:prSet/>
      <dgm:spPr/>
      <dgm:t>
        <a:bodyPr/>
        <a:lstStyle/>
        <a:p>
          <a:endParaRPr lang="ru-RU"/>
        </a:p>
      </dgm:t>
    </dgm:pt>
    <dgm:pt modelId="{F3BA86AC-9DD5-4A68-A42F-3E889A64552B}">
      <dgm:prSet phldrT="[Текст]"/>
      <dgm:spPr>
        <a:xfrm>
          <a:off x="367363" y="1965309"/>
          <a:ext cx="1469390" cy="1469390"/>
        </a:xfrm>
        <a:prstGeom prst="roundRect">
          <a:avLst/>
        </a:prstGeom>
        <a:gradFill rotWithShape="0">
          <a:gsLst>
            <a:gs pos="0">
              <a:srgbClr val="F07F09">
                <a:hueOff val="0"/>
                <a:satOff val="0"/>
                <a:lumOff val="0"/>
                <a:alphaOff val="0"/>
                <a:tint val="65000"/>
                <a:satMod val="270000"/>
              </a:srgbClr>
            </a:gs>
            <a:gs pos="25000">
              <a:srgbClr val="F07F09">
                <a:hueOff val="0"/>
                <a:satOff val="0"/>
                <a:lumOff val="0"/>
                <a:alphaOff val="0"/>
                <a:tint val="60000"/>
                <a:satMod val="300000"/>
              </a:srgbClr>
            </a:gs>
            <a:gs pos="100000">
              <a:srgbClr val="F07F09">
                <a:hueOff val="0"/>
                <a:satOff val="0"/>
                <a:lumOff val="0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деревень Таборы, Волость, Лахта, Солза, Сюзьма</a:t>
          </a:r>
          <a:endParaRPr lang="ru-RU" b="1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gm:t>
    </dgm:pt>
    <dgm:pt modelId="{7B1F16C2-1F65-412C-AB17-64BD2F59F765}" type="parTrans" cxnId="{C6149F3F-3BD0-4D18-8D48-1D8F03C781C3}">
      <dgm:prSet/>
      <dgm:spPr/>
      <dgm:t>
        <a:bodyPr/>
        <a:lstStyle/>
        <a:p>
          <a:endParaRPr lang="ru-RU"/>
        </a:p>
      </dgm:t>
    </dgm:pt>
    <dgm:pt modelId="{F6639337-40A3-44F3-BFAF-7D5238552316}" type="sibTrans" cxnId="{C6149F3F-3BD0-4D18-8D48-1D8F03C781C3}">
      <dgm:prSet/>
      <dgm:spPr/>
      <dgm:t>
        <a:bodyPr/>
        <a:lstStyle/>
        <a:p>
          <a:endParaRPr lang="ru-RU"/>
        </a:p>
      </dgm:t>
    </dgm:pt>
    <dgm:pt modelId="{6B7D32AB-2F38-4767-B804-D1D11852C694}">
      <dgm:prSet phldrT="[Текст]"/>
      <dgm:spPr>
        <a:xfrm>
          <a:off x="2093896" y="1965309"/>
          <a:ext cx="1469390" cy="1469390"/>
        </a:xfrm>
        <a:prstGeom prst="roundRect">
          <a:avLst/>
        </a:prstGeom>
        <a:gradFill rotWithShape="0">
          <a:gsLst>
            <a:gs pos="0">
              <a:srgbClr val="F07F09">
                <a:hueOff val="0"/>
                <a:satOff val="0"/>
                <a:lumOff val="0"/>
                <a:alphaOff val="0"/>
                <a:tint val="65000"/>
                <a:satMod val="270000"/>
              </a:srgbClr>
            </a:gs>
            <a:gs pos="25000">
              <a:srgbClr val="F07F09">
                <a:hueOff val="0"/>
                <a:satOff val="0"/>
                <a:lumOff val="0"/>
                <a:alphaOff val="0"/>
                <a:tint val="60000"/>
                <a:satMod val="300000"/>
              </a:srgbClr>
            </a:gs>
            <a:gs pos="100000">
              <a:srgbClr val="F07F09">
                <a:hueOff val="0"/>
                <a:satOff val="0"/>
                <a:lumOff val="0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ж/д станции Рикасиха </a:t>
          </a:r>
          <a:endParaRPr lang="ru-RU" b="1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gm:t>
    </dgm:pt>
    <dgm:pt modelId="{90B5A226-D9D1-47C3-9771-940DFFDDE05A}" type="parTrans" cxnId="{2D6FADEF-DD26-4FCF-A8C1-3E96C8F562B2}">
      <dgm:prSet/>
      <dgm:spPr/>
      <dgm:t>
        <a:bodyPr/>
        <a:lstStyle/>
        <a:p>
          <a:endParaRPr lang="ru-RU"/>
        </a:p>
      </dgm:t>
    </dgm:pt>
    <dgm:pt modelId="{C31BEC59-61E7-4D45-BE3D-61195E081620}" type="sibTrans" cxnId="{2D6FADEF-DD26-4FCF-A8C1-3E96C8F562B2}">
      <dgm:prSet/>
      <dgm:spPr/>
      <dgm:t>
        <a:bodyPr/>
        <a:lstStyle/>
        <a:p>
          <a:endParaRPr lang="ru-RU"/>
        </a:p>
      </dgm:t>
    </dgm:pt>
    <dgm:pt modelId="{63FCDCA2-A303-4AE5-BD91-5B708D8E1426}" type="pres">
      <dgm:prSet presAssocID="{88A6AD1B-C234-45CB-A347-0FC41EF3C17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AB8B98-58EF-4C87-A56D-401D5A6F4CA0}" type="pres">
      <dgm:prSet presAssocID="{88A6AD1B-C234-45CB-A347-0FC41EF3C17A}" presName="axisShape" presStyleLbl="bgShp" presStyleIdx="0" presStyleCnt="1"/>
      <dgm:spPr>
        <a:xfrm>
          <a:off x="128587" y="0"/>
          <a:ext cx="3673475" cy="36734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F07F0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endParaRPr lang="ru-RU"/>
        </a:p>
      </dgm:t>
    </dgm:pt>
    <dgm:pt modelId="{592CC294-A232-4C70-BD42-8C29221CC0C2}" type="pres">
      <dgm:prSet presAssocID="{88A6AD1B-C234-45CB-A347-0FC41EF3C17A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BC0C8-8D72-4EB8-B7B2-12162E3CF945}" type="pres">
      <dgm:prSet presAssocID="{88A6AD1B-C234-45CB-A347-0FC41EF3C17A}" presName="rect2" presStyleLbl="node1" presStyleIdx="1" presStyleCnt="4" custLinFactNeighborX="1058" custLinFactNeighborY="1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506BF-5BBC-415A-A6BA-9BC83DCA7892}" type="pres">
      <dgm:prSet presAssocID="{88A6AD1B-C234-45CB-A347-0FC41EF3C17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5CA27-B8CB-4276-AEC0-58B67FFF67B1}" type="pres">
      <dgm:prSet presAssocID="{88A6AD1B-C234-45CB-A347-0FC41EF3C17A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0E981F-FD5B-412D-8F30-B90BC542D072}" type="presOf" srcId="{2BC8E7A4-6F99-4A51-86F5-07361D327401}" destId="{E56BC0C8-8D72-4EB8-B7B2-12162E3CF945}" srcOrd="0" destOrd="0" presId="urn:microsoft.com/office/officeart/2005/8/layout/matrix2"/>
    <dgm:cxn modelId="{2D6FADEF-DD26-4FCF-A8C1-3E96C8F562B2}" srcId="{88A6AD1B-C234-45CB-A347-0FC41EF3C17A}" destId="{6B7D32AB-2F38-4767-B804-D1D11852C694}" srcOrd="3" destOrd="0" parTransId="{90B5A226-D9D1-47C3-9771-940DFFDDE05A}" sibTransId="{C31BEC59-61E7-4D45-BE3D-61195E081620}"/>
    <dgm:cxn modelId="{AF0FE095-E0F7-4430-B597-2C94187F8B91}" type="presOf" srcId="{F9365D21-485C-4B13-BA58-BDFC9ED6EF0B}" destId="{592CC294-A232-4C70-BD42-8C29221CC0C2}" srcOrd="0" destOrd="0" presId="urn:microsoft.com/office/officeart/2005/8/layout/matrix2"/>
    <dgm:cxn modelId="{DA393A31-9385-4602-96CD-1BEF19808E04}" srcId="{88A6AD1B-C234-45CB-A347-0FC41EF3C17A}" destId="{F9365D21-485C-4B13-BA58-BDFC9ED6EF0B}" srcOrd="0" destOrd="0" parTransId="{5D7B8BF0-0E7C-4E1A-9668-AA016D8D94D4}" sibTransId="{F493E9EC-7A7F-43BF-952D-3E4D0BC91474}"/>
    <dgm:cxn modelId="{489159E6-DC98-4AD3-9EFC-80968AD5F964}" srcId="{88A6AD1B-C234-45CB-A347-0FC41EF3C17A}" destId="{2BC8E7A4-6F99-4A51-86F5-07361D327401}" srcOrd="1" destOrd="0" parTransId="{567110BA-54C7-4AC4-949F-3929ED66D9E6}" sibTransId="{BD5B55BC-A464-4E44-96DC-FC4670B16F4B}"/>
    <dgm:cxn modelId="{F5769403-7E18-4EF5-94E4-0719D9E0FCA9}" type="presOf" srcId="{6B7D32AB-2F38-4767-B804-D1D11852C694}" destId="{9645CA27-B8CB-4276-AEC0-58B67FFF67B1}" srcOrd="0" destOrd="0" presId="urn:microsoft.com/office/officeart/2005/8/layout/matrix2"/>
    <dgm:cxn modelId="{BF3CC4E5-0AF9-4BF3-BAAC-0E935918A1A7}" type="presOf" srcId="{F3BA86AC-9DD5-4A68-A42F-3E889A64552B}" destId="{666506BF-5BBC-415A-A6BA-9BC83DCA7892}" srcOrd="0" destOrd="0" presId="urn:microsoft.com/office/officeart/2005/8/layout/matrix2"/>
    <dgm:cxn modelId="{C6149F3F-3BD0-4D18-8D48-1D8F03C781C3}" srcId="{88A6AD1B-C234-45CB-A347-0FC41EF3C17A}" destId="{F3BA86AC-9DD5-4A68-A42F-3E889A64552B}" srcOrd="2" destOrd="0" parTransId="{7B1F16C2-1F65-412C-AB17-64BD2F59F765}" sibTransId="{F6639337-40A3-44F3-BFAF-7D5238552316}"/>
    <dgm:cxn modelId="{A468930A-A625-441C-B27C-77DD4D5A62B2}" type="presOf" srcId="{88A6AD1B-C234-45CB-A347-0FC41EF3C17A}" destId="{63FCDCA2-A303-4AE5-BD91-5B708D8E1426}" srcOrd="0" destOrd="0" presId="urn:microsoft.com/office/officeart/2005/8/layout/matrix2"/>
    <dgm:cxn modelId="{704126DB-B634-4834-8467-122CBB02FC9B}" type="presParOf" srcId="{63FCDCA2-A303-4AE5-BD91-5B708D8E1426}" destId="{F5AB8B98-58EF-4C87-A56D-401D5A6F4CA0}" srcOrd="0" destOrd="0" presId="urn:microsoft.com/office/officeart/2005/8/layout/matrix2"/>
    <dgm:cxn modelId="{78E24F51-5E88-494D-9C00-3422386FAAD1}" type="presParOf" srcId="{63FCDCA2-A303-4AE5-BD91-5B708D8E1426}" destId="{592CC294-A232-4C70-BD42-8C29221CC0C2}" srcOrd="1" destOrd="0" presId="urn:microsoft.com/office/officeart/2005/8/layout/matrix2"/>
    <dgm:cxn modelId="{02F59E4B-45D9-4075-A2DD-4908386511DC}" type="presParOf" srcId="{63FCDCA2-A303-4AE5-BD91-5B708D8E1426}" destId="{E56BC0C8-8D72-4EB8-B7B2-12162E3CF945}" srcOrd="2" destOrd="0" presId="urn:microsoft.com/office/officeart/2005/8/layout/matrix2"/>
    <dgm:cxn modelId="{CBD89134-0547-4476-A9EF-880412323A4A}" type="presParOf" srcId="{63FCDCA2-A303-4AE5-BD91-5B708D8E1426}" destId="{666506BF-5BBC-415A-A6BA-9BC83DCA7892}" srcOrd="3" destOrd="0" presId="urn:microsoft.com/office/officeart/2005/8/layout/matrix2"/>
    <dgm:cxn modelId="{B7B5DA94-557C-4BE2-B961-D8133958A126}" type="presParOf" srcId="{63FCDCA2-A303-4AE5-BD91-5B708D8E1426}" destId="{9645CA27-B8CB-4276-AEC0-58B67FFF67B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C9671-E362-43E8-9DF3-F8003F2AC6D3}">
      <dsp:nvSpPr>
        <dsp:cNvPr id="0" name=""/>
        <dsp:cNvSpPr/>
      </dsp:nvSpPr>
      <dsp:spPr>
        <a:xfrm>
          <a:off x="3673433" y="464"/>
          <a:ext cx="5977922" cy="1811171"/>
        </a:xfrm>
        <a:prstGeom prst="rightArrow">
          <a:avLst>
            <a:gd name="adj1" fmla="val 75000"/>
            <a:gd name="adj2" fmla="val 50000"/>
          </a:avLst>
        </a:prstGeom>
        <a:solidFill>
          <a:srgbClr val="FFFFCC">
            <a:alpha val="89804"/>
          </a:srgbClr>
        </a:solidFill>
        <a:ln w="42500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поступающие в бюджет денежные средства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3673433" y="226860"/>
        <a:ext cx="5298733" cy="1358379"/>
      </dsp:txXfrm>
    </dsp:sp>
    <dsp:sp modelId="{5001D17C-DF86-47F1-A6F8-317AD34D32D7}">
      <dsp:nvSpPr>
        <dsp:cNvPr id="0" name=""/>
        <dsp:cNvSpPr/>
      </dsp:nvSpPr>
      <dsp:spPr>
        <a:xfrm>
          <a:off x="311848" y="158018"/>
          <a:ext cx="3361585" cy="1496063"/>
        </a:xfrm>
        <a:prstGeom prst="roundRect">
          <a:avLst/>
        </a:prstGeom>
        <a:gradFill rotWithShape="1">
          <a:gsLst>
            <a:gs pos="100000">
              <a:schemeClr val="accent1">
                <a:lumMod val="51000"/>
              </a:schemeClr>
            </a:gs>
            <a:gs pos="0">
              <a:schemeClr val="accent1">
                <a:lumMod val="75000"/>
              </a:schemeClr>
            </a:gs>
            <a:gs pos="100000">
              <a:srgbClr val="F07F09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ДОХОДЫ</a:t>
          </a:r>
          <a:endParaRPr lang="ru-RU" sz="24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84880" y="231050"/>
        <a:ext cx="3215521" cy="1349999"/>
      </dsp:txXfrm>
    </dsp:sp>
    <dsp:sp modelId="{E7122F3F-A9EB-4C00-B3FA-3FC5B5818593}">
      <dsp:nvSpPr>
        <dsp:cNvPr id="0" name=""/>
        <dsp:cNvSpPr/>
      </dsp:nvSpPr>
      <dsp:spPr>
        <a:xfrm>
          <a:off x="3673433" y="1992752"/>
          <a:ext cx="5977922" cy="1811171"/>
        </a:xfrm>
        <a:prstGeom prst="rightArrow">
          <a:avLst>
            <a:gd name="adj1" fmla="val 75000"/>
            <a:gd name="adj2" fmla="val 50000"/>
          </a:avLst>
        </a:prstGeom>
        <a:solidFill>
          <a:srgbClr val="FFFFCC">
            <a:alpha val="90000"/>
          </a:srgbClr>
        </a:solidFill>
        <a:ln w="42500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выплачиваемые из бюджета денежные средства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3673433" y="2219148"/>
        <a:ext cx="5298733" cy="1358379"/>
      </dsp:txXfrm>
    </dsp:sp>
    <dsp:sp modelId="{689D9F3D-7F4D-42F0-8951-1015B9790963}">
      <dsp:nvSpPr>
        <dsp:cNvPr id="0" name=""/>
        <dsp:cNvSpPr/>
      </dsp:nvSpPr>
      <dsp:spPr>
        <a:xfrm>
          <a:off x="311848" y="2157695"/>
          <a:ext cx="3361585" cy="1481284"/>
        </a:xfrm>
        <a:prstGeom prst="roundRect">
          <a:avLst/>
        </a:prstGeom>
        <a:gradFill rotWithShape="1">
          <a:gsLst>
            <a:gs pos="0">
              <a:srgbClr val="F07F09">
                <a:shade val="45000"/>
                <a:satMod val="155000"/>
              </a:srgbClr>
            </a:gs>
            <a:gs pos="60000">
              <a:srgbClr val="F07F09">
                <a:shade val="95000"/>
                <a:satMod val="150000"/>
              </a:srgbClr>
            </a:gs>
            <a:gs pos="100000">
              <a:srgbClr val="F07F09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РАСХОДЫ</a:t>
          </a:r>
          <a:endParaRPr lang="ru-RU" sz="24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84158" y="2230005"/>
        <a:ext cx="3216965" cy="13366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EDF63-F4B4-4678-A355-AF9915BA61B3}">
      <dsp:nvSpPr>
        <dsp:cNvPr id="0" name=""/>
        <dsp:cNvSpPr/>
      </dsp:nvSpPr>
      <dsp:spPr>
        <a:xfrm rot="5400000">
          <a:off x="-111221" y="111631"/>
          <a:ext cx="741475" cy="519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" y="259927"/>
        <a:ext cx="519033" cy="222442"/>
      </dsp:txXfrm>
    </dsp:sp>
    <dsp:sp modelId="{7741F618-4D6D-42DA-87B6-07087EAD02A7}">
      <dsp:nvSpPr>
        <dsp:cNvPr id="0" name=""/>
        <dsp:cNvSpPr/>
      </dsp:nvSpPr>
      <dsp:spPr>
        <a:xfrm rot="5400000">
          <a:off x="5531878" y="-5012435"/>
          <a:ext cx="481959" cy="10507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долгосрочную сбалансированность и устойчивость бюджета Северодвинска</a:t>
          </a:r>
          <a:endParaRPr lang="ru-RU" sz="1400" kern="12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519033" y="23937"/>
        <a:ext cx="10484123" cy="434905"/>
      </dsp:txXfrm>
    </dsp:sp>
    <dsp:sp modelId="{33F5CC8B-B06E-42C5-907B-18EFF6652AC5}">
      <dsp:nvSpPr>
        <dsp:cNvPr id="0" name=""/>
        <dsp:cNvSpPr/>
      </dsp:nvSpPr>
      <dsp:spPr>
        <a:xfrm rot="5400000">
          <a:off x="-111221" y="729519"/>
          <a:ext cx="741475" cy="519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" y="877815"/>
        <a:ext cx="519033" cy="222442"/>
      </dsp:txXfrm>
    </dsp:sp>
    <dsp:sp modelId="{EBCB936D-D250-44D1-B716-73ED516D8DCF}">
      <dsp:nvSpPr>
        <dsp:cNvPr id="0" name=""/>
        <dsp:cNvSpPr/>
      </dsp:nvSpPr>
      <dsp:spPr>
        <a:xfrm rot="5400000">
          <a:off x="5531878" y="-4394547"/>
          <a:ext cx="481959" cy="10507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повышение результативности расходов</a:t>
          </a:r>
          <a:endParaRPr lang="ru-RU" sz="1400" kern="12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519033" y="641825"/>
        <a:ext cx="10484123" cy="434905"/>
      </dsp:txXfrm>
    </dsp:sp>
    <dsp:sp modelId="{03A9F57E-3986-4BE3-A51A-F7DDB968DA5D}">
      <dsp:nvSpPr>
        <dsp:cNvPr id="0" name=""/>
        <dsp:cNvSpPr/>
      </dsp:nvSpPr>
      <dsp:spPr>
        <a:xfrm rot="5400000">
          <a:off x="-111221" y="1347406"/>
          <a:ext cx="741475" cy="519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1495702"/>
        <a:ext cx="519033" cy="222442"/>
      </dsp:txXfrm>
    </dsp:sp>
    <dsp:sp modelId="{F9480455-CBBC-4813-A077-8882C36C0E5C}">
      <dsp:nvSpPr>
        <dsp:cNvPr id="0" name=""/>
        <dsp:cNvSpPr/>
      </dsp:nvSpPr>
      <dsp:spPr>
        <a:xfrm rot="5400000">
          <a:off x="5531878" y="-3776660"/>
          <a:ext cx="481959" cy="10507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эффективность управления финансовыми ресурсами</a:t>
          </a:r>
          <a:endParaRPr lang="ru-RU" sz="1400" kern="12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519033" y="1259712"/>
        <a:ext cx="10484123" cy="434905"/>
      </dsp:txXfrm>
    </dsp:sp>
    <dsp:sp modelId="{7D44CFBD-70AD-47BF-BF6D-32579C324936}">
      <dsp:nvSpPr>
        <dsp:cNvPr id="0" name=""/>
        <dsp:cNvSpPr/>
      </dsp:nvSpPr>
      <dsp:spPr>
        <a:xfrm rot="5400000">
          <a:off x="-111221" y="1965294"/>
          <a:ext cx="741475" cy="519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" y="2113590"/>
        <a:ext cx="519033" cy="222442"/>
      </dsp:txXfrm>
    </dsp:sp>
    <dsp:sp modelId="{76E5288E-8240-42B6-974A-BABE2370A36C}">
      <dsp:nvSpPr>
        <dsp:cNvPr id="0" name=""/>
        <dsp:cNvSpPr/>
      </dsp:nvSpPr>
      <dsp:spPr>
        <a:xfrm rot="5400000">
          <a:off x="5531878" y="-3158772"/>
          <a:ext cx="481959" cy="10507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создание эффективной и стабильной налоговой системы, обеспечивающей устойчивость местного бюджета в среднесрочной и долгосрочной перспективе</a:t>
          </a:r>
          <a:endParaRPr lang="ru-RU" sz="1400" kern="12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519033" y="1877600"/>
        <a:ext cx="10484123" cy="434905"/>
      </dsp:txXfrm>
    </dsp:sp>
    <dsp:sp modelId="{0A3117C3-E140-46AB-ABB0-AE0625A40017}">
      <dsp:nvSpPr>
        <dsp:cNvPr id="0" name=""/>
        <dsp:cNvSpPr/>
      </dsp:nvSpPr>
      <dsp:spPr>
        <a:xfrm rot="5400000">
          <a:off x="-111221" y="2583182"/>
          <a:ext cx="741475" cy="519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" y="2731478"/>
        <a:ext cx="519033" cy="222442"/>
      </dsp:txXfrm>
    </dsp:sp>
    <dsp:sp modelId="{87F763DD-5F48-4FED-9C84-1629FEC1CB86}">
      <dsp:nvSpPr>
        <dsp:cNvPr id="0" name=""/>
        <dsp:cNvSpPr/>
      </dsp:nvSpPr>
      <dsp:spPr>
        <a:xfrm rot="5400000">
          <a:off x="5531878" y="-2540884"/>
          <a:ext cx="481959" cy="10507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привлечение инвестиций в экономику Северодвинска за счет создания благоприятных условий для деятельности хозяйствующих субъектов, реализация приоритетных инвестиционных проектов</a:t>
          </a:r>
          <a:endParaRPr lang="ru-RU" sz="1400" kern="12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519033" y="2495488"/>
        <a:ext cx="10484123" cy="4349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9CB0B-C151-42C4-AAE6-DA676F1FCDB4}">
      <dsp:nvSpPr>
        <dsp:cNvPr id="0" name=""/>
        <dsp:cNvSpPr/>
      </dsp:nvSpPr>
      <dsp:spPr>
        <a:xfrm>
          <a:off x="1151717" y="10029"/>
          <a:ext cx="8917340" cy="1298704"/>
        </a:xfrm>
        <a:prstGeom prst="rightArrow">
          <a:avLst>
            <a:gd name="adj1" fmla="val 50000"/>
            <a:gd name="adj2" fmla="val 5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61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«Отраслевая» структура расходов</a:t>
          </a:r>
          <a:endParaRPr lang="ru-RU" sz="1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1151717" y="334705"/>
        <a:ext cx="8592664" cy="649352"/>
      </dsp:txXfrm>
    </dsp:sp>
    <dsp:sp modelId="{C4475ED6-83E3-4B83-8D52-B7DAA06B462B}">
      <dsp:nvSpPr>
        <dsp:cNvPr id="0" name=""/>
        <dsp:cNvSpPr/>
      </dsp:nvSpPr>
      <dsp:spPr>
        <a:xfrm>
          <a:off x="1151717" y="1011517"/>
          <a:ext cx="2746540" cy="2501783"/>
        </a:xfrm>
        <a:prstGeom prst="rect">
          <a:avLst/>
        </a:prstGeom>
        <a:gradFill rotWithShape="1">
          <a:gsLst>
            <a:gs pos="0">
              <a:srgbClr val="F07F09">
                <a:shade val="45000"/>
                <a:satMod val="155000"/>
              </a:srgbClr>
            </a:gs>
            <a:gs pos="60000">
              <a:srgbClr val="F07F09">
                <a:shade val="95000"/>
                <a:satMod val="150000"/>
              </a:srgbClr>
            </a:gs>
            <a:gs pos="100000">
              <a:srgbClr val="F07F09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Расходы по функциям государственной власти (местного самоуправления)  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1151717" y="1011517"/>
        <a:ext cx="2746540" cy="2501783"/>
      </dsp:txXfrm>
    </dsp:sp>
    <dsp:sp modelId="{DE4F62B9-FC56-4ABC-BBC4-FBFE5EB85D4D}">
      <dsp:nvSpPr>
        <dsp:cNvPr id="0" name=""/>
        <dsp:cNvSpPr/>
      </dsp:nvSpPr>
      <dsp:spPr>
        <a:xfrm>
          <a:off x="3898258" y="442930"/>
          <a:ext cx="6170799" cy="1298704"/>
        </a:xfrm>
        <a:prstGeom prst="rightArrow">
          <a:avLst>
            <a:gd name="adj1" fmla="val 50000"/>
            <a:gd name="adj2" fmla="val 50000"/>
          </a:avLst>
        </a:prstGeom>
        <a:solidFill>
          <a:srgbClr val="4E8542"/>
        </a:solidFill>
        <a:ln w="38100" cap="flat" cmpd="sng" algn="ctr">
          <a:solidFill>
            <a:sysClr val="window" lastClr="FFFFFF"/>
          </a:solidFill>
          <a:prstDash val="solid"/>
          <a:miter lim="800000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254000" bIns="2061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«Программная» структура расходов</a:t>
          </a:r>
          <a:endParaRPr lang="ru-RU" sz="1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898258" y="767606"/>
        <a:ext cx="5846123" cy="649352"/>
      </dsp:txXfrm>
    </dsp:sp>
    <dsp:sp modelId="{C030B900-C2CF-4388-BEC1-632A9BC18F62}">
      <dsp:nvSpPr>
        <dsp:cNvPr id="0" name=""/>
        <dsp:cNvSpPr/>
      </dsp:nvSpPr>
      <dsp:spPr>
        <a:xfrm>
          <a:off x="3898258" y="1444419"/>
          <a:ext cx="2746540" cy="2501783"/>
        </a:xfrm>
        <a:prstGeom prst="rect">
          <a:avLst/>
        </a:prstGeom>
        <a:gradFill rotWithShape="1">
          <a:gsLst>
            <a:gs pos="0">
              <a:srgbClr val="4E8542">
                <a:shade val="45000"/>
                <a:satMod val="155000"/>
              </a:srgbClr>
            </a:gs>
            <a:gs pos="60000">
              <a:srgbClr val="4E8542">
                <a:shade val="95000"/>
                <a:satMod val="150000"/>
              </a:srgbClr>
            </a:gs>
            <a:gs pos="100000">
              <a:srgbClr val="4E8542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Расходы по государственным (муниципальным) программам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3898258" y="1444419"/>
        <a:ext cx="2746540" cy="2501783"/>
      </dsp:txXfrm>
    </dsp:sp>
    <dsp:sp modelId="{731B48DA-3B66-4B1C-ADF8-8B208D5468FE}">
      <dsp:nvSpPr>
        <dsp:cNvPr id="0" name=""/>
        <dsp:cNvSpPr/>
      </dsp:nvSpPr>
      <dsp:spPr>
        <a:xfrm>
          <a:off x="6644799" y="875832"/>
          <a:ext cx="3424258" cy="1298704"/>
        </a:xfrm>
        <a:prstGeom prst="rightArrow">
          <a:avLst>
            <a:gd name="adj1" fmla="val 50000"/>
            <a:gd name="adj2" fmla="val 50000"/>
          </a:avLst>
        </a:prstGeom>
        <a:solidFill>
          <a:srgbClr val="604878"/>
        </a:solidFill>
        <a:ln w="38100" cap="flat" cmpd="sng" algn="ctr">
          <a:solidFill>
            <a:sysClr val="window" lastClr="FFFFFF"/>
          </a:solidFill>
          <a:prstDash val="solid"/>
          <a:miter lim="800000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254000" bIns="2061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«Ведомственная» структура расходов</a:t>
          </a:r>
          <a:endParaRPr lang="ru-RU" sz="1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6644799" y="1200508"/>
        <a:ext cx="3099582" cy="649352"/>
      </dsp:txXfrm>
    </dsp:sp>
    <dsp:sp modelId="{1CA5F833-2B05-4039-A8AD-AF8A79B7E66A}">
      <dsp:nvSpPr>
        <dsp:cNvPr id="0" name=""/>
        <dsp:cNvSpPr/>
      </dsp:nvSpPr>
      <dsp:spPr>
        <a:xfrm>
          <a:off x="6644799" y="1877321"/>
          <a:ext cx="2746540" cy="2465169"/>
        </a:xfrm>
        <a:prstGeom prst="rect">
          <a:avLst/>
        </a:prstGeom>
        <a:gradFill rotWithShape="1">
          <a:gsLst>
            <a:gs pos="0">
              <a:srgbClr val="604878">
                <a:shade val="45000"/>
                <a:satMod val="155000"/>
              </a:srgbClr>
            </a:gs>
            <a:gs pos="60000">
              <a:srgbClr val="604878">
                <a:shade val="95000"/>
                <a:satMod val="150000"/>
              </a:srgbClr>
            </a:gs>
            <a:gs pos="100000">
              <a:srgbClr val="604878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Расходы по ведомствам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6644799" y="1877321"/>
        <a:ext cx="2746540" cy="2465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20CD8-A81A-4706-A8EF-2A07AE267AA6}">
      <dsp:nvSpPr>
        <dsp:cNvPr id="0" name=""/>
        <dsp:cNvSpPr/>
      </dsp:nvSpPr>
      <dsp:spPr>
        <a:xfrm>
          <a:off x="0" y="3706566"/>
          <a:ext cx="10165792" cy="1216292"/>
        </a:xfrm>
        <a:prstGeom prst="rect">
          <a:avLst/>
        </a:prstGeom>
        <a:solidFill>
          <a:srgbClr val="1B587C">
            <a:lumMod val="60000"/>
            <a:lumOff val="4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3 уровень</a:t>
          </a:r>
          <a:endParaRPr lang="ru-RU" sz="15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0" y="3706566"/>
        <a:ext cx="10165792" cy="656797"/>
      </dsp:txXfrm>
    </dsp:sp>
    <dsp:sp modelId="{901481FD-998D-4D0B-B7EF-1852F35589C5}">
      <dsp:nvSpPr>
        <dsp:cNvPr id="0" name=""/>
        <dsp:cNvSpPr/>
      </dsp:nvSpPr>
      <dsp:spPr>
        <a:xfrm>
          <a:off x="0" y="4292882"/>
          <a:ext cx="10165792" cy="608774"/>
        </a:xfrm>
        <a:prstGeom prst="rect">
          <a:avLst/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Местные бюджеты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rgbClr val="0066FF"/>
              </a:solidFill>
              <a:latin typeface="Verdana"/>
              <a:ea typeface="+mn-ea"/>
              <a:cs typeface="+mn-cs"/>
            </a:rPr>
            <a:t>*МО «Северодвинск» – бюджет городского округа</a:t>
          </a:r>
        </a:p>
      </dsp:txBody>
      <dsp:txXfrm>
        <a:off x="0" y="4292882"/>
        <a:ext cx="10165792" cy="608774"/>
      </dsp:txXfrm>
    </dsp:sp>
    <dsp:sp modelId="{C3E80863-05EC-46BC-A3B8-C552768065C5}">
      <dsp:nvSpPr>
        <dsp:cNvPr id="0" name=""/>
        <dsp:cNvSpPr/>
      </dsp:nvSpPr>
      <dsp:spPr>
        <a:xfrm rot="10800000">
          <a:off x="0" y="1853126"/>
          <a:ext cx="10165792" cy="1870657"/>
        </a:xfrm>
        <a:prstGeom prst="upArrowCallout">
          <a:avLst/>
        </a:prstGeom>
        <a:solidFill>
          <a:srgbClr val="4E8542">
            <a:lumMod val="60000"/>
            <a:lumOff val="4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2 уровень</a:t>
          </a:r>
          <a:endParaRPr lang="ru-RU" sz="15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 rot="-10800000">
        <a:off x="0" y="2083087"/>
        <a:ext cx="10165792" cy="426639"/>
      </dsp:txXfrm>
    </dsp:sp>
    <dsp:sp modelId="{72752425-FCEA-48A3-B1D3-736761CDB7EC}">
      <dsp:nvSpPr>
        <dsp:cNvPr id="0" name=""/>
        <dsp:cNvSpPr/>
      </dsp:nvSpPr>
      <dsp:spPr>
        <a:xfrm>
          <a:off x="0" y="2489831"/>
          <a:ext cx="5082896" cy="745425"/>
        </a:xfrm>
        <a:prstGeom prst="rect">
          <a:avLst/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Бюджеты субъектов РФ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66FF"/>
              </a:solidFill>
              <a:latin typeface="Verdana"/>
              <a:ea typeface="+mn-ea"/>
              <a:cs typeface="+mn-cs"/>
            </a:rPr>
            <a:t>*областной бюджет Архангельской области</a:t>
          </a:r>
          <a:endParaRPr lang="ru-RU" sz="1100" b="1" kern="1200" dirty="0">
            <a:solidFill>
              <a:srgbClr val="0066FF"/>
            </a:solidFill>
            <a:latin typeface="Verdana"/>
            <a:ea typeface="+mn-ea"/>
            <a:cs typeface="+mn-cs"/>
          </a:endParaRPr>
        </a:p>
      </dsp:txBody>
      <dsp:txXfrm>
        <a:off x="0" y="2489831"/>
        <a:ext cx="5082896" cy="745425"/>
      </dsp:txXfrm>
    </dsp:sp>
    <dsp:sp modelId="{3399BEF3-0084-4E8E-865A-2F7485CA9921}">
      <dsp:nvSpPr>
        <dsp:cNvPr id="0" name=""/>
        <dsp:cNvSpPr/>
      </dsp:nvSpPr>
      <dsp:spPr>
        <a:xfrm>
          <a:off x="5082895" y="2471536"/>
          <a:ext cx="5082896" cy="745425"/>
        </a:xfrm>
        <a:prstGeom prst="rect">
          <a:avLst/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Бюджеты территориальных  государственных внебюджетных фондов</a:t>
          </a:r>
          <a:endParaRPr lang="ru-RU" sz="1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5082895" y="2471536"/>
        <a:ext cx="5082896" cy="745425"/>
      </dsp:txXfrm>
    </dsp:sp>
    <dsp:sp modelId="{7BF025B2-17FA-42D3-8B33-505345BD419F}">
      <dsp:nvSpPr>
        <dsp:cNvPr id="0" name=""/>
        <dsp:cNvSpPr/>
      </dsp:nvSpPr>
      <dsp:spPr>
        <a:xfrm rot="10800000">
          <a:off x="0" y="2"/>
          <a:ext cx="10165792" cy="1870657"/>
        </a:xfrm>
        <a:prstGeom prst="upArrowCallout">
          <a:avLst/>
        </a:prstGeom>
        <a:solidFill>
          <a:srgbClr val="F07F09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1 уровень</a:t>
          </a:r>
          <a:endParaRPr lang="ru-RU" sz="15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 rot="-10800000">
        <a:off x="0" y="229963"/>
        <a:ext cx="10165792" cy="426639"/>
      </dsp:txXfrm>
    </dsp:sp>
    <dsp:sp modelId="{F0B94696-124F-458B-80FA-EFAC1D255F41}">
      <dsp:nvSpPr>
        <dsp:cNvPr id="0" name=""/>
        <dsp:cNvSpPr/>
      </dsp:nvSpPr>
      <dsp:spPr>
        <a:xfrm>
          <a:off x="0" y="657313"/>
          <a:ext cx="5082896" cy="559326"/>
        </a:xfrm>
        <a:prstGeom prst="rect">
          <a:avLst/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Федеральный бюджет</a:t>
          </a:r>
          <a:endParaRPr lang="ru-RU" sz="1500" b="1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0" y="657313"/>
        <a:ext cx="5082896" cy="559326"/>
      </dsp:txXfrm>
    </dsp:sp>
    <dsp:sp modelId="{37CCE4BB-1C1F-4FAA-9DDF-C84EF77CA3BA}">
      <dsp:nvSpPr>
        <dsp:cNvPr id="0" name=""/>
        <dsp:cNvSpPr/>
      </dsp:nvSpPr>
      <dsp:spPr>
        <a:xfrm>
          <a:off x="5082896" y="657313"/>
          <a:ext cx="5082896" cy="559326"/>
        </a:xfrm>
        <a:prstGeom prst="rect">
          <a:avLst/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Бюджеты государственных внебюджетных фондов Российской Федерации</a:t>
          </a:r>
          <a:endParaRPr lang="ru-RU" sz="1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5082896" y="657313"/>
        <a:ext cx="5082896" cy="559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C8B88-40B9-45DA-AC46-80D231750865}">
      <dsp:nvSpPr>
        <dsp:cNvPr id="0" name=""/>
        <dsp:cNvSpPr/>
      </dsp:nvSpPr>
      <dsp:spPr>
        <a:xfrm>
          <a:off x="3808167" y="1780430"/>
          <a:ext cx="1494333" cy="1494333"/>
        </a:xfrm>
        <a:prstGeom prst="roundRect">
          <a:avLst/>
        </a:prstGeom>
        <a:gradFill rotWithShape="0">
          <a:gsLst>
            <a:gs pos="0">
              <a:srgbClr val="C19859">
                <a:shade val="50000"/>
                <a:hueOff val="0"/>
                <a:satOff val="0"/>
                <a:lumOff val="0"/>
                <a:alphaOff val="0"/>
                <a:tint val="65000"/>
                <a:satMod val="270000"/>
              </a:srgbClr>
            </a:gs>
            <a:gs pos="25000">
              <a:srgbClr val="C19859">
                <a:shade val="50000"/>
                <a:hueOff val="0"/>
                <a:satOff val="0"/>
                <a:lumOff val="0"/>
                <a:alphaOff val="0"/>
                <a:tint val="60000"/>
                <a:satMod val="300000"/>
              </a:srgbClr>
            </a:gs>
            <a:gs pos="100000">
              <a:srgbClr val="C19859">
                <a:shade val="50000"/>
                <a:hueOff val="0"/>
                <a:satOff val="0"/>
                <a:lumOff val="0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Проект бюджета</a:t>
          </a:r>
          <a:endParaRPr lang="ru-RU" sz="2100" kern="12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sp:txBody>
      <dsp:txXfrm>
        <a:off x="3881114" y="1853377"/>
        <a:ext cx="1348439" cy="1348439"/>
      </dsp:txXfrm>
    </dsp:sp>
    <dsp:sp modelId="{564BBB16-D706-4F1D-9FCA-72E912658E83}">
      <dsp:nvSpPr>
        <dsp:cNvPr id="0" name=""/>
        <dsp:cNvSpPr/>
      </dsp:nvSpPr>
      <dsp:spPr>
        <a:xfrm rot="16200000">
          <a:off x="4223259" y="1448355"/>
          <a:ext cx="6641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059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A8423-B5CA-4CA7-915F-C21EEF329B82}">
      <dsp:nvSpPr>
        <dsp:cNvPr id="0" name=""/>
        <dsp:cNvSpPr/>
      </dsp:nvSpPr>
      <dsp:spPr>
        <a:xfrm>
          <a:off x="3400391" y="-40138"/>
          <a:ext cx="2309885" cy="1156419"/>
        </a:xfrm>
        <a:prstGeom prst="roundRect">
          <a:avLst/>
        </a:prstGeom>
        <a:gradFill rotWithShape="0">
          <a:gsLst>
            <a:gs pos="0">
              <a:srgbClr val="C19859">
                <a:shade val="50000"/>
                <a:hueOff val="-86064"/>
                <a:satOff val="-579"/>
                <a:lumOff val="11644"/>
                <a:alphaOff val="0"/>
                <a:tint val="65000"/>
                <a:satMod val="270000"/>
              </a:srgbClr>
            </a:gs>
            <a:gs pos="25000">
              <a:srgbClr val="C19859">
                <a:shade val="50000"/>
                <a:hueOff val="-86064"/>
                <a:satOff val="-579"/>
                <a:lumOff val="11644"/>
                <a:alphaOff val="0"/>
                <a:tint val="60000"/>
                <a:satMod val="300000"/>
              </a:srgbClr>
            </a:gs>
            <a:gs pos="100000">
              <a:srgbClr val="C19859">
                <a:shade val="50000"/>
                <a:hueOff val="-86064"/>
                <a:satOff val="-579"/>
                <a:lumOff val="11644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Послание Президента РФ Федеральному Собранию РФ</a:t>
          </a:r>
          <a:endParaRPr lang="ru-RU" sz="1700" kern="12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sp:txBody>
      <dsp:txXfrm>
        <a:off x="3456843" y="16314"/>
        <a:ext cx="2196981" cy="1043515"/>
      </dsp:txXfrm>
    </dsp:sp>
    <dsp:sp modelId="{4820E205-A7DB-4E8F-8CCB-843A7CACE031}">
      <dsp:nvSpPr>
        <dsp:cNvPr id="0" name=""/>
        <dsp:cNvSpPr/>
      </dsp:nvSpPr>
      <dsp:spPr>
        <a:xfrm rot="20468448">
          <a:off x="5286576" y="2176497"/>
          <a:ext cx="5932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685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6585F-67A9-4F79-B8C7-79E5CF5BBFA3}">
      <dsp:nvSpPr>
        <dsp:cNvPr id="0" name=""/>
        <dsp:cNvSpPr/>
      </dsp:nvSpPr>
      <dsp:spPr>
        <a:xfrm>
          <a:off x="5863898" y="1153533"/>
          <a:ext cx="2377687" cy="1041992"/>
        </a:xfrm>
        <a:prstGeom prst="roundRect">
          <a:avLst/>
        </a:prstGeom>
        <a:gradFill rotWithShape="0">
          <a:gsLst>
            <a:gs pos="0">
              <a:srgbClr val="C19859">
                <a:shade val="50000"/>
                <a:hueOff val="-172128"/>
                <a:satOff val="-1159"/>
                <a:lumOff val="23287"/>
                <a:alphaOff val="0"/>
                <a:tint val="65000"/>
                <a:satMod val="270000"/>
              </a:srgbClr>
            </a:gs>
            <a:gs pos="25000">
              <a:srgbClr val="C19859">
                <a:shade val="50000"/>
                <a:hueOff val="-172128"/>
                <a:satOff val="-1159"/>
                <a:lumOff val="23287"/>
                <a:alphaOff val="0"/>
                <a:tint val="60000"/>
                <a:satMod val="300000"/>
              </a:srgbClr>
            </a:gs>
            <a:gs pos="100000">
              <a:srgbClr val="C19859">
                <a:shade val="50000"/>
                <a:hueOff val="-172128"/>
                <a:satOff val="-1159"/>
                <a:lumOff val="23287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Основные направления бюджетной и налоговой политики</a:t>
          </a:r>
          <a:endParaRPr lang="ru-RU" sz="1500" kern="12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sp:txBody>
      <dsp:txXfrm>
        <a:off x="5914764" y="1204399"/>
        <a:ext cx="2275955" cy="940260"/>
      </dsp:txXfrm>
    </dsp:sp>
    <dsp:sp modelId="{E8147B7C-680E-49F2-BE49-0AAB0629E42B}">
      <dsp:nvSpPr>
        <dsp:cNvPr id="0" name=""/>
        <dsp:cNvSpPr/>
      </dsp:nvSpPr>
      <dsp:spPr>
        <a:xfrm rot="1365120">
          <a:off x="5285723" y="2924324"/>
          <a:ext cx="4312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851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685AF-8A55-4F90-8F6E-109CF803B632}">
      <dsp:nvSpPr>
        <dsp:cNvPr id="0" name=""/>
        <dsp:cNvSpPr/>
      </dsp:nvSpPr>
      <dsp:spPr>
        <a:xfrm>
          <a:off x="5700157" y="2988668"/>
          <a:ext cx="2396619" cy="1043163"/>
        </a:xfrm>
        <a:prstGeom prst="roundRect">
          <a:avLst/>
        </a:prstGeom>
        <a:gradFill rotWithShape="0">
          <a:gsLst>
            <a:gs pos="0">
              <a:srgbClr val="C19859">
                <a:shade val="50000"/>
                <a:hueOff val="-258193"/>
                <a:satOff val="-1738"/>
                <a:lumOff val="34931"/>
                <a:alphaOff val="0"/>
                <a:tint val="65000"/>
                <a:satMod val="270000"/>
              </a:srgbClr>
            </a:gs>
            <a:gs pos="25000">
              <a:srgbClr val="C19859">
                <a:shade val="50000"/>
                <a:hueOff val="-258193"/>
                <a:satOff val="-1738"/>
                <a:lumOff val="34931"/>
                <a:alphaOff val="0"/>
                <a:tint val="60000"/>
                <a:satMod val="300000"/>
              </a:srgbClr>
            </a:gs>
            <a:gs pos="100000">
              <a:srgbClr val="C19859">
                <a:shade val="50000"/>
                <a:hueOff val="-258193"/>
                <a:satOff val="-1738"/>
                <a:lumOff val="34931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Основные направления таможенно-тарифной политики РФ</a:t>
          </a:r>
          <a:endParaRPr lang="ru-RU" sz="1500" kern="12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sp:txBody>
      <dsp:txXfrm>
        <a:off x="5751080" y="3039591"/>
        <a:ext cx="2294773" cy="941317"/>
      </dsp:txXfrm>
    </dsp:sp>
    <dsp:sp modelId="{FBA1B349-C85A-4A8A-BBD9-FFE554B81451}">
      <dsp:nvSpPr>
        <dsp:cNvPr id="0" name=""/>
        <dsp:cNvSpPr/>
      </dsp:nvSpPr>
      <dsp:spPr>
        <a:xfrm rot="5400000">
          <a:off x="4186217" y="3643880"/>
          <a:ext cx="7382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6963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A2EA6-D172-449F-B8E5-9DC8618E8C7C}">
      <dsp:nvSpPr>
        <dsp:cNvPr id="0" name=""/>
        <dsp:cNvSpPr/>
      </dsp:nvSpPr>
      <dsp:spPr>
        <a:xfrm>
          <a:off x="3499715" y="4012996"/>
          <a:ext cx="2111236" cy="1008251"/>
        </a:xfrm>
        <a:prstGeom prst="roundRect">
          <a:avLst/>
        </a:prstGeom>
        <a:gradFill rotWithShape="0">
          <a:gsLst>
            <a:gs pos="0">
              <a:srgbClr val="C19859">
                <a:shade val="50000"/>
                <a:hueOff val="-258193"/>
                <a:satOff val="-1738"/>
                <a:lumOff val="34931"/>
                <a:alphaOff val="0"/>
                <a:tint val="65000"/>
                <a:satMod val="270000"/>
              </a:srgbClr>
            </a:gs>
            <a:gs pos="25000">
              <a:srgbClr val="C19859">
                <a:shade val="50000"/>
                <a:hueOff val="-258193"/>
                <a:satOff val="-1738"/>
                <a:lumOff val="34931"/>
                <a:alphaOff val="0"/>
                <a:tint val="60000"/>
                <a:satMod val="300000"/>
              </a:srgbClr>
            </a:gs>
            <a:gs pos="100000">
              <a:srgbClr val="C19859">
                <a:shade val="50000"/>
                <a:hueOff val="-258193"/>
                <a:satOff val="-1738"/>
                <a:lumOff val="34931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Государственные (муниципальные) программы</a:t>
          </a:r>
          <a:endParaRPr lang="ru-RU" sz="1600" kern="12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sp:txBody>
      <dsp:txXfrm>
        <a:off x="3548934" y="4062215"/>
        <a:ext cx="2012798" cy="909813"/>
      </dsp:txXfrm>
    </dsp:sp>
    <dsp:sp modelId="{66958D1C-6409-4C2D-85D0-9EBF9B73E835}">
      <dsp:nvSpPr>
        <dsp:cNvPr id="0" name=""/>
        <dsp:cNvSpPr/>
      </dsp:nvSpPr>
      <dsp:spPr>
        <a:xfrm rot="9342234">
          <a:off x="3374037" y="2958344"/>
          <a:ext cx="4542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1166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1092D-933C-4AC4-806F-3D052FD82E3D}">
      <dsp:nvSpPr>
        <dsp:cNvPr id="0" name=""/>
        <dsp:cNvSpPr/>
      </dsp:nvSpPr>
      <dsp:spPr>
        <a:xfrm>
          <a:off x="1123224" y="3051794"/>
          <a:ext cx="2294917" cy="1014348"/>
        </a:xfrm>
        <a:prstGeom prst="roundRect">
          <a:avLst/>
        </a:prstGeom>
        <a:gradFill rotWithShape="0">
          <a:gsLst>
            <a:gs pos="0">
              <a:srgbClr val="C19859">
                <a:shade val="50000"/>
                <a:hueOff val="-172128"/>
                <a:satOff val="-1159"/>
                <a:lumOff val="23287"/>
                <a:alphaOff val="0"/>
                <a:tint val="65000"/>
                <a:satMod val="270000"/>
              </a:srgbClr>
            </a:gs>
            <a:gs pos="25000">
              <a:srgbClr val="C19859">
                <a:shade val="50000"/>
                <a:hueOff val="-172128"/>
                <a:satOff val="-1159"/>
                <a:lumOff val="23287"/>
                <a:alphaOff val="0"/>
                <a:tint val="60000"/>
                <a:satMod val="300000"/>
              </a:srgbClr>
            </a:gs>
            <a:gs pos="100000">
              <a:srgbClr val="C19859">
                <a:shade val="50000"/>
                <a:hueOff val="-172128"/>
                <a:satOff val="-1159"/>
                <a:lumOff val="23287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Бюджетный прогноз на долгосрочный период</a:t>
          </a:r>
          <a:endParaRPr lang="ru-RU" sz="1500" kern="12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sp:txBody>
      <dsp:txXfrm>
        <a:off x="1172740" y="3101310"/>
        <a:ext cx="2195885" cy="915316"/>
      </dsp:txXfrm>
    </dsp:sp>
    <dsp:sp modelId="{8DECCA20-E5FC-4CD0-BC21-0A002D533B90}">
      <dsp:nvSpPr>
        <dsp:cNvPr id="0" name=""/>
        <dsp:cNvSpPr/>
      </dsp:nvSpPr>
      <dsp:spPr>
        <a:xfrm rot="12061908">
          <a:off x="3371247" y="2159207"/>
          <a:ext cx="4519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9361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CFE22-3970-4819-AAEF-452214863F44}">
      <dsp:nvSpPr>
        <dsp:cNvPr id="0" name=""/>
        <dsp:cNvSpPr/>
      </dsp:nvSpPr>
      <dsp:spPr>
        <a:xfrm>
          <a:off x="895199" y="1041657"/>
          <a:ext cx="2491103" cy="1115059"/>
        </a:xfrm>
        <a:prstGeom prst="roundRect">
          <a:avLst/>
        </a:prstGeom>
        <a:gradFill rotWithShape="0">
          <a:gsLst>
            <a:gs pos="0">
              <a:srgbClr val="C19859">
                <a:shade val="50000"/>
                <a:hueOff val="-86064"/>
                <a:satOff val="-579"/>
                <a:lumOff val="11644"/>
                <a:alphaOff val="0"/>
                <a:tint val="65000"/>
                <a:satMod val="270000"/>
              </a:srgbClr>
            </a:gs>
            <a:gs pos="25000">
              <a:srgbClr val="C19859">
                <a:shade val="50000"/>
                <a:hueOff val="-86064"/>
                <a:satOff val="-579"/>
                <a:lumOff val="11644"/>
                <a:alphaOff val="0"/>
                <a:tint val="60000"/>
                <a:satMod val="300000"/>
              </a:srgbClr>
            </a:gs>
            <a:gs pos="100000">
              <a:srgbClr val="C19859">
                <a:shade val="50000"/>
                <a:hueOff val="-86064"/>
                <a:satOff val="-579"/>
                <a:lumOff val="11644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Прогноз социально-экономического развития</a:t>
          </a:r>
          <a:endParaRPr lang="ru-RU" sz="1700" kern="12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sp:txBody>
      <dsp:txXfrm>
        <a:off x="949632" y="1096090"/>
        <a:ext cx="2382237" cy="10061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D59BA-448D-40DF-9818-09061FD21B9E}">
      <dsp:nvSpPr>
        <dsp:cNvPr id="0" name=""/>
        <dsp:cNvSpPr/>
      </dsp:nvSpPr>
      <dsp:spPr>
        <a:xfrm>
          <a:off x="331625" y="1273688"/>
          <a:ext cx="2536444" cy="1170450"/>
        </a:xfrm>
        <a:prstGeom prst="roundRect">
          <a:avLst>
            <a:gd name="adj" fmla="val 10000"/>
          </a:avLst>
        </a:prstGeom>
        <a:gradFill rotWithShape="0">
          <a:gsLst>
            <a:gs pos="58000">
              <a:srgbClr val="FF9933"/>
            </a:gs>
            <a:gs pos="85000">
              <a:srgbClr val="FF9966"/>
            </a:gs>
            <a:gs pos="98000">
              <a:srgbClr val="FF993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 этап</a:t>
          </a:r>
          <a:endParaRPr lang="ru-RU" sz="2400" kern="1200" dirty="0"/>
        </a:p>
      </dsp:txBody>
      <dsp:txXfrm>
        <a:off x="331625" y="1273688"/>
        <a:ext cx="2536444" cy="780300"/>
      </dsp:txXfrm>
    </dsp:sp>
    <dsp:sp modelId="{86F26C13-16F9-47AF-8CAA-65A7CEBAF401}">
      <dsp:nvSpPr>
        <dsp:cNvPr id="0" name=""/>
        <dsp:cNvSpPr/>
      </dsp:nvSpPr>
      <dsp:spPr>
        <a:xfrm>
          <a:off x="514932" y="1893677"/>
          <a:ext cx="2536444" cy="1181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  <a:bevelB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Составление проекта бюджета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9538" y="1928283"/>
        <a:ext cx="2467232" cy="1112316"/>
      </dsp:txXfrm>
    </dsp:sp>
    <dsp:sp modelId="{AEB1409B-6CC2-4EB9-B821-7D0AD76C2543}">
      <dsp:nvSpPr>
        <dsp:cNvPr id="0" name=""/>
        <dsp:cNvSpPr/>
      </dsp:nvSpPr>
      <dsp:spPr>
        <a:xfrm rot="21589403">
          <a:off x="3228150" y="1341891"/>
          <a:ext cx="763380" cy="6315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228150" y="1468483"/>
        <a:ext cx="573930" cy="378901"/>
      </dsp:txXfrm>
    </dsp:sp>
    <dsp:sp modelId="{BA85F351-0064-4BB0-A605-0CC771BB606A}">
      <dsp:nvSpPr>
        <dsp:cNvPr id="0" name=""/>
        <dsp:cNvSpPr/>
      </dsp:nvSpPr>
      <dsp:spPr>
        <a:xfrm>
          <a:off x="4308403" y="1263570"/>
          <a:ext cx="2463546" cy="1164364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FF9933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 этап</a:t>
          </a:r>
          <a:endParaRPr lang="ru-RU" sz="2400" kern="1200" dirty="0"/>
        </a:p>
      </dsp:txBody>
      <dsp:txXfrm>
        <a:off x="4308403" y="1263570"/>
        <a:ext cx="2463546" cy="776243"/>
      </dsp:txXfrm>
    </dsp:sp>
    <dsp:sp modelId="{092489ED-730D-4763-A655-29A08E5BC854}">
      <dsp:nvSpPr>
        <dsp:cNvPr id="0" name=""/>
        <dsp:cNvSpPr/>
      </dsp:nvSpPr>
      <dsp:spPr>
        <a:xfrm>
          <a:off x="4504569" y="1924972"/>
          <a:ext cx="2580324" cy="1144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Рассмотрение и утверждение бюджета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38096" y="1958499"/>
        <a:ext cx="2513270" cy="1077646"/>
      </dsp:txXfrm>
    </dsp:sp>
    <dsp:sp modelId="{5309D026-3C32-47C7-B948-12CB9E9EF6D8}">
      <dsp:nvSpPr>
        <dsp:cNvPr id="0" name=""/>
        <dsp:cNvSpPr/>
      </dsp:nvSpPr>
      <dsp:spPr>
        <a:xfrm rot="21594871">
          <a:off x="7166262" y="1332891"/>
          <a:ext cx="835944" cy="6315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7166262" y="1459332"/>
        <a:ext cx="646494" cy="378901"/>
      </dsp:txXfrm>
    </dsp:sp>
    <dsp:sp modelId="{137D8B11-E9D7-4EEE-BC4F-93DEF358B604}">
      <dsp:nvSpPr>
        <dsp:cNvPr id="0" name=""/>
        <dsp:cNvSpPr/>
      </dsp:nvSpPr>
      <dsp:spPr>
        <a:xfrm>
          <a:off x="8349201" y="1249507"/>
          <a:ext cx="2536444" cy="1188303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FF9933"/>
            </a:gs>
            <a:gs pos="10000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rgbClr val="FF9966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 этап</a:t>
          </a:r>
          <a:endParaRPr lang="ru-RU" sz="2400" kern="1200" dirty="0"/>
        </a:p>
      </dsp:txBody>
      <dsp:txXfrm>
        <a:off x="8349201" y="1249507"/>
        <a:ext cx="2536444" cy="792202"/>
      </dsp:txXfrm>
    </dsp:sp>
    <dsp:sp modelId="{0CC26028-0A48-4BA4-B80B-F65FB6F9272B}">
      <dsp:nvSpPr>
        <dsp:cNvPr id="0" name=""/>
        <dsp:cNvSpPr/>
      </dsp:nvSpPr>
      <dsp:spPr>
        <a:xfrm>
          <a:off x="8465469" y="2010075"/>
          <a:ext cx="2536444" cy="1058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Исполнение бюджета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496486" y="2041092"/>
        <a:ext cx="2474410" cy="9969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6503B-F045-4E37-B6CA-83079E68DC60}">
      <dsp:nvSpPr>
        <dsp:cNvPr id="0" name=""/>
        <dsp:cNvSpPr/>
      </dsp:nvSpPr>
      <dsp:spPr>
        <a:xfrm>
          <a:off x="0" y="0"/>
          <a:ext cx="3649097" cy="1314938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4E8542">
                <a:shade val="45000"/>
                <a:satMod val="155000"/>
              </a:srgbClr>
            </a:gs>
            <a:gs pos="60000">
              <a:srgbClr val="4E8542">
                <a:shade val="95000"/>
                <a:satMod val="150000"/>
              </a:srgbClr>
            </a:gs>
            <a:gs pos="100000">
              <a:srgbClr val="4E8542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ДОХОДЫ</a:t>
          </a:r>
          <a:endParaRPr lang="ru-RU" sz="20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8513" y="38513"/>
        <a:ext cx="2230176" cy="1237912"/>
      </dsp:txXfrm>
    </dsp:sp>
    <dsp:sp modelId="{6CD04BDB-FD71-4A15-9A44-7AD4C2DB0728}">
      <dsp:nvSpPr>
        <dsp:cNvPr id="0" name=""/>
        <dsp:cNvSpPr/>
      </dsp:nvSpPr>
      <dsp:spPr>
        <a:xfrm>
          <a:off x="822088" y="1643668"/>
          <a:ext cx="2927087" cy="1136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07F09">
                <a:hueOff val="0"/>
                <a:satOff val="0"/>
                <a:lumOff val="0"/>
                <a:alphaOff val="0"/>
                <a:shade val="45000"/>
                <a:satMod val="155000"/>
              </a:srgbClr>
            </a:gs>
            <a:gs pos="60000">
              <a:srgbClr val="F07F09">
                <a:hueOff val="0"/>
                <a:satOff val="0"/>
                <a:lumOff val="0"/>
                <a:alphaOff val="0"/>
                <a:shade val="95000"/>
                <a:satMod val="150000"/>
              </a:srgbClr>
            </a:gs>
            <a:gs pos="100000">
              <a:srgbClr val="F07F09">
                <a:hueOff val="0"/>
                <a:satOff val="0"/>
                <a:lumOff val="0"/>
                <a:alphaOff val="0"/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РАСХОДЫ</a:t>
          </a:r>
          <a:endParaRPr lang="ru-RU" sz="1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855371" y="1676951"/>
        <a:ext cx="1916651" cy="1069804"/>
      </dsp:txXfrm>
    </dsp:sp>
    <dsp:sp modelId="{D0F0DFCC-C1E1-4137-90F3-8A396E02C7F3}">
      <dsp:nvSpPr>
        <dsp:cNvPr id="0" name=""/>
        <dsp:cNvSpPr/>
      </dsp:nvSpPr>
      <dsp:spPr>
        <a:xfrm>
          <a:off x="1811049" y="3280999"/>
          <a:ext cx="2219162" cy="87661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B587C">
                  <a:lumMod val="50000"/>
                </a:srgbClr>
              </a:solidFill>
              <a:latin typeface="Verdana"/>
              <a:ea typeface="+mn-ea"/>
              <a:cs typeface="+mn-cs"/>
            </a:rPr>
            <a:t>Профицит</a:t>
          </a:r>
          <a:endParaRPr lang="ru-RU" sz="1200" b="1" kern="1200" dirty="0">
            <a:solidFill>
              <a:srgbClr val="1B587C">
                <a:lumMod val="50000"/>
              </a:srgbClr>
            </a:solidFill>
            <a:latin typeface="Verdana"/>
            <a:ea typeface="+mn-ea"/>
            <a:cs typeface="+mn-cs"/>
          </a:endParaRPr>
        </a:p>
      </dsp:txBody>
      <dsp:txXfrm>
        <a:off x="1836724" y="3306674"/>
        <a:ext cx="1452220" cy="825267"/>
      </dsp:txXfrm>
    </dsp:sp>
    <dsp:sp modelId="{2AEAED06-C321-472C-9D38-2AB8BDF88E88}">
      <dsp:nvSpPr>
        <dsp:cNvPr id="0" name=""/>
        <dsp:cNvSpPr/>
      </dsp:nvSpPr>
      <dsp:spPr>
        <a:xfrm>
          <a:off x="2794387" y="997161"/>
          <a:ext cx="854710" cy="854710"/>
        </a:xfrm>
        <a:prstGeom prst="downArrow">
          <a:avLst>
            <a:gd name="adj1" fmla="val 55000"/>
            <a:gd name="adj2" fmla="val 45000"/>
          </a:avLst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2986697" y="997161"/>
        <a:ext cx="470090" cy="643169"/>
      </dsp:txXfrm>
    </dsp:sp>
    <dsp:sp modelId="{6185B19A-564A-4AD8-8B2B-C2C719DA6319}">
      <dsp:nvSpPr>
        <dsp:cNvPr id="0" name=""/>
        <dsp:cNvSpPr/>
      </dsp:nvSpPr>
      <dsp:spPr>
        <a:xfrm>
          <a:off x="3116366" y="2522490"/>
          <a:ext cx="854710" cy="854710"/>
        </a:xfrm>
        <a:prstGeom prst="downArrow">
          <a:avLst>
            <a:gd name="adj1" fmla="val 55000"/>
            <a:gd name="adj2" fmla="val 45000"/>
          </a:avLst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3308676" y="2522490"/>
        <a:ext cx="470090" cy="6431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6EAE7-198C-4B8B-A7B2-67FF79A1AE29}">
      <dsp:nvSpPr>
        <dsp:cNvPr id="0" name=""/>
        <dsp:cNvSpPr/>
      </dsp:nvSpPr>
      <dsp:spPr>
        <a:xfrm>
          <a:off x="308289" y="147291"/>
          <a:ext cx="2774574" cy="1080108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4E8542">
                <a:shade val="45000"/>
                <a:satMod val="155000"/>
              </a:srgbClr>
            </a:gs>
            <a:gs pos="60000">
              <a:srgbClr val="4E8542">
                <a:shade val="95000"/>
                <a:satMod val="150000"/>
              </a:srgbClr>
            </a:gs>
            <a:gs pos="100000">
              <a:srgbClr val="4E8542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ДОХОДЫ</a:t>
          </a:r>
          <a:endParaRPr lang="ru-RU" sz="14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39924" y="178926"/>
        <a:ext cx="1563502" cy="1016838"/>
      </dsp:txXfrm>
    </dsp:sp>
    <dsp:sp modelId="{0ACBAFB5-8402-42FB-A320-78F311CEB151}">
      <dsp:nvSpPr>
        <dsp:cNvPr id="0" name=""/>
        <dsp:cNvSpPr/>
      </dsp:nvSpPr>
      <dsp:spPr>
        <a:xfrm>
          <a:off x="272022" y="1554709"/>
          <a:ext cx="3626907" cy="14728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07F09">
                <a:hueOff val="0"/>
                <a:satOff val="0"/>
                <a:lumOff val="0"/>
                <a:alphaOff val="0"/>
                <a:shade val="45000"/>
                <a:satMod val="155000"/>
              </a:srgbClr>
            </a:gs>
            <a:gs pos="60000">
              <a:srgbClr val="F07F09">
                <a:hueOff val="0"/>
                <a:satOff val="0"/>
                <a:lumOff val="0"/>
                <a:alphaOff val="0"/>
                <a:shade val="95000"/>
                <a:satMod val="150000"/>
              </a:srgbClr>
            </a:gs>
            <a:gs pos="100000">
              <a:srgbClr val="F07F09">
                <a:hueOff val="0"/>
                <a:satOff val="0"/>
                <a:lumOff val="0"/>
                <a:alphaOff val="0"/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РАСХОДЫ</a:t>
          </a:r>
          <a:endParaRPr lang="ru-RU" sz="19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15161" y="1597848"/>
        <a:ext cx="2264938" cy="1386607"/>
      </dsp:txXfrm>
    </dsp:sp>
    <dsp:sp modelId="{408E4968-C845-42A0-BF7C-2428C061644D}">
      <dsp:nvSpPr>
        <dsp:cNvPr id="0" name=""/>
        <dsp:cNvSpPr/>
      </dsp:nvSpPr>
      <dsp:spPr>
        <a:xfrm>
          <a:off x="1632113" y="3485823"/>
          <a:ext cx="2303102" cy="883734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F2936">
                <a:shade val="45000"/>
                <a:satMod val="155000"/>
              </a:srgbClr>
            </a:gs>
            <a:gs pos="60000">
              <a:srgbClr val="9F2936">
                <a:shade val="95000"/>
                <a:satMod val="150000"/>
              </a:srgbClr>
            </a:gs>
            <a:gs pos="100000">
              <a:srgbClr val="9F2936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1B587C">
                  <a:lumMod val="50000"/>
                </a:srgbClr>
              </a:solidFill>
              <a:latin typeface="Verdana"/>
              <a:ea typeface="+mn-ea"/>
              <a:cs typeface="+mn-cs"/>
            </a:rPr>
            <a:t>Дефицит</a:t>
          </a:r>
          <a:endParaRPr lang="ru-RU" sz="1400" b="1" kern="1200" dirty="0">
            <a:solidFill>
              <a:srgbClr val="1B587C">
                <a:lumMod val="50000"/>
              </a:srgbClr>
            </a:solidFill>
            <a:latin typeface="Verdana"/>
            <a:ea typeface="+mn-ea"/>
            <a:cs typeface="+mn-cs"/>
          </a:endParaRPr>
        </a:p>
      </dsp:txBody>
      <dsp:txXfrm>
        <a:off x="1657997" y="3511707"/>
        <a:ext cx="1441265" cy="831966"/>
      </dsp:txXfrm>
    </dsp:sp>
    <dsp:sp modelId="{D0488E37-B9C7-44DD-93D5-9D5B11BA1C2F}">
      <dsp:nvSpPr>
        <dsp:cNvPr id="0" name=""/>
        <dsp:cNvSpPr/>
      </dsp:nvSpPr>
      <dsp:spPr>
        <a:xfrm>
          <a:off x="2497604" y="1042474"/>
          <a:ext cx="893549" cy="893549"/>
        </a:xfrm>
        <a:prstGeom prst="downArrow">
          <a:avLst>
            <a:gd name="adj1" fmla="val 55000"/>
            <a:gd name="adj2" fmla="val 45000"/>
          </a:avLst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2698653" y="1042474"/>
        <a:ext cx="491451" cy="672396"/>
      </dsp:txXfrm>
    </dsp:sp>
    <dsp:sp modelId="{9DF528D6-ACAF-445D-AD40-FAD145DC10E0}">
      <dsp:nvSpPr>
        <dsp:cNvPr id="0" name=""/>
        <dsp:cNvSpPr/>
      </dsp:nvSpPr>
      <dsp:spPr>
        <a:xfrm>
          <a:off x="2796824" y="2637116"/>
          <a:ext cx="893549" cy="893549"/>
        </a:xfrm>
        <a:prstGeom prst="downArrow">
          <a:avLst>
            <a:gd name="adj1" fmla="val 55000"/>
            <a:gd name="adj2" fmla="val 45000"/>
          </a:avLst>
        </a:prstGeo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2997873" y="2637116"/>
        <a:ext cx="491451" cy="672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E63E4-E285-4DF7-9D14-284B5E25A977}">
      <dsp:nvSpPr>
        <dsp:cNvPr id="0" name=""/>
        <dsp:cNvSpPr/>
      </dsp:nvSpPr>
      <dsp:spPr>
        <a:xfrm>
          <a:off x="0" y="0"/>
          <a:ext cx="4263368" cy="4263368"/>
        </a:xfrm>
        <a:prstGeom prst="pie">
          <a:avLst>
            <a:gd name="adj1" fmla="val 5400000"/>
            <a:gd name="adj2" fmla="val 1620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B62A2F-1E25-4BF7-A47A-F130317A526E}">
      <dsp:nvSpPr>
        <dsp:cNvPr id="0" name=""/>
        <dsp:cNvSpPr/>
      </dsp:nvSpPr>
      <dsp:spPr>
        <a:xfrm>
          <a:off x="2131684" y="0"/>
          <a:ext cx="7414652" cy="426336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250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Налоговые доходы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2131684" y="0"/>
        <a:ext cx="3707326" cy="1279013"/>
      </dsp:txXfrm>
    </dsp:sp>
    <dsp:sp modelId="{94EA320E-CAF0-4543-A545-F3BA8C66204F}">
      <dsp:nvSpPr>
        <dsp:cNvPr id="0" name=""/>
        <dsp:cNvSpPr/>
      </dsp:nvSpPr>
      <dsp:spPr>
        <a:xfrm>
          <a:off x="746090" y="1279013"/>
          <a:ext cx="2771186" cy="2771186"/>
        </a:xfrm>
        <a:prstGeom prst="pie">
          <a:avLst>
            <a:gd name="adj1" fmla="val 5400000"/>
            <a:gd name="adj2" fmla="val 1620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53D7AA-2403-4B9A-9898-E99513F6B288}">
      <dsp:nvSpPr>
        <dsp:cNvPr id="0" name=""/>
        <dsp:cNvSpPr/>
      </dsp:nvSpPr>
      <dsp:spPr>
        <a:xfrm>
          <a:off x="2131684" y="1279013"/>
          <a:ext cx="7414652" cy="277118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250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Неналоговые доходы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2131684" y="1279013"/>
        <a:ext cx="3707326" cy="1279008"/>
      </dsp:txXfrm>
    </dsp:sp>
    <dsp:sp modelId="{E9E6BA95-BD04-44EF-A3BF-6AD6D2628EBC}">
      <dsp:nvSpPr>
        <dsp:cNvPr id="0" name=""/>
        <dsp:cNvSpPr/>
      </dsp:nvSpPr>
      <dsp:spPr>
        <a:xfrm>
          <a:off x="1492179" y="2558022"/>
          <a:ext cx="1279009" cy="1279009"/>
        </a:xfrm>
        <a:prstGeom prst="pie">
          <a:avLst>
            <a:gd name="adj1" fmla="val 5400000"/>
            <a:gd name="adj2" fmla="val 1620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B1801D-95B0-44AC-93A8-E97B0B5E2575}">
      <dsp:nvSpPr>
        <dsp:cNvPr id="0" name=""/>
        <dsp:cNvSpPr/>
      </dsp:nvSpPr>
      <dsp:spPr>
        <a:xfrm>
          <a:off x="2131684" y="2558022"/>
          <a:ext cx="7414652" cy="127900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250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Безвозмездные поступления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2131684" y="2558022"/>
        <a:ext cx="3707326" cy="1279009"/>
      </dsp:txXfrm>
    </dsp:sp>
    <dsp:sp modelId="{604FE833-6108-4CF3-A889-117BC45C3AA7}">
      <dsp:nvSpPr>
        <dsp:cNvPr id="0" name=""/>
        <dsp:cNvSpPr/>
      </dsp:nvSpPr>
      <dsp:spPr>
        <a:xfrm>
          <a:off x="5839010" y="0"/>
          <a:ext cx="3707326" cy="12790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поступления от уплаты налогов, установленных Налоговым кодексом Российской Федерации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5839010" y="0"/>
        <a:ext cx="3707326" cy="1279013"/>
      </dsp:txXfrm>
    </dsp:sp>
    <dsp:sp modelId="{39F7CBD8-3FFE-4E3A-8377-3DD6D2E64CD8}">
      <dsp:nvSpPr>
        <dsp:cNvPr id="0" name=""/>
        <dsp:cNvSpPr/>
      </dsp:nvSpPr>
      <dsp:spPr>
        <a:xfrm>
          <a:off x="5839010" y="1279013"/>
          <a:ext cx="3707326" cy="12790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5839010" y="1279013"/>
        <a:ext cx="3707326" cy="1279008"/>
      </dsp:txXfrm>
    </dsp:sp>
    <dsp:sp modelId="{E3D18845-EC4E-42C8-B27D-1C322FCF5825}">
      <dsp:nvSpPr>
        <dsp:cNvPr id="0" name=""/>
        <dsp:cNvSpPr/>
      </dsp:nvSpPr>
      <dsp:spPr>
        <a:xfrm>
          <a:off x="5839010" y="2558022"/>
          <a:ext cx="3707326" cy="12790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5839010" y="2558022"/>
        <a:ext cx="3707326" cy="12790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80A2A-43FC-4E58-B223-A32431C07FE4}">
      <dsp:nvSpPr>
        <dsp:cNvPr id="0" name=""/>
        <dsp:cNvSpPr/>
      </dsp:nvSpPr>
      <dsp:spPr>
        <a:xfrm>
          <a:off x="841453" y="343753"/>
          <a:ext cx="3945698" cy="3945698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rgbClr val="4E8542">
                <a:shade val="45000"/>
                <a:satMod val="155000"/>
              </a:srgbClr>
            </a:gs>
            <a:gs pos="60000">
              <a:srgbClr val="4E8542">
                <a:shade val="95000"/>
                <a:satMod val="150000"/>
              </a:srgbClr>
            </a:gs>
            <a:gs pos="100000">
              <a:srgbClr val="4E8542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extrusionH="152250"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Дотации</a:t>
          </a:r>
          <a:endParaRPr lang="ru-RU" sz="1200" b="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127299" y="1351839"/>
        <a:ext cx="996440" cy="830367"/>
      </dsp:txXfrm>
    </dsp:sp>
    <dsp:sp modelId="{1C3762B4-01A9-4895-8B89-359891D4BCD1}">
      <dsp:nvSpPr>
        <dsp:cNvPr id="0" name=""/>
        <dsp:cNvSpPr/>
      </dsp:nvSpPr>
      <dsp:spPr>
        <a:xfrm>
          <a:off x="752062" y="446239"/>
          <a:ext cx="3945698" cy="3945698"/>
        </a:xfrm>
        <a:prstGeom prst="pie">
          <a:avLst>
            <a:gd name="adj1" fmla="val 1800000"/>
            <a:gd name="adj2" fmla="val 900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Суб</a:t>
          </a:r>
          <a:r>
            <a:rPr lang="ru-RU" sz="1400" b="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сидии</a:t>
          </a:r>
          <a:endParaRPr lang="ru-RU" sz="1400" b="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2001068" y="3157583"/>
        <a:ext cx="1494659" cy="730723"/>
      </dsp:txXfrm>
    </dsp:sp>
    <dsp:sp modelId="{EF3D1B95-7F9D-4F36-ADE6-39E15D70964D}">
      <dsp:nvSpPr>
        <dsp:cNvPr id="0" name=""/>
        <dsp:cNvSpPr/>
      </dsp:nvSpPr>
      <dsp:spPr>
        <a:xfrm>
          <a:off x="670800" y="305321"/>
          <a:ext cx="3945698" cy="3945698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rgbClr val="1B587C">
                <a:shade val="45000"/>
                <a:satMod val="155000"/>
              </a:srgbClr>
            </a:gs>
            <a:gs pos="60000">
              <a:srgbClr val="1B587C">
                <a:shade val="95000"/>
                <a:satMod val="150000"/>
              </a:srgbClr>
            </a:gs>
            <a:gs pos="100000">
              <a:srgbClr val="1B587C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extrusionH="152250" prstMaterial="powder">
          <a:bevelT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Субвенции </a:t>
          </a:r>
          <a:endParaRPr lang="ru-RU" sz="1000" b="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1334212" y="1313408"/>
        <a:ext cx="996440" cy="830367"/>
      </dsp:txXfrm>
    </dsp:sp>
    <dsp:sp modelId="{75DF072B-1768-4B62-9397-A5A6C4EF3F5D}">
      <dsp:nvSpPr>
        <dsp:cNvPr id="0" name=""/>
        <dsp:cNvSpPr/>
      </dsp:nvSpPr>
      <dsp:spPr>
        <a:xfrm>
          <a:off x="597521" y="99495"/>
          <a:ext cx="4434213" cy="443421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07F0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55D90-62E1-4F4F-A674-373B9B018F7D}">
      <dsp:nvSpPr>
        <dsp:cNvPr id="0" name=""/>
        <dsp:cNvSpPr/>
      </dsp:nvSpPr>
      <dsp:spPr>
        <a:xfrm>
          <a:off x="507805" y="201732"/>
          <a:ext cx="4434213" cy="443421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F07F0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3EDF65-9190-454D-BE51-A44C826B3B64}">
      <dsp:nvSpPr>
        <dsp:cNvPr id="0" name=""/>
        <dsp:cNvSpPr/>
      </dsp:nvSpPr>
      <dsp:spPr>
        <a:xfrm>
          <a:off x="426217" y="61064"/>
          <a:ext cx="4434213" cy="443421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07F0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B8B98-58EF-4C87-A56D-401D5A6F4CA0}">
      <dsp:nvSpPr>
        <dsp:cNvPr id="0" name=""/>
        <dsp:cNvSpPr/>
      </dsp:nvSpPr>
      <dsp:spPr>
        <a:xfrm>
          <a:off x="395223" y="0"/>
          <a:ext cx="4645152" cy="464515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F07F0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2CC294-A232-4C70-BD42-8C29221CC0C2}">
      <dsp:nvSpPr>
        <dsp:cNvPr id="0" name=""/>
        <dsp:cNvSpPr/>
      </dsp:nvSpPr>
      <dsp:spPr>
        <a:xfrm>
          <a:off x="697158" y="301934"/>
          <a:ext cx="1858060" cy="1858060"/>
        </a:xfrm>
        <a:prstGeom prst="roundRect">
          <a:avLst/>
        </a:prstGeom>
        <a:gradFill rotWithShape="0">
          <a:gsLst>
            <a:gs pos="0">
              <a:srgbClr val="F07F09">
                <a:hueOff val="0"/>
                <a:satOff val="0"/>
                <a:lumOff val="0"/>
                <a:alphaOff val="0"/>
                <a:tint val="65000"/>
                <a:satMod val="270000"/>
              </a:srgbClr>
            </a:gs>
            <a:gs pos="25000">
              <a:srgbClr val="F07F09">
                <a:hueOff val="0"/>
                <a:satOff val="0"/>
                <a:lumOff val="0"/>
                <a:alphaOff val="0"/>
                <a:tint val="60000"/>
                <a:satMod val="300000"/>
              </a:srgbClr>
            </a:gs>
            <a:gs pos="100000">
              <a:srgbClr val="F07F09">
                <a:hueOff val="0"/>
                <a:satOff val="0"/>
                <a:lumOff val="0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города Северодвинска</a:t>
          </a:r>
          <a:endParaRPr lang="ru-RU" sz="1300" b="1" kern="12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sp:txBody>
      <dsp:txXfrm>
        <a:off x="787861" y="392637"/>
        <a:ext cx="1676654" cy="1676654"/>
      </dsp:txXfrm>
    </dsp:sp>
    <dsp:sp modelId="{E56BC0C8-8D72-4EB8-B7B2-12162E3CF945}">
      <dsp:nvSpPr>
        <dsp:cNvPr id="0" name=""/>
        <dsp:cNvSpPr/>
      </dsp:nvSpPr>
      <dsp:spPr>
        <a:xfrm>
          <a:off x="2900038" y="326424"/>
          <a:ext cx="1858060" cy="1858060"/>
        </a:xfrm>
        <a:prstGeom prst="roundRect">
          <a:avLst/>
        </a:prstGeom>
        <a:gradFill rotWithShape="0">
          <a:gsLst>
            <a:gs pos="0">
              <a:srgbClr val="F07F09">
                <a:hueOff val="0"/>
                <a:satOff val="0"/>
                <a:lumOff val="0"/>
                <a:alphaOff val="0"/>
                <a:tint val="65000"/>
                <a:satMod val="270000"/>
              </a:srgbClr>
            </a:gs>
            <a:gs pos="25000">
              <a:srgbClr val="F07F09">
                <a:hueOff val="0"/>
                <a:satOff val="0"/>
                <a:lumOff val="0"/>
                <a:alphaOff val="0"/>
                <a:tint val="60000"/>
                <a:satMod val="300000"/>
              </a:srgbClr>
            </a:gs>
            <a:gs pos="100000">
              <a:srgbClr val="F07F09">
                <a:hueOff val="0"/>
                <a:satOff val="0"/>
                <a:lumOff val="0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поселков Белое Озеро,</a:t>
          </a:r>
          <a:r>
            <a:rPr lang="en-US" sz="1300" b="1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</a:t>
          </a:r>
          <a:r>
            <a:rPr lang="ru-RU" sz="1300" b="1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Зеленый Бор, Палозеро, Сопка, села Ненокса</a:t>
          </a:r>
          <a:r>
            <a:rPr lang="en-US" sz="1300" b="1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</a:t>
          </a:r>
          <a:endParaRPr lang="ru-RU" sz="1300" b="1" kern="12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sp:txBody>
      <dsp:txXfrm>
        <a:off x="2990741" y="417127"/>
        <a:ext cx="1676654" cy="1676654"/>
      </dsp:txXfrm>
    </dsp:sp>
    <dsp:sp modelId="{666506BF-5BBC-415A-A6BA-9BC83DCA7892}">
      <dsp:nvSpPr>
        <dsp:cNvPr id="0" name=""/>
        <dsp:cNvSpPr/>
      </dsp:nvSpPr>
      <dsp:spPr>
        <a:xfrm>
          <a:off x="697158" y="2485156"/>
          <a:ext cx="1858060" cy="1858060"/>
        </a:xfrm>
        <a:prstGeom prst="roundRect">
          <a:avLst/>
        </a:prstGeom>
        <a:gradFill rotWithShape="0">
          <a:gsLst>
            <a:gs pos="0">
              <a:srgbClr val="F07F09">
                <a:hueOff val="0"/>
                <a:satOff val="0"/>
                <a:lumOff val="0"/>
                <a:alphaOff val="0"/>
                <a:tint val="65000"/>
                <a:satMod val="270000"/>
              </a:srgbClr>
            </a:gs>
            <a:gs pos="25000">
              <a:srgbClr val="F07F09">
                <a:hueOff val="0"/>
                <a:satOff val="0"/>
                <a:lumOff val="0"/>
                <a:alphaOff val="0"/>
                <a:tint val="60000"/>
                <a:satMod val="300000"/>
              </a:srgbClr>
            </a:gs>
            <a:gs pos="100000">
              <a:srgbClr val="F07F09">
                <a:hueOff val="0"/>
                <a:satOff val="0"/>
                <a:lumOff val="0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деревень Таборы, Волость, Лахта, Солза, Сюзьма</a:t>
          </a:r>
          <a:endParaRPr lang="ru-RU" sz="1300" b="1" kern="12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sp:txBody>
      <dsp:txXfrm>
        <a:off x="787861" y="2575859"/>
        <a:ext cx="1676654" cy="1676654"/>
      </dsp:txXfrm>
    </dsp:sp>
    <dsp:sp modelId="{9645CA27-B8CB-4276-AEC0-58B67FFF67B1}">
      <dsp:nvSpPr>
        <dsp:cNvPr id="0" name=""/>
        <dsp:cNvSpPr/>
      </dsp:nvSpPr>
      <dsp:spPr>
        <a:xfrm>
          <a:off x="2880380" y="2485156"/>
          <a:ext cx="1858060" cy="1858060"/>
        </a:xfrm>
        <a:prstGeom prst="roundRect">
          <a:avLst/>
        </a:prstGeom>
        <a:gradFill rotWithShape="0">
          <a:gsLst>
            <a:gs pos="0">
              <a:srgbClr val="F07F09">
                <a:hueOff val="0"/>
                <a:satOff val="0"/>
                <a:lumOff val="0"/>
                <a:alphaOff val="0"/>
                <a:tint val="65000"/>
                <a:satMod val="270000"/>
              </a:srgbClr>
            </a:gs>
            <a:gs pos="25000">
              <a:srgbClr val="F07F09">
                <a:hueOff val="0"/>
                <a:satOff val="0"/>
                <a:lumOff val="0"/>
                <a:alphaOff val="0"/>
                <a:tint val="60000"/>
                <a:satMod val="300000"/>
              </a:srgbClr>
            </a:gs>
            <a:gs pos="100000">
              <a:srgbClr val="F07F09">
                <a:hueOff val="0"/>
                <a:satOff val="0"/>
                <a:lumOff val="0"/>
                <a:alphaOff val="0"/>
                <a:tint val="29000"/>
                <a:satMod val="400000"/>
              </a:srgb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ж/д станции Рикасиха </a:t>
          </a:r>
          <a:endParaRPr lang="ru-RU" sz="1300" b="1" kern="12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sp:txBody>
      <dsp:txXfrm>
        <a:off x="2971083" y="2575859"/>
        <a:ext cx="1676654" cy="1676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e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0.20863</cdr:x>
      <cdr:y>0.02743</cdr:y>
    </cdr:from>
    <cdr:to>
      <cdr:x>0.32361</cdr:x>
      <cdr:y>0.15157</cdr:y>
    </cdr:to>
    <cdr:sp macro="" textlink="">
      <cdr:nvSpPr>
        <cdr:cNvPr id="2" name="Rectangle 10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2483" y="127355"/>
          <a:ext cx="1180833" cy="5762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ru-RU" altLang="ru-RU" sz="2000" dirty="0">
              <a:solidFill>
                <a:schemeClr val="tx2"/>
              </a:solidFill>
              <a:latin typeface="Tahoma" panose="020B0604030504040204" pitchFamily="34" charset="0"/>
            </a:rPr>
            <a:t>18</a:t>
          </a:r>
          <a:r>
            <a:rPr lang="en-US" altLang="ru-RU" sz="2000" dirty="0">
              <a:solidFill>
                <a:schemeClr val="tx2"/>
              </a:solidFill>
              <a:latin typeface="Tahoma" panose="020B0604030504040204" pitchFamily="34" charset="0"/>
            </a:rPr>
            <a:t>7</a:t>
          </a:r>
          <a:r>
            <a:rPr lang="ru-RU" altLang="ru-RU" sz="2000" dirty="0">
              <a:solidFill>
                <a:schemeClr val="tx2"/>
              </a:solidFill>
              <a:latin typeface="Tahoma" panose="020B0604030504040204" pitchFamily="34" charset="0"/>
            </a:rPr>
            <a:t>,</a:t>
          </a:r>
          <a:r>
            <a:rPr lang="en-US" altLang="ru-RU" sz="2000" dirty="0">
              <a:solidFill>
                <a:schemeClr val="tx2"/>
              </a:solidFill>
              <a:latin typeface="Tahoma" panose="020B0604030504040204" pitchFamily="34" charset="0"/>
            </a:rPr>
            <a:t>3</a:t>
          </a:r>
          <a:r>
            <a:rPr lang="ru-RU" altLang="ru-RU" sz="1400" dirty="0">
              <a:solidFill>
                <a:schemeClr val="tx2"/>
              </a:solidFill>
              <a:latin typeface="Times New Roman" panose="02020603050405020304" pitchFamily="18" charset="0"/>
            </a:rPr>
            <a:t> </a:t>
          </a:r>
        </a:p>
        <a:p xmlns:a="http://schemas.openxmlformats.org/drawingml/2006/main">
          <a:pPr eaLnBrk="1" hangingPunct="1"/>
          <a:r>
            <a:rPr lang="ru-RU" altLang="ru-RU" sz="1400" dirty="0">
              <a:solidFill>
                <a:schemeClr val="tx2"/>
              </a:solidFill>
              <a:latin typeface="Times New Roman" panose="02020603050405020304" pitchFamily="18" charset="0"/>
            </a:rPr>
            <a:t>тыс. человек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0.6755</cdr:x>
      <cdr:y>0</cdr:y>
    </cdr:from>
    <cdr:to>
      <cdr:x>0.81761</cdr:x>
      <cdr:y>0.1145</cdr:y>
    </cdr:to>
    <cdr:sp macro="" textlink="">
      <cdr:nvSpPr>
        <cdr:cNvPr id="2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30916" y="0"/>
          <a:ext cx="1584325" cy="577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3200" b="1" kern="1200">
              <a:solidFill>
                <a:srgbClr val="000066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ru-RU" altLang="ru-RU" sz="1800" dirty="0">
              <a:solidFill>
                <a:schemeClr val="tx2"/>
              </a:solidFill>
            </a:rPr>
            <a:t>201</a:t>
          </a:r>
          <a:r>
            <a:rPr lang="en-US" altLang="ru-RU" sz="1800" dirty="0">
              <a:solidFill>
                <a:schemeClr val="tx2"/>
              </a:solidFill>
            </a:rPr>
            <a:t>7</a:t>
          </a:r>
          <a:r>
            <a:rPr lang="ru-RU" altLang="ru-RU" sz="1800" dirty="0">
              <a:solidFill>
                <a:schemeClr val="tx2"/>
              </a:solidFill>
            </a:rPr>
            <a:t> год оценка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0.73866</cdr:x>
      <cdr:y>0.291</cdr:y>
    </cdr:from>
    <cdr:to>
      <cdr:x>0.79962</cdr:x>
      <cdr:y>0.38994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8095610" y="1344791"/>
          <a:ext cx="668215" cy="4572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0.73063</cdr:x>
      <cdr:y>0.62586</cdr:y>
    </cdr:from>
    <cdr:to>
      <cdr:x>0.80604</cdr:x>
      <cdr:y>0.71719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8007687" y="2892237"/>
          <a:ext cx="826477" cy="42203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0.15785</cdr:x>
      <cdr:y>0.55356</cdr:y>
    </cdr:from>
    <cdr:to>
      <cdr:x>0.26214</cdr:x>
      <cdr:y>0.64489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H="1">
          <a:off x="1729979" y="2558130"/>
          <a:ext cx="1143000" cy="42203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0.18017</cdr:x>
      <cdr:y>0.26954</cdr:y>
    </cdr:from>
    <cdr:to>
      <cdr:x>0.24263</cdr:x>
      <cdr:y>0.31876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130213" y="1348154"/>
          <a:ext cx="738554" cy="24618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0.56685</cdr:x>
      <cdr:y>0.13243</cdr:y>
    </cdr:from>
    <cdr:to>
      <cdr:x>0.61444</cdr:x>
      <cdr:y>0.19571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6702213" y="662354"/>
          <a:ext cx="562707" cy="31652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0.69029</cdr:x>
      <cdr:y>0.3047</cdr:y>
    </cdr:from>
    <cdr:to>
      <cdr:x>0.74086</cdr:x>
      <cdr:y>0.33986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H="1">
          <a:off x="8161736" y="1524000"/>
          <a:ext cx="597877" cy="1758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0.68732</cdr:x>
      <cdr:y>0.68792</cdr:y>
    </cdr:from>
    <cdr:to>
      <cdr:x>0.73045</cdr:x>
      <cdr:y>0.76175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 flipV="1">
          <a:off x="8126567" y="3440723"/>
          <a:ext cx="509953" cy="36927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0.7023</cdr:x>
      <cdr:y>0.25593</cdr:y>
    </cdr:from>
    <cdr:to>
      <cdr:x>0.76925</cdr:x>
      <cdr:y>0.28793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7931651" y="984608"/>
          <a:ext cx="756139" cy="12309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0.26634</cdr:x>
      <cdr:y>0.16909</cdr:y>
    </cdr:from>
    <cdr:to>
      <cdr:x>0.34419</cdr:x>
      <cdr:y>0.21022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H="1" flipV="1">
          <a:off x="3007959" y="650500"/>
          <a:ext cx="879231" cy="15826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0.26322</cdr:x>
      <cdr:y>0.64445</cdr:y>
    </cdr:from>
    <cdr:to>
      <cdr:x>0.32239</cdr:x>
      <cdr:y>0.70845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>
          <a:off x="2972790" y="2479300"/>
          <a:ext cx="668215" cy="24618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0.64313</cdr:x>
      <cdr:y>0.7633</cdr:y>
    </cdr:from>
    <cdr:to>
      <cdr:x>0.72098</cdr:x>
      <cdr:y>0.809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7263436" y="2936500"/>
          <a:ext cx="879231" cy="17584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0.80206</cdr:x>
      <cdr:y>0.4283</cdr:y>
    </cdr:from>
    <cdr:to>
      <cdr:x>0.9535</cdr:x>
      <cdr:y>0.70663</cdr:y>
    </cdr:to>
    <cdr:pic>
      <cdr:nvPicPr>
        <cdr:cNvPr id="2" name="Объект 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092149" y="2135232"/>
          <a:ext cx="1716731" cy="138758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0.16843</cdr:x>
      <cdr:y>0.67411</cdr:y>
    </cdr:from>
    <cdr:to>
      <cdr:x>0.35468</cdr:x>
      <cdr:y>1</cdr:y>
    </cdr:to>
    <cdr:pic>
      <cdr:nvPicPr>
        <cdr:cNvPr id="3" name="Объект 8"/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909298" y="3360703"/>
          <a:ext cx="2111340" cy="16246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0.01291</cdr:x>
      <cdr:y>0.35918</cdr:y>
    </cdr:from>
    <cdr:to>
      <cdr:x>0.16721</cdr:x>
      <cdr:y>0.64082</cdr:y>
    </cdr:to>
    <cdr:pic>
      <cdr:nvPicPr>
        <cdr:cNvPr id="4" name="Объект 10"/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6304" y="1790653"/>
          <a:ext cx="1749153" cy="14040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0.08807</cdr:x>
      <cdr:y>0</cdr:y>
    </cdr:from>
    <cdr:to>
      <cdr:x>0.27124</cdr:x>
      <cdr:y>0.29888</cdr:y>
    </cdr:to>
    <cdr:pic>
      <cdr:nvPicPr>
        <cdr:cNvPr id="5" name="Объект 12"/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98371" y="0"/>
          <a:ext cx="2076424" cy="149003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0.80043</cdr:x>
      <cdr:y>0</cdr:y>
    </cdr:from>
    <cdr:to>
      <cdr:x>0.97815</cdr:x>
      <cdr:y>0.26941</cdr:y>
    </cdr:to>
    <cdr:pic>
      <cdr:nvPicPr>
        <cdr:cNvPr id="6" name="Объект 14"/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073757" y="0"/>
          <a:ext cx="2014643" cy="134311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30E08F2E-5F06-4CE2-A139-452A1382A6F0}" type="datetimeFigureOut">
              <a:rPr lang="ru-RU"/>
              <a:t>21.11.2016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B828588A-5C4E-401A-AECC-B6F63A9DE965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1A4C5DC6-1594-414D-9341-ABA08739246C}" type="datetimeFigureOut">
              <a:rPr lang="ru-RU"/>
              <a:t>21.11.2016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7542409-6A04-4DC6-AC3A-D3758287A8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30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0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ru-RU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05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учевые белые облака в глубоком небе" title="Рисунок дизайна слайдов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Увеличенный рисунок растения" title="Рисунок дизайна слайдов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 title="Рисунок дизайна слайдов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 latinLnBrk="0">
              <a:lnSpc>
                <a:spcPct val="90000"/>
              </a:lnSpc>
              <a:defRPr lang="ru-RU"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ru-RU" sz="180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22 июля 2012 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Текст нижнего колонтитула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ое название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22 июля 2012 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Текст нижнего колонтитула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22 июля 2012 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Текст нижнего колонтитула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 latinLnBrk="0">
              <a:defRPr lang="ru-RU"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ru-RU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ru-RU" sz="2000"/>
            </a:lvl2pPr>
            <a:lvl3pPr marL="914400" indent="0" latinLnBrk="0">
              <a:buNone/>
              <a:defRPr lang="ru-RU" sz="18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 descr="Волны" title="Рисунок дизайна слайдов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Рисунок 10" descr="Увеличенный рисунок зеленых растений" title="Рисунок дизайна слайдов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 latinLnBrk="0">
              <a:defRPr lang="ru-RU" sz="2200"/>
            </a:lvl1pPr>
            <a:lvl2pPr latinLnBrk="0">
              <a:defRPr lang="ru-RU" sz="1800"/>
            </a:lvl2pPr>
            <a:lvl3pPr latinLnBrk="0">
              <a:defRPr lang="ru-RU" sz="16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 latinLnBrk="0">
              <a:defRPr lang="ru-RU" sz="2200"/>
            </a:lvl1pPr>
            <a:lvl2pPr latinLnBrk="0">
              <a:defRPr lang="ru-RU" sz="1800"/>
            </a:lvl2pPr>
            <a:lvl3pPr latinLnBrk="0">
              <a:defRPr lang="ru-RU" sz="16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22 июля 2012 г.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ru-RU" sz="22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 latinLnBrk="0">
              <a:defRPr lang="ru-RU" sz="2200"/>
            </a:lvl1pPr>
            <a:lvl2pPr latinLnBrk="0">
              <a:defRPr lang="ru-RU" sz="1800"/>
            </a:lvl2pPr>
            <a:lvl3pPr latinLnBrk="0">
              <a:defRPr lang="ru-RU" sz="16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ru-RU" sz="22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 latinLnBrk="0">
              <a:defRPr lang="ru-RU" sz="2200"/>
            </a:lvl1pPr>
            <a:lvl2pPr latinLnBrk="0">
              <a:defRPr lang="ru-RU" sz="1800"/>
            </a:lvl2pPr>
            <a:lvl3pPr latinLnBrk="0">
              <a:defRPr lang="ru-RU" sz="16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22 июля 2012 г.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Текст нижнего колонтитула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22 июля 2012 г.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Текст нижнего колонтитула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22 июля 2012 г.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Текст нижнего колонтитула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 latinLnBrk="0">
              <a:defRPr lang="ru-RU"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 latinLnBrk="0">
              <a:defRPr lang="ru-RU" sz="2200"/>
            </a:lvl1pPr>
            <a:lvl2pPr latinLnBrk="0">
              <a:defRPr lang="ru-RU" sz="1800"/>
            </a:lvl2pPr>
            <a:lvl3pPr latinLnBrk="0">
              <a:defRPr lang="ru-RU" sz="16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ru-RU" sz="18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22 июля 2012 г.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 latinLnBrk="0">
              <a:defRPr lang="ru-RU"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ru-RU" sz="2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ru-RU" sz="18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22 июля 2012 г.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22 июля 2012 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Текст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lang="ru-RU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inaland.ru/" TargetMode="External"/><Relationship Id="rId2" Type="http://schemas.openxmlformats.org/officeDocument/2006/relationships/hyperlink" Target="http://www.minfin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hyperlink" Target="http://www.severodvinsk.inf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51777" y="825510"/>
            <a:ext cx="4846320" cy="39951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Century" panose="02040604050505020304" pitchFamily="18" charset="0"/>
              </a:rPr>
              <a:t>БЮДЖЕТ </a:t>
            </a:r>
            <a:br>
              <a:rPr lang="ru-RU" sz="2800" b="1" dirty="0" smtClean="0">
                <a:latin typeface="Century" panose="02040604050505020304" pitchFamily="18" charset="0"/>
              </a:rPr>
            </a:br>
            <a:r>
              <a:rPr lang="ru-RU" sz="2800" b="1" dirty="0" smtClean="0">
                <a:latin typeface="Century" panose="02040604050505020304" pitchFamily="18" charset="0"/>
              </a:rPr>
              <a:t>ДЛЯ ГРАЖДАН</a:t>
            </a:r>
            <a:br>
              <a:rPr lang="ru-RU" sz="2800" b="1" dirty="0" smtClean="0">
                <a:latin typeface="Century" panose="02040604050505020304" pitchFamily="18" charset="0"/>
              </a:rPr>
            </a:br>
            <a:r>
              <a:rPr lang="en-US" sz="2800" b="1" dirty="0" smtClean="0">
                <a:latin typeface="Century" panose="02040604050505020304" pitchFamily="18" charset="0"/>
              </a:rPr>
              <a:t/>
            </a:r>
            <a:br>
              <a:rPr lang="en-US" sz="2800" b="1" dirty="0" smtClean="0">
                <a:latin typeface="Century" panose="02040604050505020304" pitchFamily="18" charset="0"/>
              </a:rPr>
            </a:br>
            <a:r>
              <a:rPr lang="ru-RU" sz="2800" b="1" dirty="0" smtClean="0">
                <a:latin typeface="Century" panose="02040604050505020304" pitchFamily="18" charset="0"/>
              </a:rPr>
              <a:t>по проекту решения Совета депутатов Северодвинска</a:t>
            </a:r>
            <a:br>
              <a:rPr lang="ru-RU" sz="2800" b="1" dirty="0" smtClean="0">
                <a:latin typeface="Century" panose="02040604050505020304" pitchFamily="18" charset="0"/>
              </a:rPr>
            </a:br>
            <a:r>
              <a:rPr lang="ru-RU" sz="2800" b="1" dirty="0" smtClean="0">
                <a:latin typeface="Century" panose="02040604050505020304" pitchFamily="18" charset="0"/>
              </a:rPr>
              <a:t>«О местном бюджете на 2017 год и на плановый период 2018 и 2019 годов»</a:t>
            </a:r>
            <a:endParaRPr lang="ru-RU" sz="2800" b="1" dirty="0"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6571" y="5235388"/>
            <a:ext cx="5001526" cy="627530"/>
          </a:xfrm>
        </p:spPr>
        <p:txBody>
          <a:bodyPr>
            <a:noAutofit/>
          </a:bodyPr>
          <a:lstStyle/>
          <a:p>
            <a:r>
              <a:rPr lang="ru-RU" sz="1900" b="1" dirty="0" smtClean="0">
                <a:latin typeface="Century" panose="02040604050505020304" pitchFamily="18" charset="0"/>
              </a:rPr>
              <a:t>подготовлено Финансовым управлением</a:t>
            </a:r>
            <a:r>
              <a:rPr lang="en-US" sz="1900" b="1" dirty="0">
                <a:latin typeface="Century" panose="02040604050505020304" pitchFamily="18" charset="0"/>
              </a:rPr>
              <a:t> </a:t>
            </a:r>
            <a:r>
              <a:rPr lang="ru-RU" sz="1900" b="1" dirty="0" smtClean="0">
                <a:latin typeface="Century" panose="02040604050505020304" pitchFamily="18" charset="0"/>
              </a:rPr>
              <a:t>Администрации Северодвинска </a:t>
            </a:r>
            <a:endParaRPr lang="ru-RU" sz="1900" b="1" dirty="0"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777" y="138350"/>
            <a:ext cx="1012024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906" y="448813"/>
            <a:ext cx="9371949" cy="723495"/>
          </a:xfrm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Verdana"/>
                <a:ea typeface="+mn-ea"/>
                <a:cs typeface="+mn-cs"/>
              </a:rPr>
              <a:t>Муниципальное образование Северодвинск</a:t>
            </a:r>
            <a:endParaRPr lang="ru-RU" sz="18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961" y="1585587"/>
            <a:ext cx="3978393" cy="47982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210829"/>
              </p:ext>
            </p:extLst>
          </p:nvPr>
        </p:nvGraphicFramePr>
        <p:xfrm>
          <a:off x="5858256" y="1773936"/>
          <a:ext cx="5435600" cy="464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86552" y="1370982"/>
            <a:ext cx="625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Verdana"/>
              </a:rPr>
              <a:t>В границы МО Северодвинск входят территории</a:t>
            </a:r>
            <a:r>
              <a:rPr lang="en-US" sz="1600" b="1" dirty="0" smtClean="0">
                <a:solidFill>
                  <a:schemeClr val="tx2"/>
                </a:solidFill>
                <a:latin typeface="Verdana"/>
              </a:rPr>
              <a:t>:</a:t>
            </a:r>
            <a:endParaRPr lang="ru-RU" sz="1600" b="1" dirty="0">
              <a:solidFill>
                <a:schemeClr val="tx2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533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400074"/>
            <a:ext cx="9371949" cy="1183566"/>
          </a:xfrm>
        </p:spPr>
        <p:txBody>
          <a:bodyPr anchor="ctr"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Численность постоянного населения на начало года, </a:t>
            </a:r>
            <a:r>
              <a:rPr lang="ru-RU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человек</a:t>
            </a:r>
            <a:endParaRPr lang="ru-RU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50080"/>
              </p:ext>
            </p:extLst>
          </p:nvPr>
        </p:nvGraphicFramePr>
        <p:xfrm>
          <a:off x="1019908" y="1811346"/>
          <a:ext cx="10269416" cy="464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028"/>
          <p:cNvSpPr>
            <a:spLocks noChangeArrowheads="1"/>
          </p:cNvSpPr>
          <p:nvPr/>
        </p:nvSpPr>
        <p:spPr bwMode="auto">
          <a:xfrm>
            <a:off x="1591407" y="1943098"/>
            <a:ext cx="115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1</a:t>
            </a:r>
            <a:r>
              <a:rPr lang="en-US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88</a:t>
            </a:r>
            <a:r>
              <a:rPr lang="ru-RU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,</a:t>
            </a:r>
            <a:r>
              <a:rPr lang="en-US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4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тыс. человек</a:t>
            </a:r>
          </a:p>
        </p:txBody>
      </p:sp>
      <p:sp>
        <p:nvSpPr>
          <p:cNvPr id="9" name="Rectangle 1030"/>
          <p:cNvSpPr>
            <a:spLocks noChangeArrowheads="1"/>
          </p:cNvSpPr>
          <p:nvPr/>
        </p:nvSpPr>
        <p:spPr bwMode="auto">
          <a:xfrm>
            <a:off x="4761684" y="1965080"/>
            <a:ext cx="115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18</a:t>
            </a:r>
            <a:r>
              <a:rPr lang="en-US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6</a:t>
            </a:r>
            <a:r>
              <a:rPr lang="ru-RU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,</a:t>
            </a:r>
            <a:r>
              <a:rPr lang="en-US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1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тыс. человек</a:t>
            </a:r>
          </a:p>
        </p:txBody>
      </p:sp>
      <p:sp>
        <p:nvSpPr>
          <p:cNvPr id="10" name="Rectangle 1031"/>
          <p:cNvSpPr>
            <a:spLocks noChangeArrowheads="1"/>
          </p:cNvSpPr>
          <p:nvPr/>
        </p:nvSpPr>
        <p:spPr bwMode="auto">
          <a:xfrm>
            <a:off x="6365630" y="1965080"/>
            <a:ext cx="115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18</a:t>
            </a:r>
            <a:r>
              <a:rPr lang="en-US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5</a:t>
            </a:r>
            <a:r>
              <a:rPr lang="ru-RU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,</a:t>
            </a:r>
            <a:r>
              <a:rPr lang="en-US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0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тыс. человек</a:t>
            </a:r>
          </a:p>
        </p:txBody>
      </p:sp>
      <p:sp>
        <p:nvSpPr>
          <p:cNvPr id="11" name="Rectangle 1032"/>
          <p:cNvSpPr>
            <a:spLocks noChangeArrowheads="1"/>
          </p:cNvSpPr>
          <p:nvPr/>
        </p:nvSpPr>
        <p:spPr bwMode="auto">
          <a:xfrm>
            <a:off x="7969576" y="1965080"/>
            <a:ext cx="115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18</a:t>
            </a:r>
            <a:r>
              <a:rPr lang="en-US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4</a:t>
            </a:r>
            <a:r>
              <a:rPr lang="ru-RU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,</a:t>
            </a:r>
            <a:r>
              <a:rPr lang="en-US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0</a:t>
            </a:r>
            <a:endParaRPr lang="ru-RU" altLang="ru-RU" sz="1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тыс. человек</a:t>
            </a:r>
          </a:p>
        </p:txBody>
      </p:sp>
      <p:sp>
        <p:nvSpPr>
          <p:cNvPr id="12" name="Rectangle 1027"/>
          <p:cNvSpPr>
            <a:spLocks noChangeArrowheads="1"/>
          </p:cNvSpPr>
          <p:nvPr/>
        </p:nvSpPr>
        <p:spPr bwMode="auto">
          <a:xfrm>
            <a:off x="9629450" y="1965080"/>
            <a:ext cx="115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185</a:t>
            </a:r>
            <a:r>
              <a:rPr lang="ru-RU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,</a:t>
            </a:r>
            <a:r>
              <a:rPr lang="en-US" altLang="ru-RU" sz="2000" dirty="0">
                <a:solidFill>
                  <a:schemeClr val="tx2"/>
                </a:solidFill>
                <a:latin typeface="Tahoma" panose="020B0604030504040204" pitchFamily="34" charset="0"/>
              </a:rPr>
              <a:t>2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тыс.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48201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862" y="276087"/>
            <a:ext cx="11236569" cy="1183566"/>
          </a:xfrm>
        </p:spPr>
        <p:txBody>
          <a:bodyPr anchor="ctr"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 населения по возрасту на начало года, </a:t>
            </a:r>
            <a:r>
              <a:rPr lang="ru-RU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человек</a:t>
            </a:r>
            <a:endParaRPr lang="ru-RU" sz="2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840681"/>
              </p:ext>
            </p:extLst>
          </p:nvPr>
        </p:nvGraphicFramePr>
        <p:xfrm>
          <a:off x="633046" y="1565275"/>
          <a:ext cx="11148645" cy="504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2999276" y="1565519"/>
            <a:ext cx="10810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chemeClr val="tx2"/>
                </a:solidFill>
              </a:rPr>
              <a:t>201</a:t>
            </a:r>
            <a:r>
              <a:rPr lang="en-US" altLang="ru-RU" sz="1800" dirty="0">
                <a:solidFill>
                  <a:schemeClr val="tx2"/>
                </a:solidFill>
              </a:rPr>
              <a:t>4</a:t>
            </a:r>
            <a:r>
              <a:rPr lang="ru-RU" altLang="ru-RU" sz="1800" dirty="0">
                <a:solidFill>
                  <a:schemeClr val="tx2"/>
                </a:solidFill>
              </a:rPr>
              <a:t> год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4816536" y="1565519"/>
            <a:ext cx="10810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chemeClr val="tx2"/>
                </a:solidFill>
              </a:rPr>
              <a:t>201</a:t>
            </a:r>
            <a:r>
              <a:rPr lang="en-US" altLang="ru-RU" sz="1800" dirty="0">
                <a:solidFill>
                  <a:schemeClr val="tx2"/>
                </a:solidFill>
              </a:rPr>
              <a:t>5</a:t>
            </a:r>
            <a:r>
              <a:rPr lang="ru-RU" altLang="ru-RU" sz="1800" dirty="0">
                <a:solidFill>
                  <a:schemeClr val="tx2"/>
                </a:solidFill>
              </a:rPr>
              <a:t> год</a:t>
            </a: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6633796" y="1565763"/>
            <a:ext cx="10810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chemeClr val="tx2"/>
                </a:solidFill>
              </a:rPr>
              <a:t>201</a:t>
            </a:r>
            <a:r>
              <a:rPr lang="en-US" altLang="ru-RU" sz="1800" dirty="0">
                <a:solidFill>
                  <a:schemeClr val="tx2"/>
                </a:solidFill>
              </a:rPr>
              <a:t>6</a:t>
            </a:r>
            <a:r>
              <a:rPr lang="ru-RU" altLang="ru-RU" sz="1800" dirty="0">
                <a:solidFill>
                  <a:schemeClr val="tx2"/>
                </a:solidFill>
              </a:rPr>
              <a:t> год</a:t>
            </a:r>
          </a:p>
        </p:txBody>
      </p:sp>
    </p:spTree>
    <p:extLst>
      <p:ext uri="{BB962C8B-B14F-4D97-AF65-F5344CB8AC3E}">
        <p14:creationId xmlns:p14="http://schemas.microsoft.com/office/powerpoint/2010/main" val="2748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Численность безработных</a:t>
            </a:r>
            <a:endParaRPr lang="ru-RU" sz="2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Object 2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930361"/>
              </p:ext>
            </p:extLst>
          </p:nvPr>
        </p:nvGraphicFramePr>
        <p:xfrm>
          <a:off x="501112" y="1879264"/>
          <a:ext cx="11189776" cy="445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Диаграмма" r:id="rId3" imgW="8924925" imgH="4086225" progId="Excel.Chart.8">
                  <p:embed/>
                </p:oleObj>
              </mc:Choice>
              <mc:Fallback>
                <p:oleObj name="Диаграмма" r:id="rId3" imgW="8924925" imgH="4086225" progId="Excel.Chart.8">
                  <p:embed/>
                  <p:pic>
                    <p:nvPicPr>
                      <p:cNvPr id="1639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12" y="1879264"/>
                        <a:ext cx="11189776" cy="4459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4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606" y="511444"/>
            <a:ext cx="9371949" cy="870717"/>
          </a:xfrm>
        </p:spPr>
        <p:txBody>
          <a:bodyPr anchor="ctr"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Средняя заработная плата, </a:t>
            </a:r>
            <a:r>
              <a:rPr lang="ru-RU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в месяц</a:t>
            </a:r>
            <a:endParaRPr lang="ru-RU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280823"/>
              </p:ext>
            </p:extLst>
          </p:nvPr>
        </p:nvGraphicFramePr>
        <p:xfrm>
          <a:off x="945398" y="1565275"/>
          <a:ext cx="10368366" cy="4882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36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Уровень жизни населения</a:t>
            </a:r>
            <a:endParaRPr lang="ru-RU" sz="2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848351"/>
              </p:ext>
            </p:extLst>
          </p:nvPr>
        </p:nvGraphicFramePr>
        <p:xfrm>
          <a:off x="759416" y="1565275"/>
          <a:ext cx="10771323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Диаграмма" r:id="rId3" imgW="9553575" imgH="5467350" progId="Excel.Chart.8">
                  <p:embed/>
                </p:oleObj>
              </mc:Choice>
              <mc:Fallback>
                <p:oleObj name="Диаграмма" r:id="rId3" imgW="9553575" imgH="5467350" progId="Excel.Chart.8">
                  <p:embed/>
                  <p:pic>
                    <p:nvPicPr>
                      <p:cNvPr id="92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16" y="1565275"/>
                        <a:ext cx="10771323" cy="462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57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Изменение основных социально-экономических показателей, % 2019 год к 2016 году</a:t>
            </a:r>
            <a:br>
              <a:rPr lang="ru-RU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 сопоставимых ценах)</a:t>
            </a:r>
            <a:endParaRPr lang="ru-RU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100998"/>
              </p:ext>
            </p:extLst>
          </p:nvPr>
        </p:nvGraphicFramePr>
        <p:xfrm>
          <a:off x="1725477" y="1459653"/>
          <a:ext cx="8741045" cy="5204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Диаграмма" r:id="rId3" imgW="7153275" imgH="5524602" progId="Excel.Chart.8">
                  <p:embed/>
                </p:oleObj>
              </mc:Choice>
              <mc:Fallback>
                <p:oleObj name="Диаграмма" r:id="rId3" imgW="7153275" imgH="5524602" progId="Excel.Chart.8">
                  <p:embed/>
                  <p:pic>
                    <p:nvPicPr>
                      <p:cNvPr id="225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477" y="1459653"/>
                        <a:ext cx="8741045" cy="5204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2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67" y="276087"/>
            <a:ext cx="11455879" cy="1105117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направления бюджетной и налоговой политики муниципального образования «Северодвинск» на 2017 год и среднесрочную перспективу</a:t>
            </a:r>
            <a:endParaRPr lang="ru-RU" sz="2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916" y="1319167"/>
            <a:ext cx="908255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457200" algn="just"/>
            <a:r>
              <a:rPr lang="ru-RU" sz="15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Бюджетная и налоговая политика должна быть нацелена на дальнейшую реализацию приоритетных направлений социально-экономического развития Северодвинска, в том числе комплексного инвестиционного плана модернизации моногорода </a:t>
            </a:r>
            <a:r>
              <a:rPr lang="ru-RU" sz="15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Северодвинска, на </a:t>
            </a:r>
            <a:r>
              <a:rPr lang="ru-RU" sz="15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доходного потенциала местного бюджета, сохранение социальной и финансовой стабильности, создание условий для устойчивого социально-экономического </a:t>
            </a:r>
            <a:r>
              <a:rPr lang="ru-RU" sz="15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развития.</a:t>
            </a:r>
            <a:endParaRPr lang="ru-RU" sz="15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5" descr="C:\Documents and Settings\aie\Рабочий стол\мирбанк\схемы\catalog34_cro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1491441"/>
            <a:ext cx="18097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6854" y="2854123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chemeClr val="tx2"/>
                </a:solidFill>
                <a:latin typeface="Verdana"/>
              </a:rPr>
              <a:t>Для достижения поставленных целей необходимо обеспечить: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987246"/>
              </p:ext>
            </p:extLst>
          </p:nvPr>
        </p:nvGraphicFramePr>
        <p:xfrm>
          <a:off x="631916" y="3281082"/>
          <a:ext cx="11026684" cy="321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77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5285" y="276087"/>
            <a:ext cx="11586854" cy="58204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altLang="ja-JP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доходов </a:t>
            </a:r>
            <a:r>
              <a:rPr lang="ru-RU" altLang="ja-JP" sz="2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местного бюджета </a:t>
            </a:r>
            <a:r>
              <a:rPr lang="ru-RU" altLang="ja-JP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основным группам,</a:t>
            </a:r>
            <a:r>
              <a:rPr lang="ru-RU" altLang="ja-JP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</a:t>
            </a:r>
            <a:r>
              <a:rPr lang="ru-RU" altLang="ja-JP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рублей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8692891"/>
              </p:ext>
            </p:extLst>
          </p:nvPr>
        </p:nvGraphicFramePr>
        <p:xfrm>
          <a:off x="2817387" y="4228398"/>
          <a:ext cx="9217151" cy="253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2086433"/>
              </p:ext>
            </p:extLst>
          </p:nvPr>
        </p:nvGraphicFramePr>
        <p:xfrm>
          <a:off x="249383" y="858129"/>
          <a:ext cx="11662756" cy="325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1085">
                  <a:extLst>
                    <a:ext uri="{9D8B030D-6E8A-4147-A177-3AD203B41FA5}">
                      <a16:colId xmlns:a16="http://schemas.microsoft.com/office/drawing/2014/main" val="146937779"/>
                    </a:ext>
                  </a:extLst>
                </a:gridCol>
                <a:gridCol w="1656272">
                  <a:extLst>
                    <a:ext uri="{9D8B030D-6E8A-4147-A177-3AD203B41FA5}">
                      <a16:colId xmlns:a16="http://schemas.microsoft.com/office/drawing/2014/main" val="3620453014"/>
                    </a:ext>
                  </a:extLst>
                </a:gridCol>
                <a:gridCol w="1535502">
                  <a:extLst>
                    <a:ext uri="{9D8B030D-6E8A-4147-A177-3AD203B41FA5}">
                      <a16:colId xmlns:a16="http://schemas.microsoft.com/office/drawing/2014/main" val="2142051199"/>
                    </a:ext>
                  </a:extLst>
                </a:gridCol>
                <a:gridCol w="1552754">
                  <a:extLst>
                    <a:ext uri="{9D8B030D-6E8A-4147-A177-3AD203B41FA5}">
                      <a16:colId xmlns:a16="http://schemas.microsoft.com/office/drawing/2014/main" val="1235951609"/>
                    </a:ext>
                  </a:extLst>
                </a:gridCol>
                <a:gridCol w="1267143">
                  <a:extLst>
                    <a:ext uri="{9D8B030D-6E8A-4147-A177-3AD203B41FA5}">
                      <a16:colId xmlns:a16="http://schemas.microsoft.com/office/drawing/2014/main" val="1232623578"/>
                    </a:ext>
                  </a:extLst>
                </a:gridCol>
              </a:tblGrid>
              <a:tr h="55990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Доходы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2015 год (факт)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2016 год (план)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2017 год</a:t>
                      </a:r>
                      <a:r>
                        <a:rPr lang="en-US" sz="1600" b="1" dirty="0" smtClean="0"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(прогноз)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Отношение 2017/2016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389213"/>
                  </a:ext>
                </a:extLst>
              </a:tr>
              <a:tr h="49456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Налоговые и неналоговые доходы, всего, в том числе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: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3 078</a:t>
                      </a:r>
                      <a:r>
                        <a:rPr lang="en-US" sz="1500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565,5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3 192 823,6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3 256 035,5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102,0%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610387"/>
                  </a:ext>
                </a:extLst>
              </a:tr>
              <a:tr h="3608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доходы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2 444 488,4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2 636 894,4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2 830 679,2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107,3%</a:t>
                      </a:r>
                      <a:endParaRPr lang="ru-RU" sz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021500"/>
                  </a:ext>
                </a:extLst>
              </a:tr>
              <a:tr h="3713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неналоговые доходы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634 077,1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555 929,2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425 356,3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76,5%</a:t>
                      </a:r>
                      <a:endParaRPr lang="ru-RU" sz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8057296"/>
                  </a:ext>
                </a:extLst>
              </a:tr>
              <a:tr h="49456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Межбюджетные трансферты из областного бюджета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2 722 018,9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3 513 699,4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0 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0%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5768845"/>
                  </a:ext>
                </a:extLst>
              </a:tr>
              <a:tr h="53043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Прочие безвозмездные перечисления и возвраты в областной бюджет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- 11 014,9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- 222 816,5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0%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1621080"/>
                  </a:ext>
                </a:extLst>
              </a:tr>
              <a:tr h="401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ИТОГО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ДОХОДОВ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5 789 569,5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6 483 706,5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3 256 035,5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50,2%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840173"/>
                  </a:ext>
                </a:extLst>
              </a:tr>
            </a:tbl>
          </a:graphicData>
        </a:graphic>
      </p:graphicFrame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25285" y="4694097"/>
            <a:ext cx="2157288" cy="1600789"/>
            <a:chOff x="605" y="1942"/>
            <a:chExt cx="1306" cy="1090"/>
          </a:xfrm>
        </p:grpSpPr>
        <p:pic>
          <p:nvPicPr>
            <p:cNvPr id="10" name="Picture 11" descr="25596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r="4567"/>
            <a:stretch>
              <a:fillRect/>
            </a:stretch>
          </p:blipFill>
          <p:spPr bwMode="auto">
            <a:xfrm>
              <a:off x="605" y="1942"/>
              <a:ext cx="1306" cy="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" y="2387"/>
              <a:ext cx="117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600" b="1" dirty="0" smtClean="0"/>
                <a:t>.</a:t>
              </a:r>
              <a:endParaRPr lang="ru-RU" altLang="ru-RU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770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61421" y="772920"/>
            <a:ext cx="9023797" cy="97316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altLang="ja-JP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</a:t>
            </a:r>
            <a:r>
              <a:rPr lang="ru-RU" altLang="ja-JP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налоговых и неналоговых доходов местного бюджета </a:t>
            </a:r>
            <a:r>
              <a:rPr lang="ru-RU" altLang="ja-JP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основным </a:t>
            </a:r>
            <a:r>
              <a:rPr lang="ru-RU" altLang="ja-JP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администраторам доходов, </a:t>
            </a:r>
            <a:r>
              <a:rPr lang="ru-RU" altLang="ja-JP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ja-JP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ja-JP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ja-JP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 рублей</a:t>
            </a:r>
            <a:endParaRPr lang="ru-RU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9012938"/>
              </p:ext>
            </p:extLst>
          </p:nvPr>
        </p:nvGraphicFramePr>
        <p:xfrm>
          <a:off x="306781" y="2163650"/>
          <a:ext cx="11578437" cy="4172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538">
                  <a:extLst>
                    <a:ext uri="{9D8B030D-6E8A-4147-A177-3AD203B41FA5}">
                      <a16:colId xmlns:a16="http://schemas.microsoft.com/office/drawing/2014/main" val="856430552"/>
                    </a:ext>
                  </a:extLst>
                </a:gridCol>
                <a:gridCol w="1365160">
                  <a:extLst>
                    <a:ext uri="{9D8B030D-6E8A-4147-A177-3AD203B41FA5}">
                      <a16:colId xmlns:a16="http://schemas.microsoft.com/office/drawing/2014/main" val="2726203342"/>
                    </a:ext>
                  </a:extLst>
                </a:gridCol>
                <a:gridCol w="1133341">
                  <a:extLst>
                    <a:ext uri="{9D8B030D-6E8A-4147-A177-3AD203B41FA5}">
                      <a16:colId xmlns:a16="http://schemas.microsoft.com/office/drawing/2014/main" val="1283959107"/>
                    </a:ext>
                  </a:extLst>
                </a:gridCol>
                <a:gridCol w="1352282">
                  <a:extLst>
                    <a:ext uri="{9D8B030D-6E8A-4147-A177-3AD203B41FA5}">
                      <a16:colId xmlns:a16="http://schemas.microsoft.com/office/drawing/2014/main" val="3389246"/>
                    </a:ext>
                  </a:extLst>
                </a:gridCol>
                <a:gridCol w="1030310">
                  <a:extLst>
                    <a:ext uri="{9D8B030D-6E8A-4147-A177-3AD203B41FA5}">
                      <a16:colId xmlns:a16="http://schemas.microsoft.com/office/drawing/2014/main" val="948639296"/>
                    </a:ext>
                  </a:extLst>
                </a:gridCol>
                <a:gridCol w="1403797">
                  <a:extLst>
                    <a:ext uri="{9D8B030D-6E8A-4147-A177-3AD203B41FA5}">
                      <a16:colId xmlns:a16="http://schemas.microsoft.com/office/drawing/2014/main" val="2240349527"/>
                    </a:ext>
                  </a:extLst>
                </a:gridCol>
                <a:gridCol w="1043188">
                  <a:extLst>
                    <a:ext uri="{9D8B030D-6E8A-4147-A177-3AD203B41FA5}">
                      <a16:colId xmlns:a16="http://schemas.microsoft.com/office/drawing/2014/main" val="2397569568"/>
                    </a:ext>
                  </a:extLst>
                </a:gridCol>
                <a:gridCol w="1249251">
                  <a:extLst>
                    <a:ext uri="{9D8B030D-6E8A-4147-A177-3AD203B41FA5}">
                      <a16:colId xmlns:a16="http://schemas.microsoft.com/office/drawing/2014/main" val="427433342"/>
                    </a:ext>
                  </a:extLst>
                </a:gridCol>
                <a:gridCol w="1002570">
                  <a:extLst>
                    <a:ext uri="{9D8B030D-6E8A-4147-A177-3AD203B41FA5}">
                      <a16:colId xmlns:a16="http://schemas.microsoft.com/office/drawing/2014/main" val="388127010"/>
                    </a:ext>
                  </a:extLst>
                </a:gridCol>
              </a:tblGrid>
              <a:tr h="5826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Наименование администратора доходов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2016 год (план)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2017 год (прогноз)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2018 год (прогноз)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2019 год (прогноз)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616227"/>
                  </a:ext>
                </a:extLst>
              </a:tr>
              <a:tr h="475690">
                <a:tc vMerge="1">
                  <a:txBody>
                    <a:bodyPr/>
                    <a:lstStyle/>
                    <a:p>
                      <a:endParaRPr lang="ru-RU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% к итогу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% к итогу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% к итогу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% к итогу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2719291"/>
                  </a:ext>
                </a:extLst>
              </a:tr>
              <a:tr h="77002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Инспекция ФНС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2 595,7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81,3%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2 818,9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86,6%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3 006,8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86,9%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3 203,2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87,3%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237888"/>
                  </a:ext>
                </a:extLst>
              </a:tr>
              <a:tr h="78010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КУМИиЗО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460,8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14,4%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306,1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9,4%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317,1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9,2%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324,4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8,8%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694472"/>
                  </a:ext>
                </a:extLst>
              </a:tr>
              <a:tr h="75366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прочие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136,3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4,3%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131,0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4,0%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136,5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3,9%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142,5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3,9%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7582497"/>
                  </a:ext>
                </a:extLst>
              </a:tr>
              <a:tr h="81064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ИТОГО</a:t>
                      </a:r>
                      <a:endParaRPr lang="ru-RU" sz="17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3 192,8</a:t>
                      </a:r>
                      <a:endParaRPr lang="ru-RU" sz="17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3 256,0</a:t>
                      </a:r>
                      <a:endParaRPr lang="ru-RU" sz="17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3 460,4</a:t>
                      </a:r>
                      <a:endParaRPr lang="ru-RU" sz="17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3 670,1</a:t>
                      </a:r>
                      <a:endParaRPr lang="ru-RU" sz="17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498652"/>
                  </a:ext>
                </a:extLst>
              </a:tr>
            </a:tbl>
          </a:graphicData>
        </a:graphic>
      </p:graphicFrame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4" y="276223"/>
            <a:ext cx="2165962" cy="1707123"/>
          </a:xfrm>
        </p:spPr>
      </p:pic>
    </p:spTree>
    <p:extLst>
      <p:ext uri="{BB962C8B-B14F-4D97-AF65-F5344CB8AC3E}">
        <p14:creationId xmlns:p14="http://schemas.microsoft.com/office/powerpoint/2010/main" val="23033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7949"/>
            <a:ext cx="11036060" cy="874941"/>
          </a:xfrm>
        </p:spPr>
        <p:txBody>
          <a:bodyPr anchor="ctr">
            <a:normAutofit/>
          </a:bodyPr>
          <a:lstStyle/>
          <a:p>
            <a:pPr algn="ctr"/>
            <a:r>
              <a:rPr lang="ru-RU" altLang="ja-JP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параметры местного </a:t>
            </a:r>
            <a:r>
              <a:rPr lang="ru-RU" altLang="ja-JP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бюджета </a:t>
            </a:r>
            <a:br>
              <a:rPr lang="ru-RU" altLang="ja-JP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ja-JP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 </a:t>
            </a:r>
            <a:r>
              <a:rPr lang="ru-RU" altLang="ja-JP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altLang="ja-JP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Северодвинск» на 2017-2019 годы,</a:t>
            </a:r>
            <a:r>
              <a:rPr lang="en-US" altLang="ja-JP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ja-JP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ja-JP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</a:t>
            </a:r>
            <a:r>
              <a:rPr lang="ru-RU" altLang="ja-JP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altLang="ja-JP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ja-JP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8080184"/>
              </p:ext>
            </p:extLst>
          </p:nvPr>
        </p:nvGraphicFramePr>
        <p:xfrm>
          <a:off x="3589362" y="1591515"/>
          <a:ext cx="8420669" cy="478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704">
                  <a:extLst>
                    <a:ext uri="{9D8B030D-6E8A-4147-A177-3AD203B41FA5}">
                      <a16:colId xmlns:a16="http://schemas.microsoft.com/office/drawing/2014/main" val="1909263868"/>
                    </a:ext>
                  </a:extLst>
                </a:gridCol>
                <a:gridCol w="1353704">
                  <a:extLst>
                    <a:ext uri="{9D8B030D-6E8A-4147-A177-3AD203B41FA5}">
                      <a16:colId xmlns:a16="http://schemas.microsoft.com/office/drawing/2014/main" val="746212091"/>
                    </a:ext>
                  </a:extLst>
                </a:gridCol>
                <a:gridCol w="1689334">
                  <a:extLst>
                    <a:ext uri="{9D8B030D-6E8A-4147-A177-3AD203B41FA5}">
                      <a16:colId xmlns:a16="http://schemas.microsoft.com/office/drawing/2014/main" val="751316322"/>
                    </a:ext>
                  </a:extLst>
                </a:gridCol>
                <a:gridCol w="1307248">
                  <a:extLst>
                    <a:ext uri="{9D8B030D-6E8A-4147-A177-3AD203B41FA5}">
                      <a16:colId xmlns:a16="http://schemas.microsoft.com/office/drawing/2014/main" val="125083182"/>
                    </a:ext>
                  </a:extLst>
                </a:gridCol>
                <a:gridCol w="1405178">
                  <a:extLst>
                    <a:ext uri="{9D8B030D-6E8A-4147-A177-3AD203B41FA5}">
                      <a16:colId xmlns:a16="http://schemas.microsoft.com/office/drawing/2014/main" val="1951572005"/>
                    </a:ext>
                  </a:extLst>
                </a:gridCol>
                <a:gridCol w="1311501">
                  <a:extLst>
                    <a:ext uri="{9D8B030D-6E8A-4147-A177-3AD203B41FA5}">
                      <a16:colId xmlns:a16="http://schemas.microsoft.com/office/drawing/2014/main" val="2339211496"/>
                    </a:ext>
                  </a:extLst>
                </a:gridCol>
              </a:tblGrid>
              <a:tr h="1089852">
                <a:tc rowSpan="2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2015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(факт)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201</a:t>
                      </a:r>
                      <a:r>
                        <a:rPr kumimoji="0" lang="en-US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(план по решению от 22.09.2016 №61) 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(проект)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201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8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(проект)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201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9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(проект)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61407"/>
                  </a:ext>
                </a:extLst>
              </a:tr>
              <a:tr h="584005">
                <a:tc vMerge="1">
                  <a:txBody>
                    <a:bodyPr/>
                    <a:lstStyle/>
                    <a:p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5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с учетом межбюджетных трансфертов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5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51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без учета межбюджетных трансфертов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  <a:alpha val="5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  <a:alpha val="5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587011"/>
                  </a:ext>
                </a:extLst>
              </a:tr>
              <a:tr h="1025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ДОХОДЫ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5 789 569,5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6 483 706,5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3 256 035,5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3 460 386,6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3 670 090,9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3592550"/>
                  </a:ext>
                </a:extLst>
              </a:tr>
              <a:tr h="1075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РАСХОДЫ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795 395,9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6 790 763,5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3 257 183,4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3 463 723,4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3 675 428,0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422814"/>
                  </a:ext>
                </a:extLst>
              </a:tr>
              <a:tr h="10072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Дефицит(-), профицит(+)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- 5 826,4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- 307 057,0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- 1 147,9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- 3 335,8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- 5 337,1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478812"/>
                  </a:ext>
                </a:extLst>
              </a:tr>
            </a:tbl>
          </a:graphicData>
        </a:graphic>
      </p:graphicFrame>
      <p:pic>
        <p:nvPicPr>
          <p:cNvPr id="7" name="Picture 2" descr="обложка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626" y="1591515"/>
            <a:ext cx="3307804" cy="48042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1403" y="4713967"/>
            <a:ext cx="707798" cy="614281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1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00" b="0" dirty="0">
                <a:solidFill>
                  <a:srgbClr val="3636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ГОРОД</a:t>
            </a:r>
          </a:p>
          <a:p>
            <a:pPr>
              <a:spcBef>
                <a:spcPct val="50000"/>
              </a:spcBef>
            </a:pPr>
            <a:r>
              <a:rPr lang="ru-RU" altLang="ru-RU" sz="700" b="0" dirty="0">
                <a:solidFill>
                  <a:srgbClr val="3636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ТРУДОВОЙ</a:t>
            </a:r>
          </a:p>
          <a:p>
            <a:pPr>
              <a:spcBef>
                <a:spcPct val="50000"/>
              </a:spcBef>
            </a:pPr>
            <a:r>
              <a:rPr lang="ru-RU" altLang="ru-RU" sz="700" b="0" dirty="0">
                <a:solidFill>
                  <a:srgbClr val="3636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ДОБЛЕСТИ</a:t>
            </a:r>
          </a:p>
          <a:p>
            <a:pPr>
              <a:spcBef>
                <a:spcPct val="50000"/>
              </a:spcBef>
            </a:pPr>
            <a:r>
              <a:rPr lang="ru-RU" altLang="ru-RU" sz="700" b="0" dirty="0">
                <a:solidFill>
                  <a:srgbClr val="3636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И СЛАВЫ</a:t>
            </a:r>
          </a:p>
        </p:txBody>
      </p:sp>
    </p:spTree>
    <p:extLst>
      <p:ext uri="{BB962C8B-B14F-4D97-AF65-F5344CB8AC3E}">
        <p14:creationId xmlns:p14="http://schemas.microsoft.com/office/powerpoint/2010/main" val="174497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1" y="276087"/>
            <a:ext cx="11238885" cy="966117"/>
          </a:xfrm>
        </p:spPr>
        <p:txBody>
          <a:bodyPr anchor="ctr"/>
          <a:lstStyle/>
          <a:p>
            <a:pPr algn="ctr"/>
            <a:r>
              <a:rPr lang="ru-RU" altLang="ja-JP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поступления доходов местного бюджета по главному администратору КУМИиЗО,</a:t>
            </a:r>
            <a:r>
              <a:rPr lang="ru-RU" altLang="ja-JP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ja-JP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тыс</a:t>
            </a:r>
            <a:r>
              <a:rPr lang="ru-RU" altLang="ja-JP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рублей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991271"/>
              </p:ext>
            </p:extLst>
          </p:nvPr>
        </p:nvGraphicFramePr>
        <p:xfrm>
          <a:off x="285645" y="1242204"/>
          <a:ext cx="11800936" cy="519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64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26" y="373464"/>
            <a:ext cx="11332028" cy="785864"/>
          </a:xfrm>
        </p:spPr>
        <p:txBody>
          <a:bodyPr anchor="ctr"/>
          <a:lstStyle/>
          <a:p>
            <a:pPr algn="ctr"/>
            <a:r>
              <a:rPr lang="ru-RU" altLang="ja-JP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</a:t>
            </a:r>
            <a:r>
              <a:rPr lang="ru-RU" altLang="ja-JP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налоговых и неналоговых доходов местного </a:t>
            </a:r>
            <a:r>
              <a:rPr lang="ru-RU" altLang="ja-JP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бюджета </a:t>
            </a:r>
            <a:br>
              <a:rPr lang="ru-RU" altLang="ja-JP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ja-JP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2017 году, </a:t>
            </a:r>
            <a:r>
              <a:rPr lang="ru-RU" altLang="ja-JP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ja-JP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рублей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888998"/>
              </p:ext>
            </p:extLst>
          </p:nvPr>
        </p:nvGraphicFramePr>
        <p:xfrm>
          <a:off x="206927" y="1523215"/>
          <a:ext cx="11765998" cy="4935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28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754" y="563387"/>
            <a:ext cx="9371949" cy="839481"/>
          </a:xfrm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Verdana"/>
                <a:ea typeface="+mn-ea"/>
                <a:cs typeface="+mn-cs"/>
              </a:rPr>
              <a:t>Расходы бюджета</a:t>
            </a:r>
            <a:endParaRPr lang="ru-RU" sz="18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344824"/>
              </p:ext>
            </p:extLst>
          </p:nvPr>
        </p:nvGraphicFramePr>
        <p:xfrm>
          <a:off x="595340" y="1701337"/>
          <a:ext cx="11220776" cy="435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78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541" y="456407"/>
            <a:ext cx="8761782" cy="70065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altLang="ja-JP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Формат расходов местного </a:t>
            </a:r>
            <a:r>
              <a:rPr lang="ru-RU" altLang="ja-JP" sz="2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бюджета</a:t>
            </a:r>
            <a:br>
              <a:rPr lang="ru-RU" altLang="ja-JP" sz="2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ja-JP" sz="2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altLang="ja-JP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 учета межбюджетных трансфертов), </a:t>
            </a:r>
            <a:r>
              <a:rPr lang="ru-RU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тыс</a:t>
            </a:r>
            <a:r>
              <a:rPr lang="ru-RU" altLang="ja-JP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рублей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122272"/>
              </p:ext>
            </p:extLst>
          </p:nvPr>
        </p:nvGraphicFramePr>
        <p:xfrm>
          <a:off x="327804" y="1581225"/>
          <a:ext cx="11593901" cy="4927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679">
                  <a:extLst>
                    <a:ext uri="{9D8B030D-6E8A-4147-A177-3AD203B41FA5}">
                      <a16:colId xmlns:a16="http://schemas.microsoft.com/office/drawing/2014/main" val="1752742973"/>
                    </a:ext>
                  </a:extLst>
                </a:gridCol>
                <a:gridCol w="1915064">
                  <a:extLst>
                    <a:ext uri="{9D8B030D-6E8A-4147-A177-3AD203B41FA5}">
                      <a16:colId xmlns:a16="http://schemas.microsoft.com/office/drawing/2014/main" val="4250103775"/>
                    </a:ext>
                  </a:extLst>
                </a:gridCol>
                <a:gridCol w="1915064">
                  <a:extLst>
                    <a:ext uri="{9D8B030D-6E8A-4147-A177-3AD203B41FA5}">
                      <a16:colId xmlns:a16="http://schemas.microsoft.com/office/drawing/2014/main" val="1482219748"/>
                    </a:ext>
                  </a:extLst>
                </a:gridCol>
                <a:gridCol w="1880559">
                  <a:extLst>
                    <a:ext uri="{9D8B030D-6E8A-4147-A177-3AD203B41FA5}">
                      <a16:colId xmlns:a16="http://schemas.microsoft.com/office/drawing/2014/main" val="210766510"/>
                    </a:ext>
                  </a:extLst>
                </a:gridCol>
                <a:gridCol w="1742535">
                  <a:extLst>
                    <a:ext uri="{9D8B030D-6E8A-4147-A177-3AD203B41FA5}">
                      <a16:colId xmlns:a16="http://schemas.microsoft.com/office/drawing/2014/main" val="263420541"/>
                    </a:ext>
                  </a:extLst>
                </a:gridCol>
              </a:tblGrid>
              <a:tr h="80226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201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6 год</a:t>
                      </a: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(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решение от 22.09.2016 №61)</a:t>
                      </a:r>
                    </a:p>
                  </a:txBody>
                  <a:tcPr marL="72000" marR="7200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(проект)</a:t>
                      </a:r>
                    </a:p>
                  </a:txBody>
                  <a:tcPr marL="72000" marR="7200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(проект)</a:t>
                      </a:r>
                    </a:p>
                  </a:txBody>
                  <a:tcPr marL="72000" marR="7200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2019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(проект)</a:t>
                      </a:r>
                    </a:p>
                  </a:txBody>
                  <a:tcPr marL="72000" marR="72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425862629"/>
                  </a:ext>
                </a:extLst>
              </a:tr>
              <a:tr h="687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РАСХОДЫ,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 </a:t>
                      </a:r>
                      <a:r>
                        <a:rPr kumimoji="0" lang="en-US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всего</a:t>
                      </a:r>
                    </a:p>
                  </a:txBody>
                  <a:tcPr marL="72000" marR="7200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3 246 970,1</a:t>
                      </a:r>
                      <a:endParaRPr lang="ru-RU" sz="17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3 257 183,4</a:t>
                      </a:r>
                      <a:endParaRPr lang="ru-RU" sz="17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3 463 723,4</a:t>
                      </a:r>
                      <a:endParaRPr lang="ru-RU" sz="17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3 675 428,0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93769"/>
                  </a:ext>
                </a:extLst>
              </a:tr>
              <a:tr h="687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в т.ч. без учета условно утверждаемых расходов</a:t>
                      </a:r>
                    </a:p>
                  </a:txBody>
                  <a:tcPr marL="72000" marR="7200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3 246 970,1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3 257 183,4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3 335 723,4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3 445 428,0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201247"/>
                  </a:ext>
                </a:extLst>
              </a:tr>
              <a:tr h="687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Расходы по муниципальным программам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(без учета средств МБТ)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2000" marR="7200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3 042 720,7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3 017 795,3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3 090 179,8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3 193 884,4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088743"/>
                  </a:ext>
                </a:extLst>
              </a:tr>
              <a:tr h="687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доля расходов в структуре бюджета, % </a:t>
                      </a:r>
                    </a:p>
                  </a:txBody>
                  <a:tcPr marL="72000" marR="7200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93,7%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92,7%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92,6%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92,7%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485265"/>
                  </a:ext>
                </a:extLst>
              </a:tr>
              <a:tr h="687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Непрограммные расходы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2000" marR="7200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204 249,4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239 388,1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245 543,6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251 543,6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5857846"/>
                  </a:ext>
                </a:extLst>
              </a:tr>
              <a:tr h="687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доля расходов в структуре бюджета, % </a:t>
                      </a:r>
                    </a:p>
                  </a:txBody>
                  <a:tcPr marL="72000" marR="7200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6,3%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7,3%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7,4%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7,3%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347605"/>
                  </a:ext>
                </a:extLst>
              </a:tr>
            </a:tbl>
          </a:graphicData>
        </a:graphic>
      </p:graphicFrame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4" y="174137"/>
            <a:ext cx="1777355" cy="12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572" y="301441"/>
            <a:ext cx="11337971" cy="834256"/>
          </a:xfrm>
        </p:spPr>
        <p:txBody>
          <a:bodyPr anchor="ctr">
            <a:normAutofit/>
          </a:bodyPr>
          <a:lstStyle/>
          <a:p>
            <a:pPr algn="ctr"/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Структура расходов местного бюджета МО «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Северодвинск» на 2017-2019 </a:t>
            </a: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годы по отраслям </a:t>
            </a:r>
            <a:r>
              <a:rPr lang="ru-RU" altLang="ru-RU" sz="1800" dirty="0">
                <a:solidFill>
                  <a:schemeClr val="tx2"/>
                </a:solidFill>
                <a:latin typeface="Century" panose="02040604050505020304" pitchFamily="18" charset="0"/>
              </a:rPr>
              <a:t>(без межбюджетных трансфертов), в </a:t>
            </a:r>
            <a:r>
              <a:rPr lang="ru-RU" altLang="ru-RU" sz="1800" dirty="0" smtClean="0">
                <a:solidFill>
                  <a:schemeClr val="tx2"/>
                </a:solidFill>
                <a:latin typeface="Century" panose="02040604050505020304" pitchFamily="18" charset="0"/>
              </a:rPr>
              <a:t>тыс. рублей</a:t>
            </a:r>
            <a:endParaRPr lang="ru-RU" sz="18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990480"/>
              </p:ext>
            </p:extLst>
          </p:nvPr>
        </p:nvGraphicFramePr>
        <p:xfrm>
          <a:off x="849085" y="1135697"/>
          <a:ext cx="11005458" cy="53037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sx="5000" sy="5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3494315">
                  <a:extLst>
                    <a:ext uri="{9D8B030D-6E8A-4147-A177-3AD203B41FA5}">
                      <a16:colId xmlns:a16="http://schemas.microsoft.com/office/drawing/2014/main" val="3270011608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864616459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875984641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1870022770"/>
                    </a:ext>
                  </a:extLst>
                </a:gridCol>
                <a:gridCol w="1805668">
                  <a:extLst>
                    <a:ext uri="{9D8B030D-6E8A-4147-A177-3AD203B41FA5}">
                      <a16:colId xmlns:a16="http://schemas.microsoft.com/office/drawing/2014/main" val="3006168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201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6 год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(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решение от 22.09.2016 №61)</a:t>
                      </a:r>
                    </a:p>
                  </a:txBody>
                  <a:tcPr marL="72000" marR="7200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(проект)</a:t>
                      </a:r>
                    </a:p>
                  </a:txBody>
                  <a:tcPr marL="72000" marR="7200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(проект)</a:t>
                      </a:r>
                    </a:p>
                  </a:txBody>
                  <a:tcPr marL="72000" marR="7200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2019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(проект)</a:t>
                      </a:r>
                    </a:p>
                  </a:txBody>
                  <a:tcPr marL="72000" marR="72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410206281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РАСХОДЫ, всего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3 246 970,1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3 257 183,4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3 463 723,4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3 675 428,0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28758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373 282,0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378 878,8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386 581,6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396 155,6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22613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55 552,9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54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164,9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53 929,9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55 929,9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52460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Национальная экономика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444 654,5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447 485,7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570 622,9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544 882,2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9306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591 787,6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567 541,4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466 620,6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560 465,1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40322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Охрана окружающей среды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6 023,3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1 463,0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1 877,0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1 979,0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713633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Образование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1 240 114,1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1 270 235,5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1 320 106,7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1 346 083,5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595470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Культура и кинематография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228 267,1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230 720,9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235 849,7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230 872,9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25510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Социальная политика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137 956,8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105 978,3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107 431,0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110 385,8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692545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42 548,4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41 124,9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27 124,9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27 124,9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50234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126 783,5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159 590,0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165 579,1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171 549,1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30903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Условно утверждаемые расходы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128 000,0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230 000,0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386415"/>
                  </a:ext>
                </a:extLst>
              </a:tr>
            </a:tbl>
          </a:graphicData>
        </a:graphic>
      </p:graphicFrame>
      <p:pic>
        <p:nvPicPr>
          <p:cNvPr id="5" name="Picture 7" descr="Безымян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4" y="2240193"/>
            <a:ext cx="2889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Безымянный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5" y="2651519"/>
            <a:ext cx="2889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1" descr="Безымянный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5" y="3093752"/>
            <a:ext cx="288925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8" descr="Безымянный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3" y="3489172"/>
            <a:ext cx="2889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67" descr="Безымянный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2" y="3823750"/>
            <a:ext cx="288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29" descr="Безымянный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0" y="4213297"/>
            <a:ext cx="28892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30" descr="Безымянный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9" y="4572402"/>
            <a:ext cx="28892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31" descr="Безымянный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9" y="4928258"/>
            <a:ext cx="2889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32" descr="Безымянный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8" y="5328440"/>
            <a:ext cx="300605" cy="2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33" descr="Безымянный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8" y="5739766"/>
            <a:ext cx="288925" cy="2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34" descr="Безымянный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4" y="6179779"/>
            <a:ext cx="288925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Структура расходов местного бюджета МО «Северодвинск»</a:t>
            </a:r>
            <a:b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</a:b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на 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2017 </a:t>
            </a: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год по 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отраслям</a:t>
            </a:r>
            <a:endParaRPr lang="ru-RU" sz="18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23460"/>
              </p:ext>
            </p:extLst>
          </p:nvPr>
        </p:nvGraphicFramePr>
        <p:xfrm>
          <a:off x="427703" y="1565276"/>
          <a:ext cx="11491028" cy="497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27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76" y="224329"/>
            <a:ext cx="11188931" cy="69667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altLang="ja-JP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Расходы по разделу «</a:t>
            </a:r>
            <a:r>
              <a:rPr lang="ru-RU" alt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Общегосударственные вопросы</a:t>
            </a:r>
            <a:r>
              <a:rPr lang="ru-RU" altLang="ru-RU" sz="22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»</a:t>
            </a:r>
            <a:r>
              <a:rPr lang="en-US" altLang="ru-RU" sz="22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altLang="ru-RU" sz="22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/>
            </a:r>
            <a:br>
              <a:rPr lang="ru-RU" altLang="ru-RU" sz="2200" b="1" dirty="0" smtClean="0">
                <a:solidFill>
                  <a:schemeClr val="tx2"/>
                </a:solidFill>
                <a:latin typeface="Century" panose="02040604050505020304" pitchFamily="18" charset="0"/>
              </a:rPr>
            </a:br>
            <a:r>
              <a:rPr lang="en-US" altLang="ru-RU" sz="2000" dirty="0" smtClean="0">
                <a:solidFill>
                  <a:schemeClr val="tx2"/>
                </a:solidFill>
                <a:latin typeface="Century" panose="02040604050505020304" pitchFamily="18" charset="0"/>
              </a:rPr>
              <a:t>(</a:t>
            </a:r>
            <a:r>
              <a:rPr lang="ru-RU" altLang="ru-RU" sz="2000" dirty="0" smtClean="0">
                <a:solidFill>
                  <a:schemeClr val="tx2"/>
                </a:solidFill>
                <a:latin typeface="Century" panose="02040604050505020304" pitchFamily="18" charset="0"/>
              </a:rPr>
              <a:t>без учета межбюджетных трансфертов)</a:t>
            </a:r>
            <a:r>
              <a:rPr lang="ru-RU" altLang="ja-JP" sz="2000" dirty="0" smtClean="0">
                <a:solidFill>
                  <a:schemeClr val="tx2"/>
                </a:solidFill>
                <a:latin typeface="Century" panose="02040604050505020304" pitchFamily="18" charset="0"/>
              </a:rPr>
              <a:t>, </a:t>
            </a:r>
            <a:r>
              <a:rPr lang="ru-RU" altLang="ja-JP" sz="2000" dirty="0">
                <a:solidFill>
                  <a:schemeClr val="tx2"/>
                </a:solidFill>
                <a:latin typeface="Century" panose="02040604050505020304" pitchFamily="18" charset="0"/>
              </a:rPr>
              <a:t>в тыс</a:t>
            </a:r>
            <a:r>
              <a:rPr lang="ru-RU" altLang="ja-JP" sz="2000" dirty="0" smtClean="0">
                <a:solidFill>
                  <a:schemeClr val="tx2"/>
                </a:solidFill>
                <a:latin typeface="Century" panose="02040604050505020304" pitchFamily="18" charset="0"/>
              </a:rPr>
              <a:t>. рублей</a:t>
            </a:r>
            <a:endParaRPr lang="ru-RU" sz="20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943992"/>
              </p:ext>
            </p:extLst>
          </p:nvPr>
        </p:nvGraphicFramePr>
        <p:xfrm>
          <a:off x="249676" y="1052423"/>
          <a:ext cx="11692647" cy="5566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233">
                  <a:extLst>
                    <a:ext uri="{9D8B030D-6E8A-4147-A177-3AD203B41FA5}">
                      <a16:colId xmlns:a16="http://schemas.microsoft.com/office/drawing/2014/main" val="1494869222"/>
                    </a:ext>
                  </a:extLst>
                </a:gridCol>
                <a:gridCol w="3795623">
                  <a:extLst>
                    <a:ext uri="{9D8B030D-6E8A-4147-A177-3AD203B41FA5}">
                      <a16:colId xmlns:a16="http://schemas.microsoft.com/office/drawing/2014/main" val="2770424472"/>
                    </a:ext>
                  </a:extLst>
                </a:gridCol>
                <a:gridCol w="1431985">
                  <a:extLst>
                    <a:ext uri="{9D8B030D-6E8A-4147-A177-3AD203B41FA5}">
                      <a16:colId xmlns:a16="http://schemas.microsoft.com/office/drawing/2014/main" val="4080352601"/>
                    </a:ext>
                  </a:extLst>
                </a:gridCol>
                <a:gridCol w="1414732">
                  <a:extLst>
                    <a:ext uri="{9D8B030D-6E8A-4147-A177-3AD203B41FA5}">
                      <a16:colId xmlns:a16="http://schemas.microsoft.com/office/drawing/2014/main" val="239261362"/>
                    </a:ext>
                  </a:extLst>
                </a:gridCol>
                <a:gridCol w="1280074">
                  <a:extLst>
                    <a:ext uri="{9D8B030D-6E8A-4147-A177-3AD203B41FA5}">
                      <a16:colId xmlns:a16="http://schemas.microsoft.com/office/drawing/2014/main" val="1497486334"/>
                    </a:ext>
                  </a:extLst>
                </a:gridCol>
              </a:tblGrid>
              <a:tr h="5322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Наименование направлений, мероприятий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2017 год (проект)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2018 год (проект)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254365"/>
                  </a:ext>
                </a:extLst>
              </a:tr>
              <a:tr h="97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"Муниципальное управление Северодвинска на 2016-2021 годы"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Повышение эффективности  и качества исполнения ключевых муниципальных функций Администрацией Северодвинска, обеспечение деятельности органов Администрации Северодвинска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229 945,7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221 726,7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222 027,2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907234"/>
                  </a:ext>
                </a:extLst>
              </a:tr>
              <a:tr h="6775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"Управление муниципальным имуществом и земельными ресурсами Северодвинска на 2016-2021 годы"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Управление муниципальной собственностью Северодвинска, обеспечение деятельности органов Администрации Северодвинска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65 164,9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79 645,0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87 216,7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9364661"/>
                  </a:ext>
                </a:extLst>
              </a:tr>
              <a:tr h="797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"Обеспечение комфортного и безопасного проживания населения на территории муниципального образования "Северодвинск"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Создание условий для безопасного и комфортного проживания граждан в многоквартирных домах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2 755,1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4 030,4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5 702,2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261869"/>
                  </a:ext>
                </a:extLst>
              </a:tr>
              <a:tr h="97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"Энергосбережение и повышение энергетической эффективности на объектах городского хозяйства муниципального образования "Северодвинск"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Снижение объемов потребления используемой электрической энергии на объектах социальной сферы и органов местного самоуправления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1 215,0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1 215,0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1 215,0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208187"/>
                  </a:ext>
                </a:extLst>
              </a:tr>
              <a:tr h="97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Непрограммные расходы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Обеспечение деятельности Совета депутатов Северодвинска, Финансового управления Администрации, Контрольно-счетной палаты Северодвинска, резервный фонд Администрации Северодвинска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79 798,1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79 964,5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79 994,5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08605"/>
                  </a:ext>
                </a:extLst>
              </a:tr>
              <a:tr h="52280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Всего расходов по разделу</a:t>
                      </a:r>
                    </a:p>
                  </a:txBody>
                  <a:tcPr marL="90000" marR="90000" marT="46800" marB="468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378 878,8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386 581,6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396 155,6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86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8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90845" y="533990"/>
            <a:ext cx="9888501" cy="811933"/>
          </a:xfrm>
        </p:spPr>
        <p:txBody>
          <a:bodyPr anchor="ctr"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Расходы по разделу «Национальная безопасность и правоохранительная деятельность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», </a:t>
            </a:r>
            <a:r>
              <a:rPr lang="ru-RU" altLang="ru-RU" sz="1800" dirty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в </a:t>
            </a:r>
            <a:r>
              <a:rPr lang="ru-RU" altLang="ru-RU" sz="1800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тыс. рублей</a:t>
            </a:r>
            <a:endParaRPr lang="ru-RU" sz="18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120141"/>
              </p:ext>
            </p:extLst>
          </p:nvPr>
        </p:nvGraphicFramePr>
        <p:xfrm>
          <a:off x="185196" y="1512126"/>
          <a:ext cx="11829328" cy="500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623">
                  <a:extLst>
                    <a:ext uri="{9D8B030D-6E8A-4147-A177-3AD203B41FA5}">
                      <a16:colId xmlns:a16="http://schemas.microsoft.com/office/drawing/2014/main" val="2018749508"/>
                    </a:ext>
                  </a:extLst>
                </a:gridCol>
                <a:gridCol w="4437690">
                  <a:extLst>
                    <a:ext uri="{9D8B030D-6E8A-4147-A177-3AD203B41FA5}">
                      <a16:colId xmlns:a16="http://schemas.microsoft.com/office/drawing/2014/main" val="1034872905"/>
                    </a:ext>
                  </a:extLst>
                </a:gridCol>
                <a:gridCol w="1412111">
                  <a:extLst>
                    <a:ext uri="{9D8B030D-6E8A-4147-A177-3AD203B41FA5}">
                      <a16:colId xmlns:a16="http://schemas.microsoft.com/office/drawing/2014/main" val="2213009227"/>
                    </a:ext>
                  </a:extLst>
                </a:gridCol>
                <a:gridCol w="1423686">
                  <a:extLst>
                    <a:ext uri="{9D8B030D-6E8A-4147-A177-3AD203B41FA5}">
                      <a16:colId xmlns:a16="http://schemas.microsoft.com/office/drawing/2014/main" val="1426711760"/>
                    </a:ext>
                  </a:extLst>
                </a:gridCol>
                <a:gridCol w="1273218">
                  <a:extLst>
                    <a:ext uri="{9D8B030D-6E8A-4147-A177-3AD203B41FA5}">
                      <a16:colId xmlns:a16="http://schemas.microsoft.com/office/drawing/2014/main" val="3521340755"/>
                    </a:ext>
                  </a:extLst>
                </a:gridCol>
              </a:tblGrid>
              <a:tr h="4166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" panose="02040604050505020304" pitchFamily="18" charset="0"/>
                        </a:rPr>
                        <a:t>Наименование муниципальной</a:t>
                      </a:r>
                      <a:r>
                        <a:rPr lang="ru-RU" sz="1400" baseline="0" dirty="0" smtClean="0">
                          <a:latin typeface="Century" panose="02040604050505020304" pitchFamily="18" charset="0"/>
                        </a:rPr>
                        <a:t> программы</a:t>
                      </a:r>
                      <a:endParaRPr lang="ru-RU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" panose="02040604050505020304" pitchFamily="18" charset="0"/>
                        </a:rPr>
                        <a:t>Наименование основных направлений</a:t>
                      </a:r>
                      <a:endParaRPr lang="ru-RU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" panose="02040604050505020304" pitchFamily="18" charset="0"/>
                        </a:rPr>
                        <a:t>2017</a:t>
                      </a:r>
                      <a:r>
                        <a:rPr lang="en-US" sz="1400" dirty="0" smtClean="0"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entury" panose="02040604050505020304" pitchFamily="18" charset="0"/>
                        </a:rPr>
                        <a:t>год (проект)</a:t>
                      </a:r>
                      <a:endParaRPr lang="ru-RU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" panose="02040604050505020304" pitchFamily="18" charset="0"/>
                        </a:rPr>
                        <a:t>2018 год (проект)</a:t>
                      </a:r>
                      <a:endParaRPr lang="ru-RU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676952"/>
                  </a:ext>
                </a:extLst>
              </a:tr>
              <a:tr h="385374"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Муниципальная  программа "Защита населения и территорий от чрезвычайных ситуаций, обеспечение первичных мер пожарной безопасности и безопасности людей на водных объектах на территории муниципального образования "Северодвинск" на 2016-2021 годы"</a:t>
                      </a:r>
                      <a:endParaRPr lang="ru-RU" sz="12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Предупреждение, спасение, помощь</a:t>
                      </a:r>
                      <a:endParaRPr lang="ru-RU" sz="12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443,0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443,9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443,9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449097"/>
                  </a:ext>
                </a:extLst>
              </a:tr>
              <a:tr h="649666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Развитие муниципальных учреждений, подведомственных Отделу гражданской защиты Администрации Северодвинска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40 003,2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39 734,8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41 355,6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600831"/>
                  </a:ext>
                </a:extLst>
              </a:tr>
              <a:tr h="58940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Обеспечение деятельности органов Администрации Северодвинска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8 772,8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10 041,2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10 420,4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7366665"/>
                  </a:ext>
                </a:extLst>
              </a:tr>
              <a:tr h="350061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Итого по муниципальной</a:t>
                      </a:r>
                      <a:r>
                        <a:rPr lang="ru-RU" sz="1200" b="0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программе</a:t>
                      </a:r>
                      <a:r>
                        <a:rPr lang="en-US" sz="12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:</a:t>
                      </a:r>
                      <a:endParaRPr lang="ru-RU" sz="12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49</a:t>
                      </a:r>
                      <a:r>
                        <a:rPr lang="ru-RU" sz="1500" b="0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219,0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50 219,9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52 219,9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383120"/>
                  </a:ext>
                </a:extLst>
              </a:tr>
              <a:tr h="649666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Муниципальная программа "Муниципальное управление Северодвинска на 2016-2021 годы"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Формирование целевого финансового резерва для предупреждения и ликвидации последствий чрезвычайных ситуаций муниципального характера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360,0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360,0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360,0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727144"/>
                  </a:ext>
                </a:extLst>
              </a:tr>
              <a:tr h="493590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Муниципальная программа "Обеспечение комфортного и безопасного проживания населения на территории муниципального образования "Северодвинск" на 2016-2021 годы"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Создание условий для безопасного и комфортного проживания граждан в многоквартирных домах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3 745,9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2 510,0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2 510,0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034945"/>
                  </a:ext>
                </a:extLst>
              </a:tr>
              <a:tr h="649666">
                <a:tc vMerge="1"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chemeClr val="dk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Формирование целевого финансового резерва для предупреждения и ликвидации последствий чрезвычайных ситуаций муниципального характера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840,0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840,0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840,0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3234825"/>
                  </a:ext>
                </a:extLst>
              </a:tr>
              <a:tr h="348448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Итого по муниципальной</a:t>
                      </a:r>
                      <a:r>
                        <a:rPr lang="ru-RU" sz="1200" b="0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программе</a:t>
                      </a:r>
                      <a:r>
                        <a:rPr lang="en-US" sz="12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: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4 585,9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3 350,0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3 350,0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9917710"/>
                  </a:ext>
                </a:extLst>
              </a:tr>
              <a:tr h="3712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Всего по разделу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: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54 164,9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53 929,9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55 929,9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232939"/>
                  </a:ext>
                </a:extLst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4" y="100186"/>
            <a:ext cx="1347879" cy="1370633"/>
          </a:xfrm>
        </p:spPr>
      </p:pic>
    </p:spTree>
    <p:extLst>
      <p:ext uri="{BB962C8B-B14F-4D97-AF65-F5344CB8AC3E}">
        <p14:creationId xmlns:p14="http://schemas.microsoft.com/office/powerpoint/2010/main" val="29626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455" y="610936"/>
            <a:ext cx="9974898" cy="857255"/>
          </a:xfrm>
        </p:spPr>
        <p:txBody>
          <a:bodyPr anchor="ctr">
            <a:normAutofit/>
          </a:bodyPr>
          <a:lstStyle/>
          <a:p>
            <a:pPr algn="ctr"/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Структура 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расходов «Национальная </a:t>
            </a: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экономика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» в 2017 году</a:t>
            </a:r>
            <a:endParaRPr lang="ru-RU" sz="20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594272"/>
              </p:ext>
            </p:extLst>
          </p:nvPr>
        </p:nvGraphicFramePr>
        <p:xfrm>
          <a:off x="643944" y="1750101"/>
          <a:ext cx="10959921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25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5623" y="353361"/>
            <a:ext cx="8065499" cy="921648"/>
          </a:xfrm>
        </p:spPr>
        <p:txBody>
          <a:bodyPr anchor="ctr">
            <a:normAutofit/>
          </a:bodyPr>
          <a:lstStyle/>
          <a:p>
            <a:pPr algn="ctr"/>
            <a:r>
              <a:rPr lang="ru-RU" altLang="ja-JP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Расходы по </a:t>
            </a:r>
            <a:r>
              <a:rPr lang="ru-RU" altLang="ja-JP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разделу «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Национальная </a:t>
            </a: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экономика»</a:t>
            </a:r>
            <a:r>
              <a:rPr lang="ru-RU" altLang="ja-JP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, в тыс</a:t>
            </a:r>
            <a:r>
              <a:rPr lang="ru-RU" altLang="ja-JP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. рублей</a:t>
            </a:r>
            <a:endParaRPr lang="ru-RU" sz="20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649749"/>
              </p:ext>
            </p:extLst>
          </p:nvPr>
        </p:nvGraphicFramePr>
        <p:xfrm>
          <a:off x="309092" y="1558342"/>
          <a:ext cx="11629622" cy="4906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7216">
                  <a:extLst>
                    <a:ext uri="{9D8B030D-6E8A-4147-A177-3AD203B41FA5}">
                      <a16:colId xmlns:a16="http://schemas.microsoft.com/office/drawing/2014/main" val="2132682975"/>
                    </a:ext>
                  </a:extLst>
                </a:gridCol>
                <a:gridCol w="1793630">
                  <a:extLst>
                    <a:ext uri="{9D8B030D-6E8A-4147-A177-3AD203B41FA5}">
                      <a16:colId xmlns:a16="http://schemas.microsoft.com/office/drawing/2014/main" val="315088695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399066560"/>
                    </a:ext>
                  </a:extLst>
                </a:gridCol>
                <a:gridCol w="1809976">
                  <a:extLst>
                    <a:ext uri="{9D8B030D-6E8A-4147-A177-3AD203B41FA5}">
                      <a16:colId xmlns:a16="http://schemas.microsoft.com/office/drawing/2014/main" val="3354711555"/>
                    </a:ext>
                  </a:extLst>
                </a:gridCol>
              </a:tblGrid>
              <a:tr h="614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2017</a:t>
                      </a:r>
                      <a:r>
                        <a:rPr lang="en-US" sz="1600" dirty="0" smtClean="0"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2018 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252445"/>
                  </a:ext>
                </a:extLst>
              </a:tr>
              <a:tr h="756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"Обеспечение комфортного и безопасного проживания населения на территории муниципального образования "Северодвинск" на 2016-2021 годы"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355 803,7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384 263,4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385 869,0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545124"/>
                  </a:ext>
                </a:extLst>
              </a:tr>
              <a:tr h="756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"Повышение безопасности дорожного движения муниципального образования "Северодвинск" на 2016-2021 годы"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22 262,9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22 540,9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22 540,9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4343253"/>
                  </a:ext>
                </a:extLst>
              </a:tr>
              <a:tr h="5414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"Развитие жилищного строительства Северодвинска на 2016-2021 годы"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53 533,1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159 900,0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131 080,0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1726134"/>
                  </a:ext>
                </a:extLst>
              </a:tr>
              <a:tr h="756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"Управление муниципальным имуществом и земельными ресурсами Северодвинска на 2016-2021 годы"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13 750,0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1 355,0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2 783,3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743153"/>
                  </a:ext>
                </a:extLst>
              </a:tr>
              <a:tr h="5414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"Экономическое развитие муниципального образования "Северодвинск" на 2016-2021 годы"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</a:t>
                      </a:r>
                      <a:r>
                        <a:rPr lang="ru-RU" sz="1500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670,0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1 670,0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1 714,0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1354941"/>
                  </a:ext>
                </a:extLst>
              </a:tr>
              <a:tr h="5019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"Охрана окружающей среды Северодвинска на 2016-2021 годы"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466,0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893,6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895,0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2911766"/>
                  </a:ext>
                </a:extLst>
              </a:tr>
              <a:tr h="437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Всего расходов по разделу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447 485,7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570 622,9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544 882,2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3923465"/>
                  </a:ext>
                </a:extLst>
              </a:tr>
            </a:tbl>
          </a:graphicData>
        </a:graphic>
      </p:graphicFrame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" y="105350"/>
            <a:ext cx="1700012" cy="14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8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8136" y="276086"/>
            <a:ext cx="10869283" cy="1673483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– это план доходов и расходов на определенный период (один год или три года), предназначенный для финансового обеспечения задач и функций государства и местного самоуправления </a:t>
            </a:r>
            <a:endParaRPr lang="ru-RU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515015"/>
              </p:ext>
            </p:extLst>
          </p:nvPr>
        </p:nvGraphicFramePr>
        <p:xfrm>
          <a:off x="1114398" y="2372575"/>
          <a:ext cx="9963204" cy="380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7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056602"/>
          </a:xfrm>
        </p:spPr>
        <p:txBody>
          <a:bodyPr anchor="ctr">
            <a:normAutofit/>
          </a:bodyPr>
          <a:lstStyle/>
          <a:p>
            <a:pPr algn="ctr"/>
            <a:r>
              <a:rPr lang="ru-RU" altLang="ja-JP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Дорожное хозяйство (дорожные фонды), в тыс</a:t>
            </a:r>
            <a:r>
              <a:rPr lang="ru-RU" altLang="ja-JP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. рублей</a:t>
            </a:r>
            <a:endParaRPr lang="ru-RU" sz="20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9791679"/>
              </p:ext>
            </p:extLst>
          </p:nvPr>
        </p:nvGraphicFramePr>
        <p:xfrm>
          <a:off x="457201" y="1555751"/>
          <a:ext cx="11299370" cy="487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220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276087"/>
            <a:ext cx="10873014" cy="1171713"/>
          </a:xfrm>
        </p:spPr>
        <p:txBody>
          <a:bodyPr anchor="ctr">
            <a:normAutofit/>
          </a:bodyPr>
          <a:lstStyle/>
          <a:p>
            <a:pPr algn="ctr"/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Структура расходов 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жилищно-коммунального хозяйства в 2017 году</a:t>
            </a:r>
            <a:endParaRPr lang="ru-RU" sz="20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367260"/>
              </p:ext>
            </p:extLst>
          </p:nvPr>
        </p:nvGraphicFramePr>
        <p:xfrm>
          <a:off x="261295" y="1447800"/>
          <a:ext cx="11823623" cy="500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3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30" y="276087"/>
            <a:ext cx="9318621" cy="1183566"/>
          </a:xfrm>
        </p:spPr>
        <p:txBody>
          <a:bodyPr anchor="ctr">
            <a:normAutofit/>
          </a:bodyPr>
          <a:lstStyle/>
          <a:p>
            <a:pPr algn="ctr"/>
            <a:r>
              <a:rPr lang="ru-RU" altLang="ja-JP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Расходы по </a:t>
            </a:r>
            <a:r>
              <a:rPr lang="ru-RU" altLang="ja-JP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разделу «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Жилищно-коммунальное </a:t>
            </a: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хозяйство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»</a:t>
            </a:r>
            <a:r>
              <a:rPr lang="ru-RU" altLang="ja-JP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, в тыс. рублей</a:t>
            </a:r>
            <a:endParaRPr lang="ru-RU" sz="20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833204"/>
              </p:ext>
            </p:extLst>
          </p:nvPr>
        </p:nvGraphicFramePr>
        <p:xfrm>
          <a:off x="244930" y="1575562"/>
          <a:ext cx="11723912" cy="4908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100">
                  <a:extLst>
                    <a:ext uri="{9D8B030D-6E8A-4147-A177-3AD203B41FA5}">
                      <a16:colId xmlns:a16="http://schemas.microsoft.com/office/drawing/2014/main" val="2132682975"/>
                    </a:ext>
                  </a:extLst>
                </a:gridCol>
                <a:gridCol w="1880559">
                  <a:extLst>
                    <a:ext uri="{9D8B030D-6E8A-4147-A177-3AD203B41FA5}">
                      <a16:colId xmlns:a16="http://schemas.microsoft.com/office/drawing/2014/main" val="3150886952"/>
                    </a:ext>
                  </a:extLst>
                </a:gridCol>
                <a:gridCol w="1932317">
                  <a:extLst>
                    <a:ext uri="{9D8B030D-6E8A-4147-A177-3AD203B41FA5}">
                      <a16:colId xmlns:a16="http://schemas.microsoft.com/office/drawing/2014/main" val="3399066560"/>
                    </a:ext>
                  </a:extLst>
                </a:gridCol>
                <a:gridCol w="1875936">
                  <a:extLst>
                    <a:ext uri="{9D8B030D-6E8A-4147-A177-3AD203B41FA5}">
                      <a16:colId xmlns:a16="http://schemas.microsoft.com/office/drawing/2014/main" val="3354711555"/>
                    </a:ext>
                  </a:extLst>
                </a:gridCol>
              </a:tblGrid>
              <a:tr h="845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anose="020406040505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2017</a:t>
                      </a:r>
                      <a:r>
                        <a:rPr lang="en-US" sz="1600" dirty="0" smtClean="0"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2018 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252445"/>
                  </a:ext>
                </a:extLst>
              </a:tr>
              <a:tr h="831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"Энергосбережение и повышение энергетической эффективности на объектах городского хозяйства муниципального образования "Северодвинск" на 2016-2021 годы"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2 100,0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600,0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4343253"/>
                  </a:ext>
                </a:extLst>
              </a:tr>
              <a:tr h="919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"Обеспечение комфортного и безопасного проживания населения на территории муниципального образования "Северодвинск" на 2016-2021 годы"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253 508,8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252 124,8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268 846,0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1726134"/>
                  </a:ext>
                </a:extLst>
              </a:tr>
              <a:tr h="607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"Развитие жилищного строительства Северодвинска на 2016-2021 годы"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304 935,3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207 484,4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284 541,5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743153"/>
                  </a:ext>
                </a:extLst>
              </a:tr>
              <a:tr h="607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"Муниципальное управление Северодвинска на 2016-2021 годы"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6 102,6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5 469,4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5 490,4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1354941"/>
                  </a:ext>
                </a:extLst>
              </a:tr>
              <a:tr h="607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"Социальная поддержка населения Северодвинска на 2016-2021 годы"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894,7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942,0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987,2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2911766"/>
                  </a:ext>
                </a:extLst>
              </a:tr>
              <a:tr h="490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Всего расходов по разделу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567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541,40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466 620,6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560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465,1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3923465"/>
                  </a:ext>
                </a:extLst>
              </a:tr>
            </a:tbl>
          </a:graphicData>
        </a:graphic>
      </p:graphicFrame>
      <p:pic>
        <p:nvPicPr>
          <p:cNvPr id="5" name="Объект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45" y="203303"/>
            <a:ext cx="2061703" cy="12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387144" y="427011"/>
            <a:ext cx="8320442" cy="1435981"/>
          </a:xfrm>
        </p:spPr>
        <p:txBody>
          <a:bodyPr anchor="ctr">
            <a:normAutofit/>
          </a:bodyPr>
          <a:lstStyle/>
          <a:p>
            <a:pPr algn="ctr"/>
            <a:r>
              <a:rPr lang="ru-RU" altLang="ja-JP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Расходы на строительство и реконструкцию объектов </a:t>
            </a:r>
            <a:r>
              <a:rPr lang="ru-RU" altLang="ja-JP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жилищно-коммунального хозяйства, в </a:t>
            </a:r>
            <a:r>
              <a:rPr lang="ru-RU" altLang="ja-JP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тыс</a:t>
            </a:r>
            <a:r>
              <a:rPr lang="ru-RU" altLang="ja-JP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. рублей</a:t>
            </a:r>
            <a:endParaRPr lang="ru-RU" sz="20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8772865"/>
              </p:ext>
            </p:extLst>
          </p:nvPr>
        </p:nvGraphicFramePr>
        <p:xfrm>
          <a:off x="342901" y="2071990"/>
          <a:ext cx="11576956" cy="426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8428">
                  <a:extLst>
                    <a:ext uri="{9D8B030D-6E8A-4147-A177-3AD203B41FA5}">
                      <a16:colId xmlns:a16="http://schemas.microsoft.com/office/drawing/2014/main" val="311059375"/>
                    </a:ext>
                  </a:extLst>
                </a:gridCol>
                <a:gridCol w="2269671">
                  <a:extLst>
                    <a:ext uri="{9D8B030D-6E8A-4147-A177-3AD203B41FA5}">
                      <a16:colId xmlns:a16="http://schemas.microsoft.com/office/drawing/2014/main" val="2550276090"/>
                    </a:ext>
                  </a:extLst>
                </a:gridCol>
                <a:gridCol w="1942188">
                  <a:extLst>
                    <a:ext uri="{9D8B030D-6E8A-4147-A177-3AD203B41FA5}">
                      <a16:colId xmlns:a16="http://schemas.microsoft.com/office/drawing/2014/main" val="920634842"/>
                    </a:ext>
                  </a:extLst>
                </a:gridCol>
                <a:gridCol w="1976669">
                  <a:extLst>
                    <a:ext uri="{9D8B030D-6E8A-4147-A177-3AD203B41FA5}">
                      <a16:colId xmlns:a16="http://schemas.microsoft.com/office/drawing/2014/main" val="915265655"/>
                    </a:ext>
                  </a:extLst>
                </a:gridCol>
              </a:tblGrid>
              <a:tr h="8539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Наименование направлений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2017</a:t>
                      </a:r>
                      <a:r>
                        <a:rPr lang="en-US" sz="1600" dirty="0" smtClean="0"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2018 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223586"/>
                  </a:ext>
                </a:extLst>
              </a:tr>
              <a:tr h="8539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Строительство многоквартирных домов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283 640,1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190 011,4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190 111,4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317536"/>
                  </a:ext>
                </a:extLst>
              </a:tr>
              <a:tr h="8539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Строительство инженерной инфраструктуры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2 350,0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10 000,0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647253"/>
                  </a:ext>
                </a:extLst>
              </a:tr>
              <a:tr h="8539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Строительство объектов внешнего благоустройства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22 995,2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20 278,0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87 235,1</a:t>
                      </a:r>
                      <a:endParaRPr lang="ru-RU" sz="16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76714"/>
                  </a:ext>
                </a:extLst>
              </a:tr>
              <a:tr h="853924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Всего</a:t>
                      </a:r>
                      <a:endParaRPr lang="ru-RU" sz="17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308 985,3</a:t>
                      </a:r>
                      <a:endParaRPr lang="ru-RU" sz="17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210</a:t>
                      </a:r>
                      <a:r>
                        <a:rPr lang="ru-RU" sz="1700" b="1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7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289,4</a:t>
                      </a:r>
                      <a:endParaRPr lang="ru-RU" sz="17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287 346,5</a:t>
                      </a:r>
                      <a:endParaRPr lang="ru-RU" sz="17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790081"/>
                  </a:ext>
                </a:extLst>
              </a:tr>
            </a:tbl>
          </a:graphicData>
        </a:graphic>
      </p:graphicFrame>
      <p:pic>
        <p:nvPicPr>
          <p:cNvPr id="4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" y="218015"/>
            <a:ext cx="2839526" cy="1853975"/>
          </a:xfrm>
        </p:spPr>
      </p:pic>
    </p:spTree>
    <p:extLst>
      <p:ext uri="{BB962C8B-B14F-4D97-AF65-F5344CB8AC3E}">
        <p14:creationId xmlns:p14="http://schemas.microsoft.com/office/powerpoint/2010/main" val="380164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70282" y="276088"/>
            <a:ext cx="8920461" cy="1183566"/>
          </a:xfrm>
        </p:spPr>
        <p:txBody>
          <a:bodyPr anchor="ctr">
            <a:normAutofit/>
          </a:bodyPr>
          <a:lstStyle/>
          <a:p>
            <a:pPr algn="ctr"/>
            <a:r>
              <a:rPr lang="ru-RU" altLang="ja-JP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Расходы по подразделу </a:t>
            </a:r>
            <a:r>
              <a:rPr lang="ru-RU" altLang="ja-JP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«</a:t>
            </a: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Охрана окружающей 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среды» </a:t>
            </a:r>
            <a:r>
              <a:rPr lang="ru-RU" altLang="ja-JP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в 2017 году</a:t>
            </a:r>
            <a:endParaRPr lang="ru-RU" sz="20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4305397"/>
              </p:ext>
            </p:extLst>
          </p:nvPr>
        </p:nvGraphicFramePr>
        <p:xfrm>
          <a:off x="508964" y="1459654"/>
          <a:ext cx="11293812" cy="384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0749375"/>
              </p:ext>
            </p:extLst>
          </p:nvPr>
        </p:nvGraphicFramePr>
        <p:xfrm>
          <a:off x="282343" y="5393072"/>
          <a:ext cx="11656615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4024">
                  <a:extLst>
                    <a:ext uri="{9D8B030D-6E8A-4147-A177-3AD203B41FA5}">
                      <a16:colId xmlns:a16="http://schemas.microsoft.com/office/drawing/2014/main" val="2454020176"/>
                    </a:ext>
                  </a:extLst>
                </a:gridCol>
                <a:gridCol w="1774400">
                  <a:extLst>
                    <a:ext uri="{9D8B030D-6E8A-4147-A177-3AD203B41FA5}">
                      <a16:colId xmlns:a16="http://schemas.microsoft.com/office/drawing/2014/main" val="1678152089"/>
                    </a:ext>
                  </a:extLst>
                </a:gridCol>
                <a:gridCol w="1795341">
                  <a:extLst>
                    <a:ext uri="{9D8B030D-6E8A-4147-A177-3AD203B41FA5}">
                      <a16:colId xmlns:a16="http://schemas.microsoft.com/office/drawing/2014/main" val="1864406073"/>
                    </a:ext>
                  </a:extLst>
                </a:gridCol>
                <a:gridCol w="1802850">
                  <a:extLst>
                    <a:ext uri="{9D8B030D-6E8A-4147-A177-3AD203B41FA5}">
                      <a16:colId xmlns:a16="http://schemas.microsoft.com/office/drawing/2014/main" val="3025937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entury" panose="02040604050505020304" pitchFamily="18" charset="0"/>
                        </a:rPr>
                        <a:t>Наименование</a:t>
                      </a:r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 программы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2017</a:t>
                      </a:r>
                      <a:r>
                        <a:rPr lang="en-US" sz="1600" dirty="0" smtClean="0"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2018 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56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Муниципальная программа "Охрана окружающей среды Северодвинска на 2016-2021 годы"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1 463,0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1 877,0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1 979,0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6901716"/>
                  </a:ext>
                </a:extLst>
              </a:tr>
            </a:tbl>
          </a:graphicData>
        </a:graphic>
      </p:graphicFrame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2" y="135722"/>
            <a:ext cx="1379033" cy="13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786" y="184740"/>
            <a:ext cx="8727106" cy="1149345"/>
          </a:xfrm>
        </p:spPr>
        <p:txBody>
          <a:bodyPr anchor="ctr"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Расходы 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по разделу «Образование» </a:t>
            </a:r>
            <a:b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</a:br>
            <a:r>
              <a:rPr lang="ru-RU" altLang="ru-RU" sz="1800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(без учета межбюджетных трансфертов), </a:t>
            </a:r>
            <a:r>
              <a:rPr lang="ru-RU" altLang="ru-RU" sz="1800" dirty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в тыс</a:t>
            </a:r>
            <a:r>
              <a:rPr lang="ru-RU" altLang="ru-RU" sz="1800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. рублей</a:t>
            </a:r>
            <a:endParaRPr lang="ru-RU" altLang="ru-RU" sz="1800" dirty="0">
              <a:solidFill>
                <a:schemeClr val="tx2"/>
              </a:solidFill>
              <a:latin typeface="Century" panose="02040604050505020304" pitchFamily="18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812853"/>
              </p:ext>
            </p:extLst>
          </p:nvPr>
        </p:nvGraphicFramePr>
        <p:xfrm>
          <a:off x="136477" y="1518826"/>
          <a:ext cx="11909220" cy="505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708">
                  <a:extLst>
                    <a:ext uri="{9D8B030D-6E8A-4147-A177-3AD203B41FA5}">
                      <a16:colId xmlns:a16="http://schemas.microsoft.com/office/drawing/2014/main" val="2619219890"/>
                    </a:ext>
                  </a:extLst>
                </a:gridCol>
                <a:gridCol w="4106173">
                  <a:extLst>
                    <a:ext uri="{9D8B030D-6E8A-4147-A177-3AD203B41FA5}">
                      <a16:colId xmlns:a16="http://schemas.microsoft.com/office/drawing/2014/main" val="170797970"/>
                    </a:ext>
                  </a:extLst>
                </a:gridCol>
                <a:gridCol w="1293963">
                  <a:extLst>
                    <a:ext uri="{9D8B030D-6E8A-4147-A177-3AD203B41FA5}">
                      <a16:colId xmlns:a16="http://schemas.microsoft.com/office/drawing/2014/main" val="1857847348"/>
                    </a:ext>
                  </a:extLst>
                </a:gridCol>
                <a:gridCol w="1242204">
                  <a:extLst>
                    <a:ext uri="{9D8B030D-6E8A-4147-A177-3AD203B41FA5}">
                      <a16:colId xmlns:a16="http://schemas.microsoft.com/office/drawing/2014/main" val="3948153188"/>
                    </a:ext>
                  </a:extLst>
                </a:gridCol>
                <a:gridCol w="1228172">
                  <a:extLst>
                    <a:ext uri="{9D8B030D-6E8A-4147-A177-3AD203B41FA5}">
                      <a16:colId xmlns:a16="http://schemas.microsoft.com/office/drawing/2014/main" val="2613720921"/>
                    </a:ext>
                  </a:extLst>
                </a:gridCol>
              </a:tblGrid>
              <a:tr h="57262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latin typeface="Century" panose="02040604050505020304" pitchFamily="18" charset="0"/>
                        </a:rPr>
                        <a:t> муниципальной программы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Наименование основных направлений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2017</a:t>
                      </a:r>
                      <a:r>
                        <a:rPr lang="en-US" sz="1600" dirty="0" smtClean="0"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2018 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8295318"/>
                  </a:ext>
                </a:extLst>
              </a:tr>
              <a:tr h="711561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Муниципальная программа "Развитие образования Северодвинска на 2016-2021 годы"</a:t>
                      </a:r>
                      <a:endParaRPr lang="ru-RU" sz="13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Повышение доступности, качества и эффективности образования в Северодвинске с учетом запросов личности, общества и государства</a:t>
                      </a:r>
                      <a:endParaRPr lang="ru-RU" sz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1 118 956,4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1 168 956,4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1 188 956,4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510315"/>
                  </a:ext>
                </a:extLst>
              </a:tr>
              <a:tr h="711561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Муниципальная программа "Развитие сферы культуры муниципального образования "Северодвинск" на 2016-2021 годы"</a:t>
                      </a:r>
                      <a:endParaRPr lang="ru-RU" sz="13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Развитие системы дополнительного художественного эстетического воспитания детей и подростков</a:t>
                      </a:r>
                      <a:endParaRPr lang="ru-RU" sz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126 215,8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126 067,0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122 965,6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063839"/>
                  </a:ext>
                </a:extLst>
              </a:tr>
              <a:tr h="994555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Муниципальная программа "Молодежь Северодвинска" на 2016-2021 годы</a:t>
                      </a:r>
                      <a:endParaRPr lang="ru-RU" sz="13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Создание правовых, социально-экономических, организационных и информационных условий для самореализации, социального становления и развития молодых граждан в различных сферах жизнедеятельности города</a:t>
                      </a:r>
                      <a:endParaRPr lang="ru-RU" sz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18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813,3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18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783,3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19 451,5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735619"/>
                  </a:ext>
                </a:extLst>
              </a:tr>
              <a:tr h="874003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Муниципальная программа "Энергосбережение и повышение энергетической эффективности на объектах городского хозяйства муниципального образования "Северодвинск" на 2016-2021 годы"</a:t>
                      </a:r>
                      <a:endParaRPr lang="ru-RU" sz="13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Энергосбережение и повышение энергетической эффективности объектов социальной сферы и органов местного самоуправления</a:t>
                      </a:r>
                      <a:endParaRPr lang="ru-RU" sz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6 250,0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6 300,0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6 710,0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617355"/>
                  </a:ext>
                </a:extLst>
              </a:tr>
              <a:tr h="678106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Муниципальная программа "Развитие жилищного строительства Северодвинска на 2016-2021 годы"</a:t>
                      </a:r>
                      <a:endParaRPr lang="ru-RU" sz="13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Развитие  инженерной и социальной инфраструктуры</a:t>
                      </a:r>
                      <a:endParaRPr lang="ru-RU" sz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8 000,0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442596"/>
                  </a:ext>
                </a:extLst>
              </a:tr>
              <a:tr h="47758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Итого по разделу «Образование»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1 270 235,5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1 320 106,7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1 346 083,5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0473759"/>
                  </a:ext>
                </a:extLst>
              </a:tr>
            </a:tbl>
          </a:graphicData>
        </a:graphic>
      </p:graphicFrame>
      <p:pic>
        <p:nvPicPr>
          <p:cNvPr id="6" name="Объект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892" y="1"/>
            <a:ext cx="2616001" cy="151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236" y="759627"/>
            <a:ext cx="7388352" cy="711465"/>
          </a:xfrm>
        </p:spPr>
        <p:txBody>
          <a:bodyPr anchor="ctr"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Динамика </a:t>
            </a: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расходов по разделу «Образование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»</a:t>
            </a:r>
            <a:b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</a:br>
            <a:r>
              <a:rPr lang="ru-RU" altLang="ru-RU" sz="18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 </a:t>
            </a:r>
            <a:r>
              <a:rPr lang="ru-RU" altLang="ru-RU" sz="1800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(без учета межбюджетных трансфертов), в тыс. рублей</a:t>
            </a:r>
            <a:endParaRPr lang="ru-RU" altLang="ru-RU" sz="1800" dirty="0">
              <a:solidFill>
                <a:schemeClr val="tx2"/>
              </a:solidFill>
              <a:latin typeface="Century" panose="02040604050505020304" pitchFamily="18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334042"/>
              </p:ext>
            </p:extLst>
          </p:nvPr>
        </p:nvGraphicFramePr>
        <p:xfrm>
          <a:off x="257314" y="1935094"/>
          <a:ext cx="11751805" cy="451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598">
                  <a:extLst>
                    <a:ext uri="{9D8B030D-6E8A-4147-A177-3AD203B41FA5}">
                      <a16:colId xmlns:a16="http://schemas.microsoft.com/office/drawing/2014/main" val="2369768617"/>
                    </a:ext>
                  </a:extLst>
                </a:gridCol>
                <a:gridCol w="1414272">
                  <a:extLst>
                    <a:ext uri="{9D8B030D-6E8A-4147-A177-3AD203B41FA5}">
                      <a16:colId xmlns:a16="http://schemas.microsoft.com/office/drawing/2014/main" val="916007111"/>
                    </a:ext>
                  </a:extLst>
                </a:gridCol>
                <a:gridCol w="1438656">
                  <a:extLst>
                    <a:ext uri="{9D8B030D-6E8A-4147-A177-3AD203B41FA5}">
                      <a16:colId xmlns:a16="http://schemas.microsoft.com/office/drawing/2014/main" val="1351256815"/>
                    </a:ext>
                  </a:extLst>
                </a:gridCol>
                <a:gridCol w="940854">
                  <a:extLst>
                    <a:ext uri="{9D8B030D-6E8A-4147-A177-3AD203B41FA5}">
                      <a16:colId xmlns:a16="http://schemas.microsoft.com/office/drawing/2014/main" val="3620258194"/>
                    </a:ext>
                  </a:extLst>
                </a:gridCol>
                <a:gridCol w="1485354">
                  <a:extLst>
                    <a:ext uri="{9D8B030D-6E8A-4147-A177-3AD203B41FA5}">
                      <a16:colId xmlns:a16="http://schemas.microsoft.com/office/drawing/2014/main" val="3742556794"/>
                    </a:ext>
                  </a:extLst>
                </a:gridCol>
                <a:gridCol w="947295">
                  <a:extLst>
                    <a:ext uri="{9D8B030D-6E8A-4147-A177-3AD203B41FA5}">
                      <a16:colId xmlns:a16="http://schemas.microsoft.com/office/drawing/2014/main" val="3262919980"/>
                    </a:ext>
                  </a:extLst>
                </a:gridCol>
                <a:gridCol w="1296033">
                  <a:extLst>
                    <a:ext uri="{9D8B030D-6E8A-4147-A177-3AD203B41FA5}">
                      <a16:colId xmlns:a16="http://schemas.microsoft.com/office/drawing/2014/main" val="1587577048"/>
                    </a:ext>
                  </a:extLst>
                </a:gridCol>
                <a:gridCol w="999743">
                  <a:extLst>
                    <a:ext uri="{9D8B030D-6E8A-4147-A177-3AD203B41FA5}">
                      <a16:colId xmlns:a16="http://schemas.microsoft.com/office/drawing/2014/main" val="2406889546"/>
                    </a:ext>
                  </a:extLst>
                </a:gridCol>
              </a:tblGrid>
              <a:tr h="8724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Расходы по подразделам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2016 год (план по решению)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2017 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% </a:t>
                      </a:r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измене-</a:t>
                      </a:r>
                      <a:r>
                        <a:rPr lang="ru-RU" sz="1600" dirty="0" err="1" smtClean="0">
                          <a:latin typeface="Century" panose="02040604050505020304" pitchFamily="18" charset="0"/>
                        </a:rPr>
                        <a:t>ния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2018 год (проект) 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% </a:t>
                      </a:r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измене-</a:t>
                      </a:r>
                      <a:r>
                        <a:rPr lang="ru-RU" sz="1600" dirty="0" err="1" smtClean="0">
                          <a:latin typeface="Century" panose="02040604050505020304" pitchFamily="18" charset="0"/>
                        </a:rPr>
                        <a:t>ния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% </a:t>
                      </a:r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измене-</a:t>
                      </a:r>
                      <a:r>
                        <a:rPr lang="ru-RU" sz="1600" dirty="0" err="1" smtClean="0">
                          <a:latin typeface="Century" panose="02040604050505020304" pitchFamily="18" charset="0"/>
                        </a:rPr>
                        <a:t>ния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8753367"/>
                  </a:ext>
                </a:extLst>
              </a:tr>
              <a:tr h="581344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Дошкольное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372 253,7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379</a:t>
                      </a:r>
                      <a:r>
                        <a:rPr lang="ru-RU" sz="1500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394,2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101,9%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411 655,2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108,5%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426 121,5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103,5%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579012"/>
                  </a:ext>
                </a:extLst>
              </a:tr>
              <a:tr h="51921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Общее образование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630 002,5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303 592,2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98,9%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324 518,3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106,9%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329 663,8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101,6%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455165"/>
                  </a:ext>
                </a:extLst>
              </a:tr>
              <a:tr h="636031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Дополнительное образование детей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319 629,0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330 595,7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103,4%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330 148,5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99,9%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5373962"/>
                  </a:ext>
                </a:extLst>
              </a:tr>
              <a:tr h="532189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Молодежная</a:t>
                      </a:r>
                      <a:r>
                        <a:rPr lang="ru-RU" sz="1500" b="0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политика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30 423,0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25 463,3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83,7%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25 433,3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99,9%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26 101,5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102,6%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2052577"/>
                  </a:ext>
                </a:extLst>
              </a:tr>
              <a:tr h="713912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Другие вопросы в области образования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207 434,9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242 156,8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116,7%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227 904,2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94,1%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234 048,2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102,7%</a:t>
                      </a:r>
                      <a:endParaRPr lang="ru-RU" sz="13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667531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1 240 114,1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1 270 235,5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102,4%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1 320 106,7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103,9%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1 346 083,5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102,0%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4045292"/>
                  </a:ext>
                </a:extLst>
              </a:tr>
            </a:tbl>
          </a:graphicData>
        </a:graphic>
      </p:graphicFrame>
      <p:pic>
        <p:nvPicPr>
          <p:cNvPr id="9" name="Объект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916" y="0"/>
            <a:ext cx="2017875" cy="193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9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871" y="381375"/>
            <a:ext cx="9371949" cy="685426"/>
          </a:xfrm>
        </p:spPr>
        <p:txBody>
          <a:bodyPr anchor="ctr"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Структура расходов по разделу «Образование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» на 2017 год, </a:t>
            </a:r>
            <a:r>
              <a:rPr lang="ru-RU" altLang="ru-RU" sz="1800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в тыс. рублей</a:t>
            </a:r>
            <a:endParaRPr lang="ru-RU" altLang="ru-RU" sz="1800" dirty="0">
              <a:solidFill>
                <a:schemeClr val="tx2"/>
              </a:solidFill>
              <a:latin typeface="Century" panose="02040604050505020304" pitchFamily="18" charset="0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158220"/>
              </p:ext>
            </p:extLst>
          </p:nvPr>
        </p:nvGraphicFramePr>
        <p:xfrm>
          <a:off x="404846" y="1477941"/>
          <a:ext cx="11336050" cy="4985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01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84" y="483781"/>
            <a:ext cx="8687816" cy="659219"/>
          </a:xfrm>
        </p:spPr>
        <p:txBody>
          <a:bodyPr anchor="ctr"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Расходы 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по разделу </a:t>
            </a: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«Культура, кинематография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» </a:t>
            </a:r>
            <a:b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</a:rPr>
            </a:br>
            <a:r>
              <a:rPr lang="ru-RU" altLang="ru-RU" sz="1800" dirty="0" smtClean="0">
                <a:solidFill>
                  <a:schemeClr val="tx2"/>
                </a:solidFill>
                <a:latin typeface="Century" panose="02040604050505020304" pitchFamily="18" charset="0"/>
              </a:rPr>
              <a:t>(без учета межбюджетных трансфертов), </a:t>
            </a:r>
            <a:r>
              <a:rPr lang="ru-RU" altLang="ru-RU" sz="1800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в </a:t>
            </a:r>
            <a:r>
              <a:rPr lang="ru-RU" altLang="ru-RU" sz="1800" dirty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тыс</a:t>
            </a:r>
            <a:r>
              <a:rPr lang="ru-RU" altLang="ru-RU" sz="1800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. рублей</a:t>
            </a:r>
            <a:endParaRPr lang="ru-RU" altLang="ru-RU" sz="1800" dirty="0">
              <a:solidFill>
                <a:schemeClr val="tx2"/>
              </a:solidFill>
              <a:latin typeface="Century" panose="02040604050505020304" pitchFamily="18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770082"/>
              </p:ext>
            </p:extLst>
          </p:nvPr>
        </p:nvGraphicFramePr>
        <p:xfrm>
          <a:off x="125823" y="1316661"/>
          <a:ext cx="11909220" cy="5253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745">
                  <a:extLst>
                    <a:ext uri="{9D8B030D-6E8A-4147-A177-3AD203B41FA5}">
                      <a16:colId xmlns:a16="http://schemas.microsoft.com/office/drawing/2014/main" val="2619219890"/>
                    </a:ext>
                  </a:extLst>
                </a:gridCol>
                <a:gridCol w="3791415">
                  <a:extLst>
                    <a:ext uri="{9D8B030D-6E8A-4147-A177-3AD203B41FA5}">
                      <a16:colId xmlns:a16="http://schemas.microsoft.com/office/drawing/2014/main" val="170797970"/>
                    </a:ext>
                  </a:extLst>
                </a:gridCol>
                <a:gridCol w="1003609">
                  <a:extLst>
                    <a:ext uri="{9D8B030D-6E8A-4147-A177-3AD203B41FA5}">
                      <a16:colId xmlns:a16="http://schemas.microsoft.com/office/drawing/2014/main" val="1857847348"/>
                    </a:ext>
                  </a:extLst>
                </a:gridCol>
                <a:gridCol w="1003610">
                  <a:extLst>
                    <a:ext uri="{9D8B030D-6E8A-4147-A177-3AD203B41FA5}">
                      <a16:colId xmlns:a16="http://schemas.microsoft.com/office/drawing/2014/main" val="3948153188"/>
                    </a:ext>
                  </a:extLst>
                </a:gridCol>
                <a:gridCol w="1029841">
                  <a:extLst>
                    <a:ext uri="{9D8B030D-6E8A-4147-A177-3AD203B41FA5}">
                      <a16:colId xmlns:a16="http://schemas.microsoft.com/office/drawing/2014/main" val="2613720921"/>
                    </a:ext>
                  </a:extLst>
                </a:gridCol>
              </a:tblGrid>
              <a:tr h="385797"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Наименование муниципальной программы</a:t>
                      </a:r>
                      <a:endParaRPr lang="ru-RU" sz="1300" b="1" kern="120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Наименование основных направлений</a:t>
                      </a:r>
                      <a:endParaRPr lang="ru-RU" sz="1300" b="1" kern="120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2017</a:t>
                      </a:r>
                      <a:r>
                        <a:rPr lang="en-US" sz="13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год (проект)</a:t>
                      </a:r>
                      <a:endParaRPr lang="ru-RU" sz="1300" b="1" kern="120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2018 год (проект)</a:t>
                      </a:r>
                      <a:endParaRPr lang="ru-RU" sz="1300" b="1" kern="120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2019 год (проект)</a:t>
                      </a:r>
                      <a:endParaRPr lang="ru-RU" sz="1300" b="1" kern="120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8295318"/>
                  </a:ext>
                </a:extLst>
              </a:tr>
              <a:tr h="620609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Муниципальная программа "Развитие сферы культуры муниципального образования "Северодвинск" на 2016-2021 годы"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Создание благоприятных условий для развития единого культурного пространства Северодвинска</a:t>
                      </a:r>
                      <a:endParaRPr lang="ru-RU" sz="11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221 605,9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220 357,7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225 209,1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510315"/>
                  </a:ext>
                </a:extLst>
              </a:tr>
              <a:tr h="620609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Муниципальная программа "Молодежь Северодвинска" на 2016-2021 годы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Формирование национально-государственной идентичности у молодежи, поддержка общественно значимых молодежных инициатив</a:t>
                      </a:r>
                      <a:endParaRPr lang="ru-RU" sz="11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1 680,0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1 680,0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1 748,4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063839"/>
                  </a:ext>
                </a:extLst>
              </a:tr>
              <a:tr h="797926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Муниципальная программа "Содействие развитию институтов гражданского общества и поддержка социально ориентированных некоммерческих организаций в муниципальном образовании "Северодвинск" на 2016-2021 годы"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Развитие институтов гражданского общества и гражданских инициатив Северодвинска</a:t>
                      </a:r>
                      <a:endParaRPr lang="ru-RU" sz="11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225,0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2 112,0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2 020,0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735619"/>
                  </a:ext>
                </a:extLst>
              </a:tr>
              <a:tr h="895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Муниципальная  программа "Защита населения и территорий от чрезвычайных ситуаций, обеспечение первичных мер пожарной безопасности и безопасности людей на водных объектах на территории муниципального образования "Северодвинск" на 2016-2021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Ремонт защитного сооружения МАУ «Центр культуры и общественных мероприятий»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605,4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5900457"/>
                  </a:ext>
                </a:extLst>
              </a:tr>
              <a:tr h="797926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Муниципальная программа "Энергосбережение и повышение энергетической эффективности на объектах городского хозяйства муниципального образования "Северодвинск" на 2016-2021 годы"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Энергосбережение и повышение энергетической эффективности объектов социальной сферы и органов местного самоуправления</a:t>
                      </a:r>
                      <a:endParaRPr lang="ru-RU" sz="11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2 210,0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1 700,0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1 290,0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617355"/>
                  </a:ext>
                </a:extLst>
              </a:tr>
              <a:tr h="588210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Муниципальная программа "Развитие жилищного строительства Северодвинска на 2016-2021 годы"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Проектирование и строительство здания фондохранилища для МБУК «Северодвинский городской краеведческий музей»</a:t>
                      </a:r>
                      <a:endParaRPr lang="ru-RU" sz="11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3 000,0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10 000,0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442596"/>
                  </a:ext>
                </a:extLst>
              </a:tr>
              <a:tr h="3857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Итого по разделу «Культура, кинематография»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230 720,9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235 849,7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230 872,9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0473759"/>
                  </a:ext>
                </a:extLst>
              </a:tr>
            </a:tbl>
          </a:graphicData>
        </a:graphic>
      </p:graphicFrame>
      <p:pic>
        <p:nvPicPr>
          <p:cNvPr id="5" name="Объект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01" y="27811"/>
            <a:ext cx="1592532" cy="11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899" y="381709"/>
            <a:ext cx="10839796" cy="1183566"/>
          </a:xfrm>
        </p:spPr>
        <p:txBody>
          <a:bodyPr anchor="ctr"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Структура расходов </a:t>
            </a: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по разделу «Культура, кинематография» 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в части предоставление </a:t>
            </a: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субсидий бюджетным, автономным 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учреждениям в 2017 году, </a:t>
            </a:r>
            <a:r>
              <a:rPr lang="ru-RU" altLang="ru-RU" sz="1800" dirty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в тыс</a:t>
            </a:r>
            <a:r>
              <a:rPr lang="ru-RU" altLang="ru-RU" sz="1800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. рублей</a:t>
            </a:r>
            <a:endParaRPr lang="ru-RU" altLang="ru-RU" sz="1800" dirty="0">
              <a:solidFill>
                <a:schemeClr val="tx2"/>
              </a:solidFill>
              <a:latin typeface="Century" panose="02040604050505020304" pitchFamily="18" charset="0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002398"/>
              </p:ext>
            </p:extLst>
          </p:nvPr>
        </p:nvGraphicFramePr>
        <p:xfrm>
          <a:off x="714895" y="1565275"/>
          <a:ext cx="10972799" cy="478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758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Verdana"/>
                <a:ea typeface="+mn-ea"/>
                <a:cs typeface="+mn-cs"/>
              </a:rPr>
              <a:t>Структура бюджетной системы Российской Федерации</a:t>
            </a:r>
            <a:endParaRPr lang="ru-RU" sz="2000" dirty="0">
              <a:solidFill>
                <a:schemeClr val="tx2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926704"/>
              </p:ext>
            </p:extLst>
          </p:nvPr>
        </p:nvGraphicFramePr>
        <p:xfrm>
          <a:off x="971600" y="1459652"/>
          <a:ext cx="10165792" cy="492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4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1" y="346620"/>
            <a:ext cx="6958014" cy="1183566"/>
          </a:xfrm>
        </p:spPr>
        <p:txBody>
          <a:bodyPr anchor="ctr"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Динамика расходов</a:t>
            </a:r>
            <a:b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 </a:t>
            </a: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по разделу «Социальная политика</a:t>
            </a:r>
            <a: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»</a:t>
            </a:r>
            <a:br>
              <a:rPr lang="ru-RU" altLang="ru-RU" sz="2000" b="1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</a:br>
            <a:r>
              <a:rPr lang="ru-RU" altLang="ru-RU" sz="1800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 (без учета межбюджетных трансфертов), </a:t>
            </a:r>
            <a:r>
              <a:rPr lang="ru-RU" altLang="ru-RU" sz="1800" dirty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в тыс</a:t>
            </a:r>
            <a:r>
              <a:rPr lang="ru-RU" altLang="ru-RU" sz="1800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. рублей</a:t>
            </a:r>
            <a:endParaRPr lang="ru-RU" altLang="ru-RU" sz="1800" dirty="0">
              <a:solidFill>
                <a:schemeClr val="tx2"/>
              </a:solidFill>
              <a:latin typeface="Century" panose="02040604050505020304" pitchFamily="18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205229"/>
              </p:ext>
            </p:extLst>
          </p:nvPr>
        </p:nvGraphicFramePr>
        <p:xfrm>
          <a:off x="265987" y="1812574"/>
          <a:ext cx="11721228" cy="470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343">
                  <a:extLst>
                    <a:ext uri="{9D8B030D-6E8A-4147-A177-3AD203B41FA5}">
                      <a16:colId xmlns:a16="http://schemas.microsoft.com/office/drawing/2014/main" val="181752671"/>
                    </a:ext>
                  </a:extLst>
                </a:gridCol>
                <a:gridCol w="1470454">
                  <a:extLst>
                    <a:ext uri="{9D8B030D-6E8A-4147-A177-3AD203B41FA5}">
                      <a16:colId xmlns:a16="http://schemas.microsoft.com/office/drawing/2014/main" val="417236874"/>
                    </a:ext>
                  </a:extLst>
                </a:gridCol>
                <a:gridCol w="1507524">
                  <a:extLst>
                    <a:ext uri="{9D8B030D-6E8A-4147-A177-3AD203B41FA5}">
                      <a16:colId xmlns:a16="http://schemas.microsoft.com/office/drawing/2014/main" val="2899717920"/>
                    </a:ext>
                  </a:extLst>
                </a:gridCol>
                <a:gridCol w="988541">
                  <a:extLst>
                    <a:ext uri="{9D8B030D-6E8A-4147-A177-3AD203B41FA5}">
                      <a16:colId xmlns:a16="http://schemas.microsoft.com/office/drawing/2014/main" val="172937165"/>
                    </a:ext>
                  </a:extLst>
                </a:gridCol>
                <a:gridCol w="1445740">
                  <a:extLst>
                    <a:ext uri="{9D8B030D-6E8A-4147-A177-3AD203B41FA5}">
                      <a16:colId xmlns:a16="http://schemas.microsoft.com/office/drawing/2014/main" val="1036985830"/>
                    </a:ext>
                  </a:extLst>
                </a:gridCol>
                <a:gridCol w="1013254">
                  <a:extLst>
                    <a:ext uri="{9D8B030D-6E8A-4147-A177-3AD203B41FA5}">
                      <a16:colId xmlns:a16="http://schemas.microsoft.com/office/drawing/2014/main" val="80846176"/>
                    </a:ext>
                  </a:extLst>
                </a:gridCol>
                <a:gridCol w="1383957">
                  <a:extLst>
                    <a:ext uri="{9D8B030D-6E8A-4147-A177-3AD203B41FA5}">
                      <a16:colId xmlns:a16="http://schemas.microsoft.com/office/drawing/2014/main" val="286867771"/>
                    </a:ext>
                  </a:extLst>
                </a:gridCol>
                <a:gridCol w="1014415">
                  <a:extLst>
                    <a:ext uri="{9D8B030D-6E8A-4147-A177-3AD203B41FA5}">
                      <a16:colId xmlns:a16="http://schemas.microsoft.com/office/drawing/2014/main" val="1958910771"/>
                    </a:ext>
                  </a:extLst>
                </a:gridCol>
              </a:tblGrid>
              <a:tr h="7837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" panose="02040604050505020304" pitchFamily="18" charset="0"/>
                        </a:rPr>
                        <a:t>Наименование</a:t>
                      </a:r>
                      <a:endParaRPr lang="ru-RU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" panose="02040604050505020304" pitchFamily="18" charset="0"/>
                        </a:rPr>
                        <a:t>2016 год (план по решению)</a:t>
                      </a:r>
                      <a:endParaRPr lang="ru-RU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" panose="02040604050505020304" pitchFamily="18" charset="0"/>
                        </a:rPr>
                        <a:t>2017 год (проект)</a:t>
                      </a:r>
                      <a:endParaRPr lang="ru-RU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" panose="02040604050505020304" pitchFamily="18" charset="0"/>
                        </a:rPr>
                        <a:t>%</a:t>
                      </a:r>
                      <a:r>
                        <a:rPr lang="ru-RU" sz="1400" baseline="0" dirty="0" smtClean="0"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Century" panose="02040604050505020304" pitchFamily="18" charset="0"/>
                        </a:rPr>
                        <a:t>измене-</a:t>
                      </a:r>
                      <a:r>
                        <a:rPr lang="ru-RU" sz="1400" baseline="0" dirty="0" err="1" smtClean="0">
                          <a:latin typeface="Century" panose="02040604050505020304" pitchFamily="18" charset="0"/>
                        </a:rPr>
                        <a:t>ния</a:t>
                      </a:r>
                      <a:endParaRPr lang="ru-RU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" panose="02040604050505020304" pitchFamily="18" charset="0"/>
                        </a:rPr>
                        <a:t>2018 год (прогноз)</a:t>
                      </a:r>
                      <a:endParaRPr lang="ru-RU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entury" panose="02040604050505020304" pitchFamily="18" charset="0"/>
                        </a:rPr>
                        <a:t>%</a:t>
                      </a:r>
                      <a:r>
                        <a:rPr lang="ru-RU" sz="1400" baseline="0" dirty="0" smtClean="0"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Century" panose="02040604050505020304" pitchFamily="18" charset="0"/>
                        </a:rPr>
                        <a:t>измене-</a:t>
                      </a:r>
                      <a:r>
                        <a:rPr lang="ru-RU" sz="1400" baseline="0" dirty="0" err="1" smtClean="0">
                          <a:latin typeface="Century" panose="02040604050505020304" pitchFamily="18" charset="0"/>
                        </a:rPr>
                        <a:t>ния</a:t>
                      </a:r>
                      <a:endParaRPr lang="ru-RU" sz="1400" dirty="0" smtClean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" panose="02040604050505020304" pitchFamily="18" charset="0"/>
                        </a:rPr>
                        <a:t>2019 год (прогноз)</a:t>
                      </a:r>
                      <a:endParaRPr lang="ru-RU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entury" panose="02040604050505020304" pitchFamily="18" charset="0"/>
                        </a:rPr>
                        <a:t>%</a:t>
                      </a:r>
                      <a:r>
                        <a:rPr lang="ru-RU" sz="1400" baseline="0" dirty="0" smtClean="0"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Century" panose="02040604050505020304" pitchFamily="18" charset="0"/>
                        </a:rPr>
                        <a:t>измене-</a:t>
                      </a:r>
                      <a:r>
                        <a:rPr lang="ru-RU" sz="1400" baseline="0" dirty="0" err="1" smtClean="0">
                          <a:latin typeface="Century" panose="02040604050505020304" pitchFamily="18" charset="0"/>
                        </a:rPr>
                        <a:t>ния</a:t>
                      </a:r>
                      <a:endParaRPr lang="ru-RU" sz="1400" dirty="0" smtClean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4557493"/>
                  </a:ext>
                </a:extLst>
              </a:tr>
              <a:tr h="783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Подраздел 1001 «Пенсионное обеспечение»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17 462,2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11</a:t>
                      </a:r>
                      <a:r>
                        <a:rPr lang="ru-RU" sz="1500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462,2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65,6%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11 462,2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100,%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11 874,8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103,6%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3360309"/>
                  </a:ext>
                </a:extLst>
              </a:tr>
              <a:tr h="783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Подраздел 1003 «Социальное обеспечение населения»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95 350,6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68 497,6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71,8%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68 955,6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100,7%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70 235,0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101,9%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493955"/>
                  </a:ext>
                </a:extLst>
              </a:tr>
              <a:tr h="783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Подраздел 1004 «Охрана семьи и детства»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4 582,9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3 541,4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77,3%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3 753,2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106,0%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3 892,1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103,7%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566337"/>
                  </a:ext>
                </a:extLst>
              </a:tr>
              <a:tr h="783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Подраздел 1006 «Другие вопросы в области социальной политики»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20 561,1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22 477,1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109,3%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23 260,0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103,5%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24 383,9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104,8%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1705854"/>
                  </a:ext>
                </a:extLst>
              </a:tr>
              <a:tr h="783754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+mn-cs"/>
                        </a:rPr>
                        <a:t>Раздел 10 «Социальная политика»</a:t>
                      </a:r>
                      <a:endParaRPr lang="ru-RU" sz="1600" b="1" kern="1200" dirty="0">
                        <a:solidFill>
                          <a:schemeClr val="tx2"/>
                        </a:solidFill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+mn-cs"/>
                        </a:rPr>
                        <a:t>137 956,8</a:t>
                      </a:r>
                      <a:endParaRPr lang="ru-RU" sz="1600" b="1" kern="1200" dirty="0">
                        <a:solidFill>
                          <a:schemeClr val="tx2"/>
                        </a:solidFill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105 978,3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76,8%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107 431,0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101,4%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110 385,8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102,8%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4950011"/>
                  </a:ext>
                </a:extLst>
              </a:tr>
            </a:tbl>
          </a:graphicData>
        </a:graphic>
      </p:graphicFrame>
      <p:pic>
        <p:nvPicPr>
          <p:cNvPr id="5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0" y="178532"/>
            <a:ext cx="3919538" cy="15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1958" y="399026"/>
            <a:ext cx="6761094" cy="1183566"/>
          </a:xfrm>
        </p:spPr>
        <p:txBody>
          <a:bodyPr anchor="ctr"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100" b="1" dirty="0" smtClean="0">
                <a:solidFill>
                  <a:srgbClr val="000000"/>
                </a:solidFill>
                <a:latin typeface="Century" panose="02040604050505020304" pitchFamily="18" charset="0"/>
                <a:ea typeface="+mn-ea"/>
                <a:cs typeface="+mn-cs"/>
              </a:rPr>
              <a:t>Расходы </a:t>
            </a:r>
            <a:r>
              <a:rPr lang="ru-RU" altLang="ru-RU" sz="2100" b="1" dirty="0">
                <a:solidFill>
                  <a:srgbClr val="000000"/>
                </a:solidFill>
                <a:latin typeface="Century" panose="02040604050505020304" pitchFamily="18" charset="0"/>
                <a:ea typeface="+mn-ea"/>
                <a:cs typeface="+mn-cs"/>
              </a:rPr>
              <a:t>по </a:t>
            </a:r>
            <a:r>
              <a:rPr lang="ru-RU" altLang="ru-RU" sz="2100" b="1" dirty="0" smtClean="0">
                <a:solidFill>
                  <a:srgbClr val="000000"/>
                </a:solidFill>
                <a:latin typeface="Century" panose="02040604050505020304" pitchFamily="18" charset="0"/>
                <a:ea typeface="+mn-ea"/>
                <a:cs typeface="+mn-cs"/>
              </a:rPr>
              <a:t>разделу </a:t>
            </a:r>
            <a:r>
              <a:rPr lang="ru-RU" altLang="ru-RU" sz="2100" b="1" dirty="0">
                <a:solidFill>
                  <a:srgbClr val="000000"/>
                </a:solidFill>
                <a:latin typeface="Century" panose="02040604050505020304" pitchFamily="18" charset="0"/>
                <a:ea typeface="+mn-ea"/>
                <a:cs typeface="+mn-cs"/>
              </a:rPr>
              <a:t>«Социальная политика</a:t>
            </a:r>
            <a:r>
              <a:rPr lang="ru-RU" altLang="ru-RU" sz="2100" b="1" dirty="0" smtClean="0">
                <a:solidFill>
                  <a:srgbClr val="000000"/>
                </a:solidFill>
                <a:latin typeface="Century" panose="02040604050505020304" pitchFamily="18" charset="0"/>
                <a:ea typeface="+mn-ea"/>
                <a:cs typeface="+mn-cs"/>
              </a:rPr>
              <a:t>» </a:t>
            </a:r>
            <a:br>
              <a:rPr lang="ru-RU" altLang="ru-RU" sz="2100" b="1" dirty="0" smtClean="0">
                <a:solidFill>
                  <a:srgbClr val="000000"/>
                </a:solidFill>
                <a:latin typeface="Century" panose="02040604050505020304" pitchFamily="18" charset="0"/>
                <a:ea typeface="+mn-ea"/>
                <a:cs typeface="+mn-cs"/>
              </a:rPr>
            </a:br>
            <a:r>
              <a:rPr lang="ru-RU" altLang="ru-RU" sz="1800" dirty="0" smtClean="0">
                <a:solidFill>
                  <a:srgbClr val="000000"/>
                </a:solidFill>
                <a:latin typeface="Century" panose="02040604050505020304" pitchFamily="18" charset="0"/>
                <a:ea typeface="+mn-ea"/>
                <a:cs typeface="+mn-cs"/>
              </a:rPr>
              <a:t>(без учета межбюджетных трансфертов), в </a:t>
            </a:r>
            <a:r>
              <a:rPr lang="ru-RU" altLang="ru-RU" sz="1800" dirty="0">
                <a:solidFill>
                  <a:srgbClr val="000000"/>
                </a:solidFill>
                <a:latin typeface="Century" panose="02040604050505020304" pitchFamily="18" charset="0"/>
                <a:ea typeface="+mn-ea"/>
                <a:cs typeface="+mn-cs"/>
              </a:rPr>
              <a:t>тыс</a:t>
            </a:r>
            <a:r>
              <a:rPr lang="ru-RU" altLang="ru-RU" sz="1800" dirty="0" smtClean="0">
                <a:solidFill>
                  <a:srgbClr val="000000"/>
                </a:solidFill>
                <a:latin typeface="Century" panose="02040604050505020304" pitchFamily="18" charset="0"/>
                <a:ea typeface="+mn-ea"/>
                <a:cs typeface="+mn-cs"/>
              </a:rPr>
              <a:t>. рублей</a:t>
            </a:r>
            <a:endParaRPr lang="ru-RU" altLang="ru-RU" sz="1800" dirty="0">
              <a:solidFill>
                <a:srgbClr val="000000"/>
              </a:solidFill>
              <a:latin typeface="Century" panose="02040604050505020304" pitchFamily="18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664002"/>
              </p:ext>
            </p:extLst>
          </p:nvPr>
        </p:nvGraphicFramePr>
        <p:xfrm>
          <a:off x="272953" y="1871873"/>
          <a:ext cx="11709782" cy="469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770">
                  <a:extLst>
                    <a:ext uri="{9D8B030D-6E8A-4147-A177-3AD203B41FA5}">
                      <a16:colId xmlns:a16="http://schemas.microsoft.com/office/drawing/2014/main" val="173556275"/>
                    </a:ext>
                  </a:extLst>
                </a:gridCol>
                <a:gridCol w="4237892">
                  <a:extLst>
                    <a:ext uri="{9D8B030D-6E8A-4147-A177-3AD203B41FA5}">
                      <a16:colId xmlns:a16="http://schemas.microsoft.com/office/drawing/2014/main" val="4263857461"/>
                    </a:ext>
                  </a:extLst>
                </a:gridCol>
                <a:gridCol w="1213339">
                  <a:extLst>
                    <a:ext uri="{9D8B030D-6E8A-4147-A177-3AD203B41FA5}">
                      <a16:colId xmlns:a16="http://schemas.microsoft.com/office/drawing/2014/main" val="3307638475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543149673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2651552383"/>
                    </a:ext>
                  </a:extLst>
                </a:gridCol>
                <a:gridCol w="1150612">
                  <a:extLst>
                    <a:ext uri="{9D8B030D-6E8A-4147-A177-3AD203B41FA5}">
                      <a16:colId xmlns:a16="http://schemas.microsoft.com/office/drawing/2014/main" val="1214489730"/>
                    </a:ext>
                  </a:extLst>
                </a:gridCol>
              </a:tblGrid>
              <a:tr h="802941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Наименование муниципальной программы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Наименование основных направлений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2016 год  (план по решению)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2017 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2018 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6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117497"/>
                  </a:ext>
                </a:extLst>
              </a:tr>
              <a:tr h="11300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Муниципальная программа "Развитие образования Северодвинска на 2016-2021 годы"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Муниципальная компенсация родительской платы за присмотр и уход за детьми в муниципальных образовательных организациях, реализующих образовательную программу дошкольного образования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2 982,9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2 100,0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2 100,0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2 100,0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901549"/>
                  </a:ext>
                </a:extLst>
              </a:tr>
              <a:tr h="97017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Муниципальная программа "Социальная поддержка населения Северодвинска на 2016-2021 годы"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Повышение качества жизни отдельных категорий граждан в Северодвинске за счет мер социальной поддержки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89 880,5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85 298,3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86 751,0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89 705,8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869835"/>
                  </a:ext>
                </a:extLst>
              </a:tr>
              <a:tr h="109780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Муниципальная программа "Развитие жилищного строительства Северодвинска на 2016-2021 годы"</a:t>
                      </a:r>
                      <a:endParaRPr lang="ru-RU" sz="14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Обеспечение жильём молодых семей, Повышение уровня обеспеченности жильём жителей Северодвинска, нуждающихся в улучшении жилищных условий 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45 093,4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18 580,0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18 580,0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18 580,0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7889389"/>
                  </a:ext>
                </a:extLst>
              </a:tr>
              <a:tr h="6487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Итого по разделу «Социальная политика»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137 956,8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105 978,3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107 431,0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110 385,8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5016648"/>
                  </a:ext>
                </a:extLst>
              </a:tr>
            </a:tbl>
          </a:graphicData>
        </a:graphic>
      </p:graphicFrame>
      <p:pic>
        <p:nvPicPr>
          <p:cNvPr id="5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0" y="443771"/>
            <a:ext cx="1875786" cy="1138821"/>
          </a:xfrm>
          <a:prstGeom prst="rect">
            <a:avLst/>
          </a:prstGeom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052" y="0"/>
            <a:ext cx="2015888" cy="19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0022" y="315700"/>
            <a:ext cx="6718712" cy="1156928"/>
          </a:xfrm>
        </p:spPr>
        <p:txBody>
          <a:bodyPr anchor="ctr"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Расходы по разделу «Физическая культура и спорт», </a:t>
            </a:r>
            <a:r>
              <a:rPr lang="ru-RU" altLang="ru-RU" sz="1800" dirty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в тыс</a:t>
            </a:r>
            <a:r>
              <a:rPr lang="ru-RU" altLang="ru-RU" sz="1800" dirty="0" smtClean="0">
                <a:solidFill>
                  <a:schemeClr val="tx2"/>
                </a:solidFill>
                <a:latin typeface="Century" panose="02040604050505020304" pitchFamily="18" charset="0"/>
                <a:ea typeface="+mn-ea"/>
                <a:cs typeface="+mn-cs"/>
              </a:rPr>
              <a:t>. рублей</a:t>
            </a:r>
            <a:endParaRPr lang="ru-RU" altLang="ru-RU" sz="1800" dirty="0">
              <a:solidFill>
                <a:schemeClr val="tx2"/>
              </a:solidFill>
              <a:latin typeface="Century" panose="02040604050505020304" pitchFamily="18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920638"/>
              </p:ext>
            </p:extLst>
          </p:nvPr>
        </p:nvGraphicFramePr>
        <p:xfrm>
          <a:off x="222376" y="1692985"/>
          <a:ext cx="11774004" cy="4956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866">
                  <a:extLst>
                    <a:ext uri="{9D8B030D-6E8A-4147-A177-3AD203B41FA5}">
                      <a16:colId xmlns:a16="http://schemas.microsoft.com/office/drawing/2014/main" val="4089504516"/>
                    </a:ext>
                  </a:extLst>
                </a:gridCol>
                <a:gridCol w="2968379">
                  <a:extLst>
                    <a:ext uri="{9D8B030D-6E8A-4147-A177-3AD203B41FA5}">
                      <a16:colId xmlns:a16="http://schemas.microsoft.com/office/drawing/2014/main" val="892935729"/>
                    </a:ext>
                  </a:extLst>
                </a:gridCol>
                <a:gridCol w="1119351">
                  <a:extLst>
                    <a:ext uri="{9D8B030D-6E8A-4147-A177-3AD203B41FA5}">
                      <a16:colId xmlns:a16="http://schemas.microsoft.com/office/drawing/2014/main" val="3734782047"/>
                    </a:ext>
                  </a:extLst>
                </a:gridCol>
                <a:gridCol w="1166649">
                  <a:extLst>
                    <a:ext uri="{9D8B030D-6E8A-4147-A177-3AD203B41FA5}">
                      <a16:colId xmlns:a16="http://schemas.microsoft.com/office/drawing/2014/main" val="3781627723"/>
                    </a:ext>
                  </a:extLst>
                </a:gridCol>
                <a:gridCol w="1127841">
                  <a:extLst>
                    <a:ext uri="{9D8B030D-6E8A-4147-A177-3AD203B41FA5}">
                      <a16:colId xmlns:a16="http://schemas.microsoft.com/office/drawing/2014/main" val="2594514199"/>
                    </a:ext>
                  </a:extLst>
                </a:gridCol>
                <a:gridCol w="1093918">
                  <a:extLst>
                    <a:ext uri="{9D8B030D-6E8A-4147-A177-3AD203B41FA5}">
                      <a16:colId xmlns:a16="http://schemas.microsoft.com/office/drawing/2014/main" val="1300636249"/>
                    </a:ext>
                  </a:extLst>
                </a:gridCol>
              </a:tblGrid>
              <a:tr h="636147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Наименование муниципальной программы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Наименование основных направлений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entury" panose="02040604050505020304" pitchFamily="18" charset="0"/>
                        </a:rPr>
                        <a:t>2016 год  </a:t>
                      </a:r>
                      <a:r>
                        <a:rPr lang="ru-RU" sz="1300" dirty="0" smtClean="0">
                          <a:latin typeface="Century" panose="02040604050505020304" pitchFamily="18" charset="0"/>
                        </a:rPr>
                        <a:t>(план по решению)</a:t>
                      </a:r>
                      <a:endParaRPr lang="ru-RU" sz="13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entury" panose="02040604050505020304" pitchFamily="18" charset="0"/>
                        </a:rPr>
                        <a:t>2017 год (проект)</a:t>
                      </a:r>
                      <a:endParaRPr lang="ru-RU" sz="15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entury" panose="02040604050505020304" pitchFamily="18" charset="0"/>
                        </a:rPr>
                        <a:t>2018 год (проект)</a:t>
                      </a:r>
                      <a:endParaRPr lang="ru-RU" sz="15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5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1168726"/>
                  </a:ext>
                </a:extLst>
              </a:tr>
              <a:tr h="8096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Муниципальная программа "Развитие физической культуры и спорта Северодвинска на 2016-2021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Повышение интереса различных категорий населения к регулярным  занятиям  физической культурой и спортом</a:t>
                      </a:r>
                      <a:endParaRPr lang="ru-RU" sz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18 914,9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18 824,9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18 824,9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18 824,9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540257"/>
                  </a:ext>
                </a:extLst>
              </a:tr>
              <a:tr h="629765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Повышение уровня спортивных достижений ведущих спортсменов Северодвинска</a:t>
                      </a:r>
                      <a:endParaRPr lang="ru-RU" sz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3 090,0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3 180,0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3 180,0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3 180,0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3338889"/>
                  </a:ext>
                </a:extLst>
              </a:tr>
              <a:tr h="629765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Укрепление  материально-технической базы МАСОУ "Строитель</a:t>
                      </a:r>
                      <a:endParaRPr lang="ru-RU" sz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5 090,0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4 820,0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4 820,0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4 820,0</a:t>
                      </a:r>
                      <a:endParaRPr lang="ru-RU" sz="150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85430"/>
                  </a:ext>
                </a:extLst>
              </a:tr>
              <a:tr h="35736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Итого по муниципальной</a:t>
                      </a:r>
                      <a:r>
                        <a:rPr lang="ru-RU" sz="1200" b="0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программе</a:t>
                      </a:r>
                      <a:r>
                        <a:rPr lang="en-US" sz="12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: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27 094,9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26 824,9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26 824,9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26 824,9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0251440"/>
                  </a:ext>
                </a:extLst>
              </a:tr>
              <a:tr h="464827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Муниципальная программа "Развитие жилищного строительства Северодвинска на 2016-2021 годы"</a:t>
                      </a:r>
                      <a:endParaRPr lang="ru-RU" sz="125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Развитие социальной инфраструктуры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15 153,5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14</a:t>
                      </a:r>
                      <a:r>
                        <a:rPr lang="en-US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607801"/>
                  </a:ext>
                </a:extLst>
              </a:tr>
              <a:tr h="839687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Муниципальная программа "Энергосбережение и повышение энергетической эффективности на объектах городского хозяйства муниципального образования "Северодвинск" на 2016-2021 годы"</a:t>
                      </a:r>
                      <a:endParaRPr lang="ru-RU" sz="125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Снижение объемов потребления используемой электрической и тепловой энергии</a:t>
                      </a:r>
                      <a:endParaRPr lang="ru-RU" sz="12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300,0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300,0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300,0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300,0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0100904"/>
                  </a:ext>
                </a:extLst>
              </a:tr>
              <a:tr h="45353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Итого по разделу «Физическая культура и спорт»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42 548,4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41 124,9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27 124,9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27 124,9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4579260"/>
                  </a:ext>
                </a:extLst>
              </a:tr>
            </a:tbl>
          </a:graphicData>
        </a:graphic>
      </p:graphicFrame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375" y="63154"/>
            <a:ext cx="2352221" cy="1524018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6" y="148243"/>
            <a:ext cx="1988561" cy="14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119" y="538865"/>
            <a:ext cx="9371949" cy="849328"/>
          </a:xfrm>
        </p:spPr>
        <p:txBody>
          <a:bodyPr anchor="ctr">
            <a:normAutofit/>
          </a:bodyPr>
          <a:lstStyle/>
          <a:p>
            <a:pPr algn="ctr"/>
            <a:r>
              <a:rPr lang="ru-RU" altLang="ru-RU" sz="2400" b="1" u="sng" dirty="0">
                <a:latin typeface="Century" panose="02040604050505020304" pitchFamily="18" charset="0"/>
              </a:rPr>
              <a:t>Открытые информационные ресурсы</a:t>
            </a:r>
            <a:endParaRPr lang="ru-RU" sz="2400" u="sng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120" y="2081691"/>
            <a:ext cx="5447973" cy="288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b="1" dirty="0">
                <a:latin typeface="Century" panose="02040604050505020304" pitchFamily="18" charset="0"/>
              </a:rPr>
              <a:t>Министерство финансов Российской федерации</a:t>
            </a:r>
            <a:br>
              <a:rPr lang="ru-RU" altLang="ru-RU" sz="2000" b="1" dirty="0">
                <a:latin typeface="Century" panose="02040604050505020304" pitchFamily="18" charset="0"/>
              </a:rPr>
            </a:br>
            <a:r>
              <a:rPr lang="en-US" altLang="ru-RU" sz="2000" b="1" dirty="0">
                <a:latin typeface="Century" panose="02040604050505020304" pitchFamily="18" charset="0"/>
                <a:hlinkClick r:id="rId2"/>
              </a:rPr>
              <a:t>www.</a:t>
            </a:r>
            <a:r>
              <a:rPr lang="ru-RU" altLang="ru-RU" sz="2000" b="1" dirty="0">
                <a:latin typeface="Century" panose="02040604050505020304" pitchFamily="18" charset="0"/>
                <a:hlinkClick r:id="rId2"/>
              </a:rPr>
              <a:t>minfin.ru</a:t>
            </a:r>
            <a:r>
              <a:rPr lang="en-US" altLang="ru-RU" sz="2000" b="1" dirty="0">
                <a:latin typeface="Century" panose="02040604050505020304" pitchFamily="18" charset="0"/>
              </a:rPr>
              <a:t/>
            </a:r>
            <a:br>
              <a:rPr lang="en-US" altLang="ru-RU" sz="2000" b="1" dirty="0">
                <a:latin typeface="Century" panose="02040604050505020304" pitchFamily="18" charset="0"/>
              </a:rPr>
            </a:br>
            <a:r>
              <a:rPr lang="ru-RU" altLang="ru-RU" sz="2000" b="1" dirty="0">
                <a:latin typeface="Century" panose="02040604050505020304" pitchFamily="18" charset="0"/>
              </a:rPr>
              <a:t/>
            </a:r>
            <a:br>
              <a:rPr lang="ru-RU" altLang="ru-RU" sz="2000" b="1" dirty="0">
                <a:latin typeface="Century" panose="02040604050505020304" pitchFamily="18" charset="0"/>
              </a:rPr>
            </a:b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Правительство Архангельской области</a:t>
            </a:r>
            <a:r>
              <a:rPr lang="ru-RU" altLang="ru-RU" sz="2000" b="1" dirty="0">
                <a:latin typeface="Century" panose="02040604050505020304" pitchFamily="18" charset="0"/>
              </a:rPr>
              <a:t/>
            </a:r>
            <a:br>
              <a:rPr lang="ru-RU" altLang="ru-RU" sz="2000" b="1" dirty="0">
                <a:latin typeface="Century" panose="02040604050505020304" pitchFamily="18" charset="0"/>
              </a:rPr>
            </a:br>
            <a:r>
              <a:rPr lang="ru-RU" altLang="ru-RU" sz="2000" b="1" dirty="0">
                <a:latin typeface="Century" panose="02040604050505020304" pitchFamily="18" charset="0"/>
                <a:hlinkClick r:id="rId3"/>
              </a:rPr>
              <a:t>www.dvinaland.ru</a:t>
            </a:r>
            <a:r>
              <a:rPr lang="ru-RU" altLang="ru-RU" sz="2000" b="1" dirty="0">
                <a:latin typeface="Century" panose="02040604050505020304" pitchFamily="18" charset="0"/>
              </a:rPr>
              <a:t/>
            </a:r>
            <a:br>
              <a:rPr lang="ru-RU" altLang="ru-RU" sz="2000" b="1" dirty="0">
                <a:latin typeface="Century" panose="02040604050505020304" pitchFamily="18" charset="0"/>
              </a:rPr>
            </a:br>
            <a:r>
              <a:rPr lang="ru-RU" altLang="ru-RU" sz="2000" b="1" dirty="0">
                <a:latin typeface="Century" panose="02040604050505020304" pitchFamily="18" charset="0"/>
              </a:rPr>
              <a:t/>
            </a:r>
            <a:br>
              <a:rPr lang="ru-RU" altLang="ru-RU" sz="2000" b="1" dirty="0">
                <a:latin typeface="Century" panose="02040604050505020304" pitchFamily="18" charset="0"/>
              </a:rPr>
            </a:br>
            <a: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  <a:t>Администрация Северодвинска</a:t>
            </a:r>
            <a:br>
              <a:rPr lang="ru-RU" altLang="ru-RU" sz="2000" b="1" dirty="0">
                <a:solidFill>
                  <a:schemeClr val="tx2"/>
                </a:solidFill>
                <a:latin typeface="Century" panose="02040604050505020304" pitchFamily="18" charset="0"/>
              </a:rPr>
            </a:br>
            <a:r>
              <a:rPr lang="ru-RU" altLang="ru-RU" sz="2000" b="1" dirty="0" smtClean="0">
                <a:latin typeface="Century" panose="02040604050505020304" pitchFamily="18" charset="0"/>
                <a:hlinkClick r:id="rId4"/>
              </a:rPr>
              <a:t>www.severodvinsk.info</a:t>
            </a:r>
            <a:endParaRPr lang="ru-RU" altLang="ru-RU" sz="2000" b="1" dirty="0">
              <a:latin typeface="Century" panose="02040604050505020304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280031" y="4208585"/>
            <a:ext cx="4129862" cy="180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altLang="ru-RU" sz="1800" b="1" dirty="0">
                <a:latin typeface="Century" panose="02040604050505020304" pitchFamily="18" charset="0"/>
              </a:rPr>
              <a:t>Контактная </a:t>
            </a:r>
            <a:r>
              <a:rPr lang="ru-RU" altLang="ru-RU" sz="1800" b="1" dirty="0" smtClean="0">
                <a:latin typeface="Century" panose="02040604050505020304" pitchFamily="18" charset="0"/>
              </a:rPr>
              <a:t>информация</a:t>
            </a:r>
            <a:r>
              <a:rPr lang="en-US" altLang="ru-RU" sz="1800" b="1" dirty="0" smtClean="0">
                <a:latin typeface="Century" panose="02040604050505020304" pitchFamily="18" charset="0"/>
              </a:rPr>
              <a:t>:</a:t>
            </a:r>
            <a:r>
              <a:rPr lang="ru-RU" altLang="ru-RU" sz="1800" b="1" dirty="0">
                <a:latin typeface="Century" panose="02040604050505020304" pitchFamily="18" charset="0"/>
              </a:rPr>
              <a:t/>
            </a:r>
            <a:br>
              <a:rPr lang="ru-RU" altLang="ru-RU" sz="1800" b="1" dirty="0">
                <a:latin typeface="Century" panose="02040604050505020304" pitchFamily="18" charset="0"/>
              </a:rPr>
            </a:br>
            <a:r>
              <a:rPr lang="ru-RU" altLang="ru-RU" sz="1800" b="1" dirty="0">
                <a:latin typeface="Century" panose="02040604050505020304" pitchFamily="18" charset="0"/>
              </a:rPr>
              <a:t>Дураков Александр Леонидович,</a:t>
            </a:r>
            <a:br>
              <a:rPr lang="ru-RU" altLang="ru-RU" sz="1800" b="1" dirty="0">
                <a:latin typeface="Century" panose="02040604050505020304" pitchFamily="18" charset="0"/>
              </a:rPr>
            </a:br>
            <a:r>
              <a:rPr lang="ru-RU" altLang="ru-RU" sz="1800" b="1" dirty="0">
                <a:latin typeface="Century" panose="02040604050505020304" pitchFamily="18" charset="0"/>
              </a:rPr>
              <a:t>Финансовое управление</a:t>
            </a:r>
            <a:br>
              <a:rPr lang="ru-RU" altLang="ru-RU" sz="1800" b="1" dirty="0">
                <a:latin typeface="Century" panose="02040604050505020304" pitchFamily="18" charset="0"/>
              </a:rPr>
            </a:br>
            <a:r>
              <a:rPr lang="ru-RU" altLang="ru-RU" sz="1800" b="1" dirty="0">
                <a:latin typeface="Century" panose="02040604050505020304" pitchFamily="18" charset="0"/>
              </a:rPr>
              <a:t>Администрации  Северодвинска</a:t>
            </a:r>
            <a:br>
              <a:rPr lang="ru-RU" altLang="ru-RU" sz="1800" b="1" dirty="0">
                <a:latin typeface="Century" panose="02040604050505020304" pitchFamily="18" charset="0"/>
              </a:rPr>
            </a:br>
            <a:r>
              <a:rPr lang="ru-RU" altLang="ru-RU" sz="1800" b="1" dirty="0">
                <a:latin typeface="Century" panose="02040604050505020304" pitchFamily="18" charset="0"/>
              </a:rPr>
              <a:t>т. </a:t>
            </a:r>
            <a:r>
              <a:rPr lang="en-US" altLang="ru-RU" sz="1800" b="1" dirty="0">
                <a:latin typeface="Century" panose="02040604050505020304" pitchFamily="18" charset="0"/>
              </a:rPr>
              <a:t>8 </a:t>
            </a:r>
            <a:r>
              <a:rPr lang="ru-RU" altLang="ru-RU" sz="1800" b="1" dirty="0">
                <a:latin typeface="Century" panose="02040604050505020304" pitchFamily="18" charset="0"/>
              </a:rPr>
              <a:t>(8184) 58-21-98</a:t>
            </a:r>
          </a:p>
        </p:txBody>
      </p:sp>
      <p:pic>
        <p:nvPicPr>
          <p:cNvPr id="6" name="Picture 13" descr="Безымянный гер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243" y="2759640"/>
            <a:ext cx="10096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85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9" y="148071"/>
            <a:ext cx="11009376" cy="1183566"/>
          </a:xfrm>
        </p:spPr>
        <p:txBody>
          <a:bodyPr anchor="ctr"/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Verdana"/>
                <a:ea typeface="+mn-ea"/>
                <a:cs typeface="+mn-cs"/>
              </a:rPr>
              <a:t>Сведения, необходимые для </a:t>
            </a:r>
            <a:r>
              <a:rPr lang="ru-RU" sz="1800" b="1" dirty="0" smtClean="0">
                <a:solidFill>
                  <a:schemeClr val="tx2"/>
                </a:solidFill>
                <a:latin typeface="Verdana"/>
                <a:ea typeface="+mn-ea"/>
                <a:cs typeface="+mn-cs"/>
              </a:rPr>
              <a:t>составления проектов </a:t>
            </a:r>
            <a:r>
              <a:rPr lang="ru-RU" sz="1800" b="1" dirty="0">
                <a:solidFill>
                  <a:schemeClr val="tx2"/>
                </a:solidFill>
                <a:latin typeface="Verdana"/>
                <a:ea typeface="+mn-ea"/>
                <a:cs typeface="+mn-cs"/>
              </a:rPr>
              <a:t>бюджетов в РФ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252037"/>
              </p:ext>
            </p:extLst>
          </p:nvPr>
        </p:nvGraphicFramePr>
        <p:xfrm>
          <a:off x="2651496" y="1311552"/>
          <a:ext cx="9063426" cy="4981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8" y="1980994"/>
            <a:ext cx="1598577" cy="26642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bg2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1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608" y="276087"/>
            <a:ext cx="7551094" cy="548283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Бюджетный процесс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836638"/>
              </p:ext>
            </p:extLst>
          </p:nvPr>
        </p:nvGraphicFramePr>
        <p:xfrm>
          <a:off x="618565" y="1565275"/>
          <a:ext cx="11196064" cy="487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верх 3"/>
          <p:cNvSpPr/>
          <p:nvPr/>
        </p:nvSpPr>
        <p:spPr>
          <a:xfrm>
            <a:off x="933209" y="4818141"/>
            <a:ext cx="2555288" cy="1623000"/>
          </a:xfrm>
          <a:prstGeom prst="up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66"/>
                </a:solidFill>
                <a:latin typeface="Verdana"/>
              </a:rPr>
              <a:t>Составляется на основе прогноза социально-экономического развития Северодвинска</a:t>
            </a:r>
          </a:p>
        </p:txBody>
      </p:sp>
      <p:sp>
        <p:nvSpPr>
          <p:cNvPr id="8" name="Стрелка вверх 7"/>
          <p:cNvSpPr/>
          <p:nvPr/>
        </p:nvSpPr>
        <p:spPr>
          <a:xfrm>
            <a:off x="4847011" y="4818141"/>
            <a:ext cx="2592288" cy="1641002"/>
          </a:xfrm>
          <a:prstGeom prst="up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Verdana"/>
              </a:rPr>
              <a:t>Утверждается решением о бюджете Советом депутатов Северодвинска </a:t>
            </a:r>
          </a:p>
        </p:txBody>
      </p:sp>
      <p:sp>
        <p:nvSpPr>
          <p:cNvPr id="9" name="Стрелка вверх 8"/>
          <p:cNvSpPr/>
          <p:nvPr/>
        </p:nvSpPr>
        <p:spPr>
          <a:xfrm>
            <a:off x="8967777" y="4818141"/>
            <a:ext cx="2501411" cy="1680737"/>
          </a:xfrm>
          <a:prstGeom prst="upArrow">
            <a:avLst>
              <a:gd name="adj1" fmla="val 50000"/>
              <a:gd name="adj2" fmla="val 53984"/>
            </a:avLst>
          </a:prstGeom>
          <a:solidFill>
            <a:schemeClr val="accent1">
              <a:lumMod val="40000"/>
              <a:lumOff val="60000"/>
              <a:alpha val="48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66"/>
                </a:solidFill>
                <a:latin typeface="Verdana"/>
              </a:rPr>
              <a:t>Обеспечивается администрацией МО «Северодвинск</a:t>
            </a:r>
            <a:r>
              <a:rPr lang="ru-RU" sz="1000" dirty="0">
                <a:solidFill>
                  <a:srgbClr val="000066"/>
                </a:solidFill>
                <a:latin typeface="Verdana"/>
              </a:rPr>
              <a:t>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487" y="958666"/>
            <a:ext cx="3571947" cy="10372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latin typeface="Verdana"/>
              </a:rPr>
              <a:t>Осуществление финансового контроля </a:t>
            </a:r>
            <a:r>
              <a:rPr lang="ru-RU" sz="1100" dirty="0">
                <a:solidFill>
                  <a:srgbClr val="003366"/>
                </a:solidFill>
                <a:latin typeface="Verdana"/>
              </a:rPr>
              <a:t>(отдел внутреннего финансового контроля и Контрольно-счетная палата Северодвинска)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379394" y="2060848"/>
            <a:ext cx="477923" cy="68768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857317" y="2060848"/>
            <a:ext cx="4920923" cy="68768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7727124" y="958666"/>
            <a:ext cx="3611436" cy="10076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3366"/>
                </a:solidFill>
                <a:latin typeface="Verdana"/>
              </a:rPr>
              <a:t>Открытые публичные слушания</a:t>
            </a:r>
          </a:p>
          <a:p>
            <a:pPr algn="ctr"/>
            <a:r>
              <a:rPr lang="ru-RU" sz="1100" dirty="0">
                <a:solidFill>
                  <a:srgbClr val="003366"/>
                </a:solidFill>
                <a:latin typeface="Verdana"/>
              </a:rPr>
              <a:t>(по проекту бюджета и отчету об исполнении)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762103" y="2042846"/>
            <a:ext cx="4822966" cy="6729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585069" y="2037945"/>
            <a:ext cx="382709" cy="66924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4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042641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Verdana"/>
                <a:ea typeface="+mn-ea"/>
                <a:cs typeface="+mn-cs"/>
              </a:rPr>
              <a:t>Основные характеристики бюджетов</a:t>
            </a:r>
            <a:endParaRPr lang="ru-RU" sz="20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155213"/>
              </p:ext>
            </p:extLst>
          </p:nvPr>
        </p:nvGraphicFramePr>
        <p:xfrm>
          <a:off x="1257299" y="1556281"/>
          <a:ext cx="4293056" cy="438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539552" y="4437112"/>
            <a:ext cx="1783024" cy="1502298"/>
          </a:xfrm>
          <a:prstGeom prst="rightArrow">
            <a:avLst/>
          </a:prstGeom>
          <a:solidFill>
            <a:sysClr val="window" lastClr="FFFFFF"/>
          </a:solidFill>
          <a:ln w="42500" cap="flat" cmpd="sng" algn="ctr">
            <a:solidFill>
              <a:srgbClr val="F07F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436" y="483431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Verdana"/>
              </a:rPr>
              <a:t>ревышение доходов бюджета над его расходами</a:t>
            </a:r>
            <a:endParaRPr lang="ru-RU" sz="1000" dirty="0">
              <a:solidFill>
                <a:prstClr val="black"/>
              </a:solidFill>
              <a:latin typeface="Verdana"/>
            </a:endParaRPr>
          </a:p>
        </p:txBody>
      </p:sp>
      <p:graphicFrame>
        <p:nvGraphicFramePr>
          <p:cNvPr id="10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472366"/>
              </p:ext>
            </p:extLst>
          </p:nvPr>
        </p:nvGraphicFramePr>
        <p:xfrm>
          <a:off x="7586710" y="1594658"/>
          <a:ext cx="3989593" cy="458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6794622" y="4765363"/>
            <a:ext cx="1584176" cy="1368152"/>
          </a:xfrm>
          <a:prstGeom prst="rightArrow">
            <a:avLst/>
          </a:prstGeom>
          <a:solidFill>
            <a:sysClr val="window" lastClr="FFFFFF"/>
          </a:solidFill>
          <a:ln w="42500" cap="flat" cmpd="sng" algn="ctr">
            <a:solidFill>
              <a:srgbClr val="F07F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превышение расходов бюджета над его доходами</a:t>
            </a:r>
          </a:p>
        </p:txBody>
      </p:sp>
    </p:spTree>
    <p:extLst>
      <p:ext uri="{BB962C8B-B14F-4D97-AF65-F5344CB8AC3E}">
        <p14:creationId xmlns:p14="http://schemas.microsoft.com/office/powerpoint/2010/main" val="20960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2291" y="330951"/>
            <a:ext cx="9371949" cy="118356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Verdana"/>
                <a:ea typeface="+mn-ea"/>
                <a:cs typeface="+mn-cs"/>
              </a:rPr>
              <a:t>ДОХОДЫ бюджета</a:t>
            </a:r>
            <a:endParaRPr lang="ru-RU" sz="20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048297"/>
              </p:ext>
            </p:extLst>
          </p:nvPr>
        </p:nvGraphicFramePr>
        <p:xfrm>
          <a:off x="1389888" y="1881400"/>
          <a:ext cx="9546336" cy="426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4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10" y="213213"/>
            <a:ext cx="10379989" cy="1183566"/>
          </a:xfrm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Verdana"/>
                <a:ea typeface="+mn-ea"/>
                <a:cs typeface="+mn-cs"/>
              </a:rPr>
              <a:t>Межбюджетные трансферты – </a:t>
            </a:r>
            <a:r>
              <a:rPr lang="ru-RU" sz="1700" b="1" dirty="0">
                <a:solidFill>
                  <a:schemeClr val="tx2"/>
                </a:solidFill>
                <a:latin typeface="Verdana"/>
                <a:ea typeface="+mn-ea"/>
                <a:cs typeface="+mn-cs"/>
              </a:rPr>
              <a:t>денежные средства, перечисляемые из одного бюджета бюджетной системы другому бюджету</a:t>
            </a:r>
            <a:endParaRPr lang="ru-RU" sz="1800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179284"/>
              </p:ext>
            </p:extLst>
          </p:nvPr>
        </p:nvGraphicFramePr>
        <p:xfrm>
          <a:off x="5193792" y="1465796"/>
          <a:ext cx="5449824" cy="469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право 8"/>
          <p:cNvSpPr/>
          <p:nvPr/>
        </p:nvSpPr>
        <p:spPr>
          <a:xfrm rot="20421001">
            <a:off x="3277748" y="3850326"/>
            <a:ext cx="2377581" cy="1970344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Целевые средства, предоставляются на финансирование полномочий, переданных другому уровню власти</a:t>
            </a:r>
          </a:p>
        </p:txBody>
      </p:sp>
      <p:sp>
        <p:nvSpPr>
          <p:cNvPr id="10" name="Стрелка вправо 9"/>
          <p:cNvSpPr/>
          <p:nvPr/>
        </p:nvSpPr>
        <p:spPr>
          <a:xfrm rot="20178531" flipH="1">
            <a:off x="9360669" y="1533379"/>
            <a:ext cx="2306579" cy="1797927"/>
          </a:xfrm>
          <a:prstGeom prst="rightArrow">
            <a:avLst/>
          </a:prstGeom>
          <a:gradFill rotWithShape="1">
            <a:gsLst>
              <a:gs pos="0">
                <a:srgbClr val="4E8542">
                  <a:shade val="45000"/>
                  <a:satMod val="155000"/>
                </a:srgbClr>
              </a:gs>
              <a:gs pos="60000">
                <a:srgbClr val="4E8542">
                  <a:shade val="95000"/>
                  <a:satMod val="150000"/>
                </a:srgbClr>
              </a:gs>
              <a:gs pos="100000">
                <a:srgbClr val="4E8542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Предоставляются без определения конкретной цели их использования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039527" flipH="1">
            <a:off x="9567204" y="4695466"/>
            <a:ext cx="2404413" cy="1846406"/>
          </a:xfrm>
          <a:prstGeom prst="rightArrow">
            <a:avLst/>
          </a:prstGeom>
          <a:gradFill rotWithShape="1">
            <a:gsLst>
              <a:gs pos="0">
                <a:srgbClr val="F07F09">
                  <a:shade val="45000"/>
                  <a:satMod val="155000"/>
                </a:srgbClr>
              </a:gs>
              <a:gs pos="60000">
                <a:srgbClr val="F07F09">
                  <a:shade val="95000"/>
                  <a:satMod val="150000"/>
                </a:srgbClr>
              </a:gs>
              <a:gs pos="100000">
                <a:srgbClr val="F07F09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Целевые средства,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8068" y="1298448"/>
            <a:ext cx="3548076" cy="749529"/>
          </a:xfrm>
          <a:prstGeom prst="roundRect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Российская Федерация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8068" y="2708777"/>
            <a:ext cx="2897196" cy="799162"/>
          </a:xfrm>
          <a:prstGeom prst="roundRect">
            <a:avLst/>
          </a:prstGeom>
          <a:gradFill rotWithShape="1">
            <a:gsLst>
              <a:gs pos="0">
                <a:srgbClr val="4E8542">
                  <a:tint val="65000"/>
                  <a:satMod val="270000"/>
                </a:srgbClr>
              </a:gs>
              <a:gs pos="25000">
                <a:srgbClr val="4E8542">
                  <a:tint val="60000"/>
                  <a:satMod val="300000"/>
                </a:srgbClr>
              </a:gs>
              <a:gs pos="100000">
                <a:srgbClr val="4E8542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Архангельская область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7185" y="4132468"/>
            <a:ext cx="2160240" cy="493737"/>
          </a:xfrm>
          <a:prstGeom prst="roundRect">
            <a:avLst/>
          </a:prstGeom>
          <a:gradFill rotWithShape="1">
            <a:gsLst>
              <a:gs pos="0">
                <a:srgbClr val="1B587C">
                  <a:tint val="65000"/>
                  <a:satMod val="270000"/>
                </a:srgbClr>
              </a:gs>
              <a:gs pos="25000">
                <a:srgbClr val="1B587C">
                  <a:tint val="60000"/>
                  <a:satMod val="300000"/>
                </a:srgbClr>
              </a:gs>
              <a:gs pos="100000">
                <a:srgbClr val="1B587C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Северодвинск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807384" y="2174353"/>
            <a:ext cx="393252" cy="470968"/>
          </a:xfrm>
          <a:prstGeom prst="downArrow">
            <a:avLst/>
          </a:prstGeom>
          <a:solidFill>
            <a:srgbClr val="F07F09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488" y="3605726"/>
            <a:ext cx="423522" cy="4441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543" y="3605726"/>
            <a:ext cx="423523" cy="44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: 16x9">
  <a:themeElements>
    <a:clrScheme name="Экология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Это значение указывает на число сохранений и редакций. Программа отвечает за обновление этого значения после каждой редакции.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Форма библиотеки документов</Display>
  <Edit>Форма библиотеки документов</Edit>
  <New>Форма библиотеки документов</New>
</FormTemplates>
</file>

<file path=customXml/itemProps1.xml><?xml version="1.0" encoding="utf-8"?>
<ds:datastoreItem xmlns:ds="http://schemas.openxmlformats.org/officeDocument/2006/customXml" ds:itemID="{DE493AF9-AC66-400F-BE61-DEAB22F2F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8C8B583-6F29-43E5-A753-63A626A76C98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E4A0A9-2C99-418B-A071-FC66BFD35D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3360</Words>
  <Application>Microsoft Office PowerPoint</Application>
  <PresentationFormat>Широкоэкранный</PresentationFormat>
  <Paragraphs>851</Paragraphs>
  <Slides>43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ＭＳ ゴシック</vt:lpstr>
      <vt:lpstr>Arial</vt:lpstr>
      <vt:lpstr>Century</vt:lpstr>
      <vt:lpstr>Corbel</vt:lpstr>
      <vt:lpstr>Tahoma</vt:lpstr>
      <vt:lpstr>Times New Roman</vt:lpstr>
      <vt:lpstr>Verdana</vt:lpstr>
      <vt:lpstr>Экология: 16x9</vt:lpstr>
      <vt:lpstr>Диаграмма Microsoft Office Excel</vt:lpstr>
      <vt:lpstr>БЮДЖЕТ  ДЛЯ ГРАЖДАН  по проекту решения Совета депутатов Северодвинска «О местном бюджете на 2017 год и на плановый период 2018 и 2019 годов»</vt:lpstr>
      <vt:lpstr>Основные параметры местного бюджета  МО «Северодвинск» на 2017-2019 годы, в тыс. рублей</vt:lpstr>
      <vt:lpstr>Бюджет – это план доходов и расходов на определенный период (один год или три года), предназначенный для финансового обеспечения задач и функций государства и местного самоуправления </vt:lpstr>
      <vt:lpstr>Структура бюджетной системы Российской Федерации</vt:lpstr>
      <vt:lpstr>Сведения, необходимые для составления проектов бюджетов в РФ</vt:lpstr>
      <vt:lpstr>Бюджетный процесс</vt:lpstr>
      <vt:lpstr>Основные характеристики бюджетов</vt:lpstr>
      <vt:lpstr>ДОХОДЫ бюджета</vt:lpstr>
      <vt:lpstr>Межбюджетные трансферты – денежные средства, перечисляемые из одного бюджета бюджетной системы другому бюджету</vt:lpstr>
      <vt:lpstr>Муниципальное образование Северодвинск</vt:lpstr>
      <vt:lpstr>Численность постоянного населения на начало года, тыс. человек</vt:lpstr>
      <vt:lpstr>Состав населения по возрасту на начало года, тыс. человек</vt:lpstr>
      <vt:lpstr>Численность безработных</vt:lpstr>
      <vt:lpstr>Средняя заработная плата, рублей в месяц</vt:lpstr>
      <vt:lpstr>Уровень жизни населения</vt:lpstr>
      <vt:lpstr>Изменение основных социально-экономических показателей, % 2019 год к 2016 году (в сопоставимых ценах)</vt:lpstr>
      <vt:lpstr>Основные направления бюджетной и налоговой политики муниципального образования «Северодвинск» на 2017 год и среднесрочную перспективу</vt:lpstr>
      <vt:lpstr>Динамика доходов местного бюджета по основным группам, тыс. рублей</vt:lpstr>
      <vt:lpstr>Динамика налоговых и неналоговых доходов местного бюджета по основным администраторам доходов,  в млн рублей</vt:lpstr>
      <vt:lpstr>Динамика поступления доходов местного бюджета по главному администратору КУМИиЗО, в тыс. рублей</vt:lpstr>
      <vt:lpstr>Структура налоговых и неналоговых доходов местного бюджета  в 2017 году, в тыс. рублей</vt:lpstr>
      <vt:lpstr>Расходы бюджета</vt:lpstr>
      <vt:lpstr>Формат расходов местного бюджета  (без учета межбюджетных трансфертов), в тыс. рублей</vt:lpstr>
      <vt:lpstr>Структура расходов местного бюджета МО «Северодвинск» на 2017-2019 годы по отраслям (без межбюджетных трансфертов), в тыс. рублей</vt:lpstr>
      <vt:lpstr>Структура расходов местного бюджета МО «Северодвинск» на 2017 год по отраслям</vt:lpstr>
      <vt:lpstr>Расходы по разделу «Общегосударственные вопросы»  (без учета межбюджетных трансфертов), в тыс. рублей</vt:lpstr>
      <vt:lpstr>Расходы по разделу «Национальная безопасность и правоохранительная деятельность», в тыс. рублей</vt:lpstr>
      <vt:lpstr>Структура расходов «Национальная экономика» в 2017 году</vt:lpstr>
      <vt:lpstr>Расходы по разделу «Национальная экономика», в тыс. рублей</vt:lpstr>
      <vt:lpstr>Дорожное хозяйство (дорожные фонды), в тыс. рублей</vt:lpstr>
      <vt:lpstr>Структура расходов жилищно-коммунального хозяйства в 2017 году</vt:lpstr>
      <vt:lpstr>Расходы по разделу «Жилищно-коммунальное хозяйство», в тыс. рублей</vt:lpstr>
      <vt:lpstr>Расходы на строительство и реконструкцию объектов жилищно-коммунального хозяйства, в тыс. рублей</vt:lpstr>
      <vt:lpstr>Расходы по подразделу «Охрана окружающей среды» в 2017 году</vt:lpstr>
      <vt:lpstr>Расходы по разделу «Образование»  (без учета межбюджетных трансфертов), в тыс. рублей</vt:lpstr>
      <vt:lpstr>Динамика расходов по разделу «Образование»  (без учета межбюджетных трансфертов), в тыс. рублей</vt:lpstr>
      <vt:lpstr>Структура расходов по разделу «Образование» на 2017 год, в тыс. рублей</vt:lpstr>
      <vt:lpstr>Расходы по разделу «Культура, кинематография»  (без учета межбюджетных трансфертов), в тыс. рублей</vt:lpstr>
      <vt:lpstr>Структура расходов по разделу «Культура, кинематография» в части предоставление субсидий бюджетным, автономным учреждениям в 2017 году, в тыс. рублей</vt:lpstr>
      <vt:lpstr>Динамика расходов  по разделу «Социальная политика»  (без учета межбюджетных трансфертов), в тыс. рублей</vt:lpstr>
      <vt:lpstr>Расходы по разделу «Социальная политика»  (без учета межбюджетных трансфертов), в тыс. рублей</vt:lpstr>
      <vt:lpstr>Расходы по разделу «Физическая культура и спорт», в тыс. рублей</vt:lpstr>
      <vt:lpstr>Открытые информационные 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Lemehova</dc:creator>
  <cp:lastModifiedBy>Lemehova</cp:lastModifiedBy>
  <cp:revision>127</cp:revision>
  <dcterms:created xsi:type="dcterms:W3CDTF">2013-04-05T20:05:51Z</dcterms:created>
  <dcterms:modified xsi:type="dcterms:W3CDTF">2016-11-21T14:22:51Z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