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</p:sldMasterIdLst>
  <p:notesMasterIdLst>
    <p:notesMasterId r:id="rId45"/>
  </p:notesMasterIdLst>
  <p:sldIdLst>
    <p:sldId id="257" r:id="rId6"/>
    <p:sldId id="272" r:id="rId7"/>
    <p:sldId id="308" r:id="rId8"/>
    <p:sldId id="265" r:id="rId9"/>
    <p:sldId id="259" r:id="rId10"/>
    <p:sldId id="260" r:id="rId11"/>
    <p:sldId id="263" r:id="rId12"/>
    <p:sldId id="307" r:id="rId13"/>
    <p:sldId id="268" r:id="rId14"/>
    <p:sldId id="267" r:id="rId15"/>
    <p:sldId id="266" r:id="rId16"/>
    <p:sldId id="270" r:id="rId17"/>
    <p:sldId id="286" r:id="rId18"/>
    <p:sldId id="269" r:id="rId19"/>
    <p:sldId id="287" r:id="rId20"/>
    <p:sldId id="304" r:id="rId21"/>
    <p:sldId id="305" r:id="rId22"/>
    <p:sldId id="306" r:id="rId23"/>
    <p:sldId id="279" r:id="rId24"/>
    <p:sldId id="277" r:id="rId25"/>
    <p:sldId id="278" r:id="rId26"/>
    <p:sldId id="276" r:id="rId27"/>
    <p:sldId id="275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273" r:id="rId36"/>
    <p:sldId id="281" r:id="rId37"/>
    <p:sldId id="282" r:id="rId38"/>
    <p:sldId id="280" r:id="rId39"/>
    <p:sldId id="285" r:id="rId40"/>
    <p:sldId id="288" r:id="rId41"/>
    <p:sldId id="284" r:id="rId42"/>
    <p:sldId id="283" r:id="rId43"/>
    <p:sldId id="28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0FD"/>
    <a:srgbClr val="80F2F2"/>
    <a:srgbClr val="8B74CA"/>
    <a:srgbClr val="5F16B0"/>
    <a:srgbClr val="F66060"/>
    <a:srgbClr val="B373E7"/>
    <a:srgbClr val="9BE17F"/>
    <a:srgbClr val="C6D569"/>
    <a:srgbClr val="FFFF99"/>
    <a:srgbClr val="D68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83;&#1072;&#1081;&#1076;&#1099;%20&#1056;&#1072;&#1073;&#1086;&#1095;&#1072;&#1103;%20&#1076;&#1086;%2001.11.2017\3%20&#1088;&#1072;&#1073;&#1086;&#1095;&#1072;&#1103;%20&#1085;&#1072;%20&#1086;&#1082;&#1090;&#1103;&#1073;&#1088;&#1100;%202017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12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параметров местного бюджета (с учетом межбюджетных трансфертов), 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57826172522611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Лист1!$A$10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Лист1!$B$9:$F$9</c:f>
              <c:strCache>
                <c:ptCount val="4"/>
                <c:pt idx="0">
                  <c:v>2017 год (решение)</c:v>
                </c:pt>
                <c:pt idx="1">
                  <c:v>2018 год прогноз</c:v>
                </c:pt>
                <c:pt idx="2">
                  <c:v>2019 год прогноз</c:v>
                </c:pt>
                <c:pt idx="3">
                  <c:v>2019 год прогноз</c:v>
                </c:pt>
              </c:strCache>
            </c:strRef>
          </c:cat>
          <c:val>
            <c:numRef>
              <c:f>Лист1!$B$10:$F$10</c:f>
              <c:numCache>
                <c:formatCode>#,##0.0</c:formatCode>
                <c:ptCount val="4"/>
                <c:pt idx="0">
                  <c:v>6359814.2000000002</c:v>
                </c:pt>
                <c:pt idx="1">
                  <c:v>5588719.7000000002</c:v>
                </c:pt>
                <c:pt idx="2">
                  <c:v>5717001.1000000006</c:v>
                </c:pt>
                <c:pt idx="3">
                  <c:v>5830514.6000000006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E-4879-90A1-683377F7CCC5}"/>
            </c:ext>
          </c:extLst>
        </c:ser>
        <c:ser>
          <c:idx val="1"/>
          <c:order val="1"/>
          <c:tx>
            <c:strRef>
              <c:f>Лист1!$A$11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66060"/>
            </a:solidFill>
            <a:ln>
              <a:noFill/>
            </a:ln>
            <a:effectLst/>
            <a:sp3d/>
          </c:spPr>
          <c:invertIfNegative val="0"/>
          <c:cat>
            <c:strRef>
              <c:f>Лист1!$B$9:$F$9</c:f>
              <c:strCache>
                <c:ptCount val="4"/>
                <c:pt idx="0">
                  <c:v>2017 год (решение)</c:v>
                </c:pt>
                <c:pt idx="1">
                  <c:v>2018 год прогноз</c:v>
                </c:pt>
                <c:pt idx="2">
                  <c:v>2019 год прогноз</c:v>
                </c:pt>
                <c:pt idx="3">
                  <c:v>2019 год прогноз</c:v>
                </c:pt>
              </c:strCache>
            </c:strRef>
          </c:cat>
          <c:val>
            <c:numRef>
              <c:f>Лист1!$B$11:$F$11</c:f>
              <c:numCache>
                <c:formatCode>#,##0.0</c:formatCode>
                <c:ptCount val="4"/>
                <c:pt idx="0">
                  <c:v>6584082</c:v>
                </c:pt>
                <c:pt idx="1">
                  <c:v>5607893.6000000006</c:v>
                </c:pt>
                <c:pt idx="2">
                  <c:v>5708528.3000000007</c:v>
                </c:pt>
                <c:pt idx="3">
                  <c:v>5826783.9000000004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E-4879-90A1-683377F7C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615232"/>
        <c:axId val="137616768"/>
        <c:axId val="131730496"/>
      </c:bar3DChart>
      <c:catAx>
        <c:axId val="1376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616768"/>
        <c:crosses val="autoZero"/>
        <c:auto val="1"/>
        <c:lblAlgn val="ctr"/>
        <c:lblOffset val="100"/>
        <c:noMultiLvlLbl val="0"/>
      </c:catAx>
      <c:valAx>
        <c:axId val="13761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615232"/>
        <c:crosses val="autoZero"/>
        <c:crossBetween val="between"/>
      </c:valAx>
      <c:serAx>
        <c:axId val="1317304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61676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334318760380491E-2"/>
          <c:y val="4.6549480329436253E-2"/>
          <c:w val="0.94591281571662034"/>
          <c:h val="0.913440827567484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rgbClr val="5560C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9D0-4B75-9078-82F37990FBC1}"/>
              </c:ext>
            </c:extLst>
          </c:dPt>
          <c:dPt>
            <c:idx val="1"/>
            <c:bubble3D val="0"/>
            <c:explosion val="35"/>
            <c:spPr>
              <a:solidFill>
                <a:srgbClr val="AF572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9D0-4B75-9078-82F37990FBC1}"/>
              </c:ext>
            </c:extLst>
          </c:dPt>
          <c:dPt>
            <c:idx val="2"/>
            <c:bubble3D val="0"/>
            <c:explosion val="17"/>
            <c:spPr>
              <a:solidFill>
                <a:srgbClr val="669F47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9D0-4B75-9078-82F37990FBC1}"/>
              </c:ext>
            </c:extLst>
          </c:dPt>
          <c:dPt>
            <c:idx val="3"/>
            <c:bubble3D val="0"/>
            <c:explosion val="27"/>
            <c:spPr>
              <a:solidFill>
                <a:srgbClr val="BCB80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9D0-4B75-9078-82F37990FBC1}"/>
              </c:ext>
            </c:extLst>
          </c:dPt>
          <c:dLbls>
            <c:dLbl>
              <c:idx val="0"/>
              <c:layout>
                <c:manualLayout>
                  <c:x val="-0.31698673408297817"/>
                  <c:y val="1.488345067445845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60313060-6F86-4B90-9344-AC2B2F2F2867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400"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10165300840705"/>
                      <c:h val="0.15404788184683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D0-4B75-9078-82F37990FBC1}"/>
                </c:ext>
              </c:extLst>
            </c:dLbl>
            <c:dLbl>
              <c:idx val="1"/>
              <c:layout>
                <c:manualLayout>
                  <c:x val="-4.3850688461366599E-5"/>
                  <c:y val="-0.313772609449919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6FE905B8-43EB-4225-8E0F-1AACE55DD2F4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48802270050064"/>
                      <c:h val="0.159889040898531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D0-4B75-9078-82F37990FBC1}"/>
                </c:ext>
              </c:extLst>
            </c:dLbl>
            <c:dLbl>
              <c:idx val="2"/>
              <c:layout>
                <c:manualLayout>
                  <c:x val="0.12930795499285383"/>
                  <c:y val="-1.24120536899646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CB9C044B-A2FA-4412-A2C8-0F2FD7E9A4FF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17424116209719"/>
                      <c:h val="0.138551530673601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D0-4B75-9078-82F37990FBC1}"/>
                </c:ext>
              </c:extLst>
            </c:dLbl>
            <c:dLbl>
              <c:idx val="3"/>
              <c:layout>
                <c:manualLayout>
                  <c:x val="-2.6687784654326537E-2"/>
                  <c:y val="1.95717376369128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0DB77E37-7955-4CDD-8E1E-96B41FDABBCA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21906136791028"/>
                      <c:h val="0.2657618719332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D0-4B75-9078-82F37990FB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                                     62,8 %</c:v>
                </c:pt>
                <c:pt idx="1">
                  <c:v>Коммунальное хозяйство                                                           1,4 %</c:v>
                </c:pt>
                <c:pt idx="2">
                  <c:v>Благоустройство 25,3 %</c:v>
                </c:pt>
                <c:pt idx="3">
                  <c:v>Другие вопросы в области жилищно-коммунального хозяйства 10,5 %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287.89999999999998</c:v>
                </c:pt>
                <c:pt idx="1">
                  <c:v>6.3</c:v>
                </c:pt>
                <c:pt idx="2">
                  <c:v>116.2</c:v>
                </c:pt>
                <c:pt idx="3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D0-4B75-9078-82F37990FBC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09506338515287"/>
          <c:y val="0.12192069312932334"/>
          <c:w val="0.76142457480255543"/>
          <c:h val="0.719845848803732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D2C-4BF2-B6F6-5069D782B2B1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D2C-4BF2-B6F6-5069D782B2B1}"/>
              </c:ext>
            </c:extLst>
          </c:dPt>
          <c:dPt>
            <c:idx val="2"/>
            <c:bubble3D val="0"/>
            <c:explosion val="13"/>
            <c:spPr>
              <a:solidFill>
                <a:srgbClr val="747A5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D2C-4BF2-B6F6-5069D782B2B1}"/>
              </c:ext>
            </c:extLst>
          </c:dPt>
          <c:dPt>
            <c:idx val="3"/>
            <c:bubble3D val="0"/>
            <c:explosion val="1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D2C-4BF2-B6F6-5069D782B2B1}"/>
              </c:ext>
            </c:extLst>
          </c:dPt>
          <c:dLbls>
            <c:dLbl>
              <c:idx val="0"/>
              <c:layout>
                <c:manualLayout>
                  <c:x val="6.0622643603263172E-2"/>
                  <c:y val="-0.112239325294791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71B66BBB-990A-4800-BD77-1DCCFBEEE9D4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200"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fld id="{26472335-ACD9-429D-A2C2-4A38211E65B9}" type="PERCENTAG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200">
                          <a:latin typeface="Century" panose="02040604050505020304" pitchFamily="18" charset="0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26140722016624"/>
                      <c:h val="0.375426421552470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D2C-4BF2-B6F6-5069D782B2B1}"/>
                </c:ext>
              </c:extLst>
            </c:dLbl>
            <c:dLbl>
              <c:idx val="1"/>
              <c:layout>
                <c:manualLayout>
                  <c:x val="0.54138841385511483"/>
                  <c:y val="-5.32909923364845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15003CD3-E7D0-421A-9617-DC42A1BF1E2D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fld id="{AA75A606-1ADD-49F1-9D19-E0EBB7F2E4CD}" type="PERCENTAG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285770650335"/>
                      <c:h val="0.346159944602888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2C-4BF2-B6F6-5069D782B2B1}"/>
                </c:ext>
              </c:extLst>
            </c:dLbl>
            <c:dLbl>
              <c:idx val="2"/>
              <c:layout>
                <c:manualLayout>
                  <c:x val="-2.5982580092591277E-2"/>
                  <c:y val="8.29287692563812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3A4D4505-8F9E-43C5-B196-6D4BA15D0C4B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fld id="{C3ACCB91-C3F7-484A-A6E3-1B8BE2FE6748}" type="PERCENTAG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0118061111696"/>
                      <c:h val="0.296296565857371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2C-4BF2-B6F6-5069D782B2B1}"/>
                </c:ext>
              </c:extLst>
            </c:dLbl>
            <c:dLbl>
              <c:idx val="3"/>
              <c:layout>
                <c:manualLayout>
                  <c:x val="-0.10368960897658092"/>
                  <c:y val="-2.44070627486233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5440FA56-7A21-43CD-A355-18D12FEF314E}" type="CATEGORYNAM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</a:t>
                    </a:r>
                    <a:fld id="{EB1A8188-7B2D-484C-8916-7E1BDD0ABC6E}" type="PERCENTAG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[ПРОЦЕНТ]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31028889957514"/>
                      <c:h val="0.414445778244033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2C-4BF2-B6F6-5069D782B2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Благоустройство рекреационной зоны севернее Воинского мемориала о. Ягры</c:v>
                </c:pt>
                <c:pt idx="1">
                  <c:v>Содержание территорий общего пользования - берега рек, озер</c:v>
                </c:pt>
                <c:pt idx="2">
                  <c:v>Формирование экологической культуры населения</c:v>
                </c:pt>
                <c:pt idx="3">
                  <c:v>Субсидии социально ориентированным некоммерческим организациям для реализации проектов в области охраны окружающей среды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818.6</c:v>
                </c:pt>
                <c:pt idx="1">
                  <c:v>400</c:v>
                </c:pt>
                <c:pt idx="2">
                  <c:v>143</c:v>
                </c:pt>
                <c:pt idx="3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2C-4BF2-B6F6-5069D782B2B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cked"/>
        <c:varyColors val="0"/>
        <c:ser>
          <c:idx val="0"/>
          <c:order val="0"/>
          <c:spPr>
            <a:ln cmpd="sng">
              <a:solidFill>
                <a:srgbClr val="4F81BD">
                  <a:lumMod val="75000"/>
                </a:srgbClr>
              </a:solidFill>
            </a:ln>
          </c:spPr>
          <c:cat>
            <c:strRef>
              <c:f>Лист2!$J$239:$M$239</c:f>
              <c:strCache>
                <c:ptCount val="4"/>
                <c:pt idx="0">
                  <c:v>2017 год </c:v>
                </c:pt>
                <c:pt idx="1">
                  <c:v>2018 год </c:v>
                </c:pt>
                <c:pt idx="2">
                  <c:v>2019 год  </c:v>
                </c:pt>
                <c:pt idx="3">
                  <c:v>2020 год </c:v>
                </c:pt>
              </c:strCache>
            </c:strRef>
          </c:cat>
          <c:val>
            <c:numRef>
              <c:f>Лист2!$J$240:$M$240</c:f>
              <c:numCache>
                <c:formatCode>#,##0.00</c:formatCode>
                <c:ptCount val="4"/>
                <c:pt idx="0">
                  <c:v>3352839.4</c:v>
                </c:pt>
                <c:pt idx="1">
                  <c:v>3369559.8</c:v>
                </c:pt>
                <c:pt idx="2">
                  <c:v>3365593.9000000004</c:v>
                </c:pt>
                <c:pt idx="3">
                  <c:v>3490160.8000000003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6-4A95-88D9-C58FEFB1D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144064"/>
        <c:axId val="141145600"/>
      </c:lineChart>
      <c:catAx>
        <c:axId val="1411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145600"/>
        <c:crosses val="autoZero"/>
        <c:auto val="1"/>
        <c:lblAlgn val="ctr"/>
        <c:lblOffset val="100"/>
        <c:noMultiLvlLbl val="0"/>
      </c:catAx>
      <c:valAx>
        <c:axId val="14114560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144064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38049406772713E-2"/>
          <c:y val="0.22817132050396538"/>
          <c:w val="0.63341755977041847"/>
          <c:h val="0.61399415940286273"/>
        </c:manualLayout>
      </c:layout>
      <c:pie3DChart>
        <c:varyColors val="1"/>
        <c:ser>
          <c:idx val="0"/>
          <c:order val="0"/>
          <c:spPr>
            <a:ln w="25400"/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2A-4683-B7F2-174568027A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2A-4683-B7F2-174568027A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62A-4683-B7F2-174568027A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62A-4683-B7F2-174568027A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62A-4683-B7F2-174568027A04}"/>
              </c:ext>
            </c:extLst>
          </c:dPt>
          <c:dLbls>
            <c:dLbl>
              <c:idx val="0"/>
              <c:layout>
                <c:manualLayout>
                  <c:x val="5.9345188773450616E-2"/>
                  <c:y val="4.1299512452456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Дошкольное </a:t>
                    </a:r>
                    <a:r>
                      <a:rPr lang="ru-RU" dirty="0"/>
                      <a:t>образование; 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1 </a:t>
                    </a:r>
                    <a:r>
                      <a:rPr lang="ru-RU" dirty="0"/>
                      <a:t>441 864,10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2A-4683-B7F2-174568027A04}"/>
                </c:ext>
              </c:extLst>
            </c:dLbl>
            <c:dLbl>
              <c:idx val="1"/>
              <c:layout>
                <c:manualLayout>
                  <c:x val="-7.8121158591551859E-3"/>
                  <c:y val="-9.0504235923301105E-2"/>
                </c:manualLayout>
              </c:layout>
              <c:tx>
                <c:rich>
                  <a:bodyPr/>
                  <a:lstStyle/>
                  <a:p>
                    <a:fld id="{4768DC22-CF23-4F77-8738-27D96888237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fld id="{F8F3F431-AC68-483F-9FAB-CFE274B5993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62A-4683-B7F2-174568027A04}"/>
                </c:ext>
              </c:extLst>
            </c:dLbl>
            <c:dLbl>
              <c:idx val="2"/>
              <c:layout>
                <c:manualLayout>
                  <c:x val="6.4062324528256068E-2"/>
                  <c:y val="-0.211363658347204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AB548B3-4C95-4251-B221-D64591AE1B5A}" type="CATEGORYNAME">
                      <a:rPr lang="ru-RU"/>
                      <a:pPr>
                        <a:defRPr sz="13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sz="13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90A6711-5D4D-49DF-8D70-6FE4CAAA5251}" type="VALUE">
                      <a:rPr lang="ru-RU" baseline="0" smtClean="0"/>
                      <a:pPr>
                        <a:defRPr sz="13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43848738424555"/>
                      <c:h val="0.14629625232915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62A-4683-B7F2-174568027A04}"/>
                </c:ext>
              </c:extLst>
            </c:dLbl>
            <c:dLbl>
              <c:idx val="3"/>
              <c:layout>
                <c:manualLayout>
                  <c:x val="8.4632545095289696E-2"/>
                  <c:y val="-0.12962808754044228"/>
                </c:manualLayout>
              </c:layout>
              <c:tx>
                <c:rich>
                  <a:bodyPr/>
                  <a:lstStyle/>
                  <a:p>
                    <a:fld id="{87ABB884-8EA4-4C0F-942E-D7AB228439F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fld id="{8557B1C8-B9EF-40A2-8D79-B9D178C967FE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62A-4683-B7F2-174568027A04}"/>
                </c:ext>
              </c:extLst>
            </c:dLbl>
            <c:dLbl>
              <c:idx val="4"/>
              <c:layout>
                <c:manualLayout>
                  <c:x val="5.5560765959771635E-2"/>
                  <c:y val="-2.43215211222523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Другие вопросы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в области образования;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126 </a:t>
                    </a:r>
                    <a:r>
                      <a:rPr lang="ru-RU" dirty="0"/>
                      <a:t>629,80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62A-4683-B7F2-174568027A04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Лист2!$H$248:$H$252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Лист2!$I$248:$I$252</c:f>
              <c:numCache>
                <c:formatCode>#,##0.00</c:formatCode>
                <c:ptCount val="5"/>
                <c:pt idx="0">
                  <c:v>1441864.1</c:v>
                </c:pt>
                <c:pt idx="1">
                  <c:v>1397194.5</c:v>
                </c:pt>
                <c:pt idx="2">
                  <c:v>373986.8</c:v>
                </c:pt>
                <c:pt idx="3">
                  <c:v>29031.4</c:v>
                </c:pt>
                <c:pt idx="4">
                  <c:v>126629.8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2A-4683-B7F2-174568027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070509407000763E-3"/>
          <c:y val="0.20454766195407684"/>
          <c:w val="0.90181470896592586"/>
          <c:h val="0.5099362379194765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83EE-48F9-8337-0EA2E6429C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83EE-48F9-8337-0EA2E6429C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83EE-48F9-8337-0EA2E6429C89}"/>
              </c:ext>
            </c:extLst>
          </c:dPt>
          <c:dLbls>
            <c:dLbl>
              <c:idx val="0"/>
              <c:layout>
                <c:manualLayout>
                  <c:x val="0.15099738129863879"/>
                  <c:y val="7.0909312818396783E-2"/>
                </c:manualLayout>
              </c:layout>
              <c:spPr>
                <a:noFill/>
                <a:ln w="25400">
                  <a:noFill/>
                </a:ln>
                <a:scene3d>
                  <a:camera prst="orthographicFront"/>
                  <a:lightRig rig="threePt" dir="t"/>
                </a:scene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70733696279975"/>
                      <c:h val="0.19264769271717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3EE-48F9-8337-0EA2E6429C89}"/>
                </c:ext>
              </c:extLst>
            </c:dLbl>
            <c:dLbl>
              <c:idx val="1"/>
              <c:layout>
                <c:manualLayout>
                  <c:x val="-9.3629283993821741E-2"/>
                  <c:y val="-7.3019171550333273E-2"/>
                </c:manualLayout>
              </c:layout>
              <c:tx>
                <c:rich>
                  <a:bodyPr/>
                  <a:lstStyle/>
                  <a:p>
                    <a:r>
                      <a:rPr lang="ru-RU" sz="1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Культура; </a:t>
                    </a:r>
                  </a:p>
                  <a:p>
                    <a:r>
                      <a:rPr lang="ru-RU" sz="13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221 251,5</a:t>
                    </a:r>
                    <a:endParaRPr lang="ru-RU" sz="130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EE-48F9-8337-0EA2E6429C89}"/>
                </c:ext>
              </c:extLst>
            </c:dLbl>
            <c:dLbl>
              <c:idx val="2"/>
              <c:layout>
                <c:manualLayout>
                  <c:x val="0.1130370778490568"/>
                  <c:y val="-3.0740234110540963E-2"/>
                </c:manualLayout>
              </c:layout>
              <c:spPr>
                <a:noFill/>
                <a:ln w="25400">
                  <a:noFill/>
                </a:ln>
                <a:scene3d>
                  <a:camera prst="orthographicFront"/>
                  <a:lightRig rig="threePt" dir="t"/>
                </a:scene3d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8034343602113"/>
                      <c:h val="0.248288175396363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3EE-48F9-8337-0EA2E6429C89}"/>
                </c:ext>
              </c:extLst>
            </c:dLbl>
            <c:spPr>
              <a:noFill/>
              <a:ln w="25400">
                <a:noFill/>
              </a:ln>
              <a:scene3d>
                <a:camera prst="orthographicFront"/>
                <a:lightRig rig="threePt" dir="t"/>
              </a:scene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Лист2!$I$274:$I$276</c:f>
              <c:strCache>
                <c:ptCount val="3"/>
                <c:pt idx="0">
                  <c:v>Культура и кинематография</c:v>
                </c:pt>
                <c:pt idx="1">
                  <c:v>Культура</c:v>
                </c:pt>
                <c:pt idx="2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Лист2!$J$274:$J$276</c:f>
              <c:numCache>
                <c:formatCode>#,##0.0</c:formatCode>
                <c:ptCount val="3"/>
                <c:pt idx="0">
                  <c:v>262437.7</c:v>
                </c:pt>
                <c:pt idx="1">
                  <c:v>221251.5</c:v>
                </c:pt>
                <c:pt idx="2">
                  <c:v>41186.199999999997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EE-48F9-8337-0EA2E6429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scene3d>
          <a:camera prst="orthographicFront"/>
          <a:lightRig rig="threePt" dir="t"/>
        </a:scene3d>
        <a:sp3d>
          <a:bevelB/>
        </a:sp3d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Лист2!$J$289:$M$289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Лист2!$J$290:$M$290</c:f>
              <c:numCache>
                <c:formatCode>#,##0.0</c:formatCode>
                <c:ptCount val="4"/>
                <c:pt idx="0">
                  <c:v>345563.3</c:v>
                </c:pt>
                <c:pt idx="1">
                  <c:v>233871.5</c:v>
                </c:pt>
                <c:pt idx="2">
                  <c:v>238011.40000000002</c:v>
                </c:pt>
                <c:pt idx="3">
                  <c:v>239640.80000000002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32-4190-AD56-025FBC8A2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140544"/>
        <c:axId val="142142464"/>
      </c:lineChart>
      <c:catAx>
        <c:axId val="1421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142464"/>
        <c:crosses val="autoZero"/>
        <c:auto val="1"/>
        <c:lblAlgn val="ctr"/>
        <c:lblOffset val="100"/>
        <c:noMultiLvlLbl val="0"/>
      </c:catAx>
      <c:valAx>
        <c:axId val="14214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1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/>
              <a:t>Доходы </a:t>
            </a:r>
            <a:r>
              <a:rPr lang="ru-RU" sz="1200" dirty="0" smtClean="0"/>
              <a:t>местного бюджета (без </a:t>
            </a:r>
            <a:r>
              <a:rPr lang="ru-RU" sz="1200" dirty="0"/>
              <a:t>учета межбюджетных </a:t>
            </a:r>
            <a:r>
              <a:rPr lang="ru-RU" sz="1200" dirty="0" smtClean="0"/>
              <a:t>трансфертов), тыс. рублей</a:t>
            </a:r>
            <a:endParaRPr lang="ru-RU" sz="1200" dirty="0"/>
          </a:p>
        </c:rich>
      </c:tx>
      <c:layout>
        <c:manualLayout>
          <c:xMode val="edge"/>
          <c:yMode val="edge"/>
          <c:x val="0.15522682776127628"/>
          <c:y val="1.08136551772289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Лист1!$A$28</c:f>
              <c:strCache>
                <c:ptCount val="1"/>
                <c:pt idx="0">
                  <c:v>Доходы без учета межбюджетных трансфертов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Лист1!$B$27:$F$27</c:f>
              <c:strCache>
                <c:ptCount val="4"/>
                <c:pt idx="0">
                  <c:v>2017 год (решение)</c:v>
                </c:pt>
                <c:pt idx="1">
                  <c:v>2018 год прогноз</c:v>
                </c:pt>
                <c:pt idx="2">
                  <c:v>2019 год прогноз</c:v>
                </c:pt>
                <c:pt idx="3">
                  <c:v>2019 год прогноз</c:v>
                </c:pt>
              </c:strCache>
            </c:strRef>
          </c:cat>
          <c:val>
            <c:numRef>
              <c:f>Лист1!$B$28:$F$28</c:f>
              <c:numCache>
                <c:formatCode>#,##0.0</c:formatCode>
                <c:ptCount val="4"/>
                <c:pt idx="0">
                  <c:v>3285587.9000000004</c:v>
                </c:pt>
                <c:pt idx="1">
                  <c:v>3312774.9000000004</c:v>
                </c:pt>
                <c:pt idx="2">
                  <c:v>3427055.0999999992</c:v>
                </c:pt>
                <c:pt idx="3">
                  <c:v>3592937.1999999997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57-47C5-B5E5-6587638B8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642752"/>
        <c:axId val="137644672"/>
      </c:lineChart>
      <c:catAx>
        <c:axId val="1376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44672"/>
        <c:crosses val="autoZero"/>
        <c:auto val="1"/>
        <c:lblAlgn val="ctr"/>
        <c:lblOffset val="100"/>
        <c:noMultiLvlLbl val="0"/>
      </c:catAx>
      <c:valAx>
        <c:axId val="13764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4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Лист1!$A$55</c:f>
              <c:strCache>
                <c:ptCount val="1"/>
                <c:pt idx="0">
                  <c:v>    Налоговые доходы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Лист1!$B$54:$D$54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Лист1!$B$55:$D$55</c:f>
              <c:numCache>
                <c:formatCode>#,##0.0</c:formatCode>
                <c:ptCount val="3"/>
                <c:pt idx="0">
                  <c:v>3018535.1</c:v>
                </c:pt>
                <c:pt idx="1">
                  <c:v>3214954.5</c:v>
                </c:pt>
                <c:pt idx="2">
                  <c:v>3209433.6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4-4A15-A886-862223A7B0A4}"/>
            </c:ext>
          </c:extLst>
        </c:ser>
        <c:ser>
          <c:idx val="1"/>
          <c:order val="1"/>
          <c:tx>
            <c:strRef>
              <c:f>Лист1!$A$56</c:f>
              <c:strCache>
                <c:ptCount val="1"/>
                <c:pt idx="0">
                  <c:v>    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Лист1!$B$54:$D$54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Лист1!$B$56:$D$56</c:f>
              <c:numCache>
                <c:formatCode>#,##0.0</c:formatCode>
                <c:ptCount val="3"/>
                <c:pt idx="0">
                  <c:v>441852.6</c:v>
                </c:pt>
                <c:pt idx="1">
                  <c:v>455136.4</c:v>
                </c:pt>
                <c:pt idx="2">
                  <c:v>383503.6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C4-4A15-A886-862223A7B0A4}"/>
            </c:ext>
          </c:extLst>
        </c:ser>
        <c:ser>
          <c:idx val="2"/>
          <c:order val="2"/>
          <c:tx>
            <c:strRef>
              <c:f>Лист1!$A$57</c:f>
              <c:strCache>
                <c:ptCount val="1"/>
                <c:pt idx="0">
                  <c:v>    Межбюджетные трансферты из областного бюджета</c:v>
                </c:pt>
              </c:strCache>
            </c:strRef>
          </c:tx>
          <c:spPr>
            <a:solidFill>
              <a:srgbClr val="C6D569"/>
            </a:solidFill>
            <a:ln>
              <a:noFill/>
            </a:ln>
            <a:effectLst/>
            <a:sp3d/>
          </c:spPr>
          <c:invertIfNegative val="0"/>
          <c:cat>
            <c:strRef>
              <c:f>Лист1!$B$54:$D$54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Лист1!$B$57:$D$57</c:f>
              <c:numCache>
                <c:formatCode>#,##0.0</c:formatCode>
                <c:ptCount val="3"/>
                <c:pt idx="0">
                  <c:v>2223443.4</c:v>
                </c:pt>
                <c:pt idx="1">
                  <c:v>2237577.4</c:v>
                </c:pt>
                <c:pt idx="2">
                  <c:v>2237577.4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C4-4A15-A886-862223A7B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323840"/>
        <c:axId val="138325376"/>
        <c:axId val="0"/>
      </c:bar3DChart>
      <c:catAx>
        <c:axId val="13832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325376"/>
        <c:crosses val="autoZero"/>
        <c:auto val="1"/>
        <c:lblAlgn val="ctr"/>
        <c:lblOffset val="100"/>
        <c:noMultiLvlLbl val="0"/>
      </c:catAx>
      <c:valAx>
        <c:axId val="13832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32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55160741497669"/>
          <c:y val="0.16236567713830666"/>
          <c:w val="0.28579754757909309"/>
          <c:h val="0.57101913657058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650698626282808E-2"/>
          <c:y val="5.442913692609793E-2"/>
          <c:w val="0.72490200342607869"/>
          <c:h val="0.821612692079917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Лист1!$A$48:$B$48</c:f>
              <c:strCache>
                <c:ptCount val="2"/>
                <c:pt idx="0">
                  <c:v>Инспекция ФНС</c:v>
                </c:pt>
              </c:strCache>
            </c:strRef>
          </c:tx>
          <c:invertIfNegative val="0"/>
          <c:cat>
            <c:strRef>
              <c:f>Лист1!$C$47:$F$47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Лист1!$C$48:$F$48</c:f>
              <c:numCache>
                <c:formatCode>#,##0.0</c:formatCode>
                <c:ptCount val="4"/>
                <c:pt idx="0">
                  <c:v>2797.6</c:v>
                </c:pt>
                <c:pt idx="1">
                  <c:v>2887</c:v>
                </c:pt>
                <c:pt idx="2">
                  <c:v>3037.8</c:v>
                </c:pt>
                <c:pt idx="3">
                  <c:v>3199.3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F-42C2-BD64-BE6A641A0F65}"/>
            </c:ext>
          </c:extLst>
        </c:ser>
        <c:ser>
          <c:idx val="1"/>
          <c:order val="1"/>
          <c:tx>
            <c:strRef>
              <c:f>Лист1!$A$49:$B$49</c:f>
              <c:strCache>
                <c:ptCount val="2"/>
                <c:pt idx="0">
                  <c:v>КУМИиЗО</c:v>
                </c:pt>
              </c:strCache>
            </c:strRef>
          </c:tx>
          <c:invertIfNegative val="0"/>
          <c:cat>
            <c:strRef>
              <c:f>Лист1!$C$47:$F$47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Лист1!$C$49:$F$49</c:f>
              <c:numCache>
                <c:formatCode>#,##0.0</c:formatCode>
                <c:ptCount val="4"/>
                <c:pt idx="0">
                  <c:v>445.6</c:v>
                </c:pt>
                <c:pt idx="1">
                  <c:v>363.1</c:v>
                </c:pt>
                <c:pt idx="2">
                  <c:v>323.8</c:v>
                </c:pt>
                <c:pt idx="3">
                  <c:v>326.3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F-42C2-BD64-BE6A641A0F65}"/>
            </c:ext>
          </c:extLst>
        </c:ser>
        <c:ser>
          <c:idx val="2"/>
          <c:order val="2"/>
          <c:tx>
            <c:strRef>
              <c:f>Лист1!$A$50:$B$50</c:f>
              <c:strCache>
                <c:ptCount val="2"/>
                <c:pt idx="0">
                  <c:v>прочие</c:v>
                </c:pt>
              </c:strCache>
            </c:strRef>
          </c:tx>
          <c:invertIfNegative val="0"/>
          <c:cat>
            <c:strRef>
              <c:f>Лист1!$C$47:$F$47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Лист1!$C$50:$F$50</c:f>
              <c:numCache>
                <c:formatCode>#,##0.0</c:formatCode>
                <c:ptCount val="4"/>
                <c:pt idx="0">
                  <c:v>74.900000000000006</c:v>
                </c:pt>
                <c:pt idx="1">
                  <c:v>62.7</c:v>
                </c:pt>
                <c:pt idx="2">
                  <c:v>65.5</c:v>
                </c:pt>
                <c:pt idx="3">
                  <c:v>67.3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F-42C2-BD64-BE6A641A0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85600"/>
        <c:axId val="3391488"/>
        <c:axId val="0"/>
      </c:bar3DChart>
      <c:catAx>
        <c:axId val="338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391488"/>
        <c:crosses val="autoZero"/>
        <c:auto val="1"/>
        <c:lblAlgn val="ctr"/>
        <c:lblOffset val="100"/>
        <c:noMultiLvlLbl val="0"/>
      </c:catAx>
      <c:valAx>
        <c:axId val="33914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385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095417706730022"/>
          <c:y val="0.22069787738054422"/>
          <c:w val="0.17833779009529446"/>
          <c:h val="0.44479747841536016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Лист1!$C$55</c:f>
              <c:strCache>
                <c:ptCount val="1"/>
                <c:pt idx="0">
                  <c:v>Факт за 2015 год</c:v>
                </c:pt>
              </c:strCache>
            </c:strRef>
          </c:tx>
          <c:cat>
            <c:strRef>
              <c:f>Лист1!$A$56:$B$61</c:f>
              <c:strCache>
                <c:ptCount val="6"/>
                <c:pt idx="0">
                  <c:v>Дивиденды ОАО, прибыль МУП</c:v>
                </c:pt>
                <c:pt idx="1">
                  <c:v>Арендная плата за имущество</c:v>
                </c:pt>
                <c:pt idx="2">
                  <c:v>Арендная плата за земельные участки</c:v>
                </c:pt>
                <c:pt idx="3">
                  <c:v>Доходы от продажи имущества</c:v>
                </c:pt>
                <c:pt idx="4">
                  <c:v>Доходы от продажи земельных участков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Лист1!$C$56:$C$61</c:f>
              <c:numCache>
                <c:formatCode>#,##0.0</c:formatCode>
                <c:ptCount val="6"/>
                <c:pt idx="0">
                  <c:v>25295</c:v>
                </c:pt>
                <c:pt idx="1">
                  <c:v>75449.5</c:v>
                </c:pt>
                <c:pt idx="2">
                  <c:v>128835.2</c:v>
                </c:pt>
                <c:pt idx="3">
                  <c:v>290651</c:v>
                </c:pt>
                <c:pt idx="4">
                  <c:v>12479.9</c:v>
                </c:pt>
                <c:pt idx="5">
                  <c:v>8937.7000000000007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0-4F1B-8DF4-231FFE0B6FB0}"/>
            </c:ext>
          </c:extLst>
        </c:ser>
        <c:ser>
          <c:idx val="1"/>
          <c:order val="1"/>
          <c:tx>
            <c:strRef>
              <c:f>Лист1!$D$55</c:f>
              <c:strCache>
                <c:ptCount val="1"/>
                <c:pt idx="0">
                  <c:v>Факт за 2016 год</c:v>
                </c:pt>
              </c:strCache>
            </c:strRef>
          </c:tx>
          <c:cat>
            <c:strRef>
              <c:f>Лист1!$A$56:$B$61</c:f>
              <c:strCache>
                <c:ptCount val="6"/>
                <c:pt idx="0">
                  <c:v>Дивиденды ОАО, прибыль МУП</c:v>
                </c:pt>
                <c:pt idx="1">
                  <c:v>Арендная плата за имущество</c:v>
                </c:pt>
                <c:pt idx="2">
                  <c:v>Арендная плата за земельные участки</c:v>
                </c:pt>
                <c:pt idx="3">
                  <c:v>Доходы от продажи имущества</c:v>
                </c:pt>
                <c:pt idx="4">
                  <c:v>Доходы от продажи земельных участков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Лист1!$D$56:$D$61</c:f>
              <c:numCache>
                <c:formatCode>#,##0.0</c:formatCode>
                <c:ptCount val="6"/>
                <c:pt idx="0">
                  <c:v>28541.199999999993</c:v>
                </c:pt>
                <c:pt idx="1">
                  <c:v>55954.400000000001</c:v>
                </c:pt>
                <c:pt idx="2">
                  <c:v>109555.1</c:v>
                </c:pt>
                <c:pt idx="3">
                  <c:v>242029.6</c:v>
                </c:pt>
                <c:pt idx="4">
                  <c:v>13009</c:v>
                </c:pt>
                <c:pt idx="5">
                  <c:v>2979.1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40-4F1B-8DF4-231FFE0B6FB0}"/>
            </c:ext>
          </c:extLst>
        </c:ser>
        <c:ser>
          <c:idx val="2"/>
          <c:order val="2"/>
          <c:tx>
            <c:strRef>
              <c:f>Лист1!$E$55</c:f>
              <c:strCache>
                <c:ptCount val="1"/>
                <c:pt idx="0">
                  <c:v>Утверждено на 2017 год</c:v>
                </c:pt>
              </c:strCache>
            </c:strRef>
          </c:tx>
          <c:cat>
            <c:strRef>
              <c:f>Лист1!$A$56:$B$61</c:f>
              <c:strCache>
                <c:ptCount val="6"/>
                <c:pt idx="0">
                  <c:v>Дивиденды ОАО, прибыль МУП</c:v>
                </c:pt>
                <c:pt idx="1">
                  <c:v>Арендная плата за имущество</c:v>
                </c:pt>
                <c:pt idx="2">
                  <c:v>Арендная плата за земельные участки</c:v>
                </c:pt>
                <c:pt idx="3">
                  <c:v>Доходы от продажи имущества</c:v>
                </c:pt>
                <c:pt idx="4">
                  <c:v>Доходы от продажи земельных участков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Лист1!$E$56:$E$61</c:f>
              <c:numCache>
                <c:formatCode>#,##0.0</c:formatCode>
                <c:ptCount val="6"/>
                <c:pt idx="0">
                  <c:v>16373.5</c:v>
                </c:pt>
                <c:pt idx="1">
                  <c:v>44400</c:v>
                </c:pt>
                <c:pt idx="2">
                  <c:v>115560</c:v>
                </c:pt>
                <c:pt idx="3">
                  <c:v>224534.39999999997</c:v>
                </c:pt>
                <c:pt idx="4">
                  <c:v>42012.1</c:v>
                </c:pt>
                <c:pt idx="5">
                  <c:v>2738.4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40-4F1B-8DF4-231FFE0B6FB0}"/>
            </c:ext>
          </c:extLst>
        </c:ser>
        <c:ser>
          <c:idx val="3"/>
          <c:order val="3"/>
          <c:tx>
            <c:strRef>
              <c:f>Лист1!$F$55</c:f>
              <c:strCache>
                <c:ptCount val="1"/>
                <c:pt idx="0">
                  <c:v>Прогноз на 2018 год</c:v>
                </c:pt>
              </c:strCache>
            </c:strRef>
          </c:tx>
          <c:cat>
            <c:strRef>
              <c:f>Лист1!$A$56:$B$61</c:f>
              <c:strCache>
                <c:ptCount val="6"/>
                <c:pt idx="0">
                  <c:v>Дивиденды ОАО, прибыль МУП</c:v>
                </c:pt>
                <c:pt idx="1">
                  <c:v>Арендная плата за имущество</c:v>
                </c:pt>
                <c:pt idx="2">
                  <c:v>Арендная плата за земельные участки</c:v>
                </c:pt>
                <c:pt idx="3">
                  <c:v>Доходы от продажи имущества</c:v>
                </c:pt>
                <c:pt idx="4">
                  <c:v>Доходы от продажи земельных участков</c:v>
                </c:pt>
                <c:pt idx="5">
                  <c:v>Прочие доходы</c:v>
                </c:pt>
              </c:strCache>
            </c:strRef>
          </c:cat>
          <c:val>
            <c:numRef>
              <c:f>Лист1!$F$56:$F$61</c:f>
              <c:numCache>
                <c:formatCode>#,##0.0</c:formatCode>
                <c:ptCount val="6"/>
                <c:pt idx="0">
                  <c:v>19588.5</c:v>
                </c:pt>
                <c:pt idx="1">
                  <c:v>44600</c:v>
                </c:pt>
                <c:pt idx="2">
                  <c:v>111095.6</c:v>
                </c:pt>
                <c:pt idx="3">
                  <c:v>173035.6</c:v>
                </c:pt>
                <c:pt idx="4">
                  <c:v>11515.5</c:v>
                </c:pt>
                <c:pt idx="5">
                  <c:v>3225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40-4F1B-8DF4-231FFE0B6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5216"/>
        <c:axId val="3466752"/>
      </c:areaChart>
      <c:catAx>
        <c:axId val="346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66752"/>
        <c:crosses val="autoZero"/>
        <c:auto val="1"/>
        <c:lblAlgn val="ctr"/>
        <c:lblOffset val="100"/>
        <c:noMultiLvlLbl val="0"/>
      </c:catAx>
      <c:valAx>
        <c:axId val="346675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4652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075184785577302"/>
          <c:y val="0.11609041407137542"/>
          <c:w val="0.19449318719436581"/>
          <c:h val="0.59866494300152773"/>
        </c:manualLayout>
      </c:layout>
      <c:overlay val="0"/>
      <c:txPr>
        <a:bodyPr/>
        <a:lstStyle/>
        <a:p>
          <a:pPr>
            <a:defRPr sz="11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16666666666666"/>
          <c:y val="0.23842592592592593"/>
          <c:w val="0.60555555555555562"/>
          <c:h val="0.57870370370370372"/>
        </c:manualLayout>
      </c:layout>
      <c:pie3DChart>
        <c:varyColors val="1"/>
        <c:ser>
          <c:idx val="0"/>
          <c:order val="0"/>
          <c:explosion val="25"/>
          <c:cat>
            <c:strRef>
              <c:f>Лист1!$A$80:$A$83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Прочие налоговые доходы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Лист1!$B$80:$B$83</c:f>
            </c:numRef>
          </c:val>
          <c:extLst>
            <c:ext xmlns:c16="http://schemas.microsoft.com/office/drawing/2014/chart" uri="{C3380CC4-5D6E-409C-BE32-E72D297353CC}">
              <c16:uniqueId val="{00000004-FE79-4E23-939C-9555DCB02C76}"/>
            </c:ext>
          </c:extLst>
        </c:ser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9"/>
          <c:dPt>
            <c:idx val="1"/>
            <c:bubble3D val="0"/>
            <c:spPr>
              <a:solidFill>
                <a:srgbClr val="F6606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6-FE79-4E23-939C-9555DCB02C76}"/>
              </c:ext>
            </c:extLst>
          </c:dPt>
          <c:dPt>
            <c:idx val="2"/>
            <c:bubble3D val="0"/>
            <c:spPr>
              <a:solidFill>
                <a:srgbClr val="9BE17F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FE79-4E23-939C-9555DCB02C76}"/>
              </c:ext>
            </c:extLst>
          </c:dPt>
          <c:dPt>
            <c:idx val="3"/>
            <c:bubble3D val="0"/>
            <c:spPr>
              <a:solidFill>
                <a:srgbClr val="B373E7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8-FE79-4E23-939C-9555DCB02C76}"/>
              </c:ext>
            </c:extLst>
          </c:dPt>
          <c:dLbls>
            <c:dLbl>
              <c:idx val="0"/>
              <c:layout>
                <c:manualLayout>
                  <c:x val="6.1787861140959348E-2"/>
                  <c:y val="-2.0518633295012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79-4E23-939C-9555DCB02C76}"/>
                </c:ext>
              </c:extLst>
            </c:dLbl>
            <c:dLbl>
              <c:idx val="1"/>
              <c:layout>
                <c:manualLayout>
                  <c:x val="-1.9596510881506969E-2"/>
                  <c:y val="-1.910007465249501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CCFDEDF4-A3A2-4F5E-A195-DCE38784FE09}" type="CATEGORYNAME">
                      <a:rPr lang="ru-RU"/>
                      <a:pPr>
                        <a:defRPr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F9503747-D681-463F-BFA6-597A76C099B8}" type="VALUE">
                      <a:rPr lang="ru-RU" baseline="0" smtClean="0"/>
                      <a:pPr>
                        <a:defRPr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9531039761015"/>
                      <c:h val="0.214599319259537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E79-4E23-939C-9555DCB02C76}"/>
                </c:ext>
              </c:extLst>
            </c:dLbl>
            <c:dLbl>
              <c:idx val="2"/>
              <c:layout>
                <c:manualLayout>
                  <c:x val="-3.3723104840203584E-3"/>
                  <c:y val="-0.1663337743222596"/>
                </c:manualLayout>
              </c:layout>
              <c:tx>
                <c:rich>
                  <a:bodyPr/>
                  <a:lstStyle/>
                  <a:p>
                    <a:fld id="{9EF24015-420E-4206-94C3-9F9C92FDB63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C0CB0F94-A895-4E6B-9FB8-2B77B5E0F2FA}" type="VALUE">
                      <a:rPr lang="ru-RU" baseline="0" smtClean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6684072140128"/>
                      <c:h val="0.18183615737621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E79-4E23-939C-9555DCB02C76}"/>
                </c:ext>
              </c:extLst>
            </c:dLbl>
            <c:dLbl>
              <c:idx val="3"/>
              <c:layout>
                <c:manualLayout>
                  <c:x val="8.2281444037082305E-2"/>
                  <c:y val="-0.125393618582183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79-4E23-939C-9555DCB02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Лист1!$A$80:$A$83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Прочие налоговые доходы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Лист1!$C$80:$C$83</c:f>
              <c:numCache>
                <c:formatCode>#,##0.0</c:formatCode>
                <c:ptCount val="4"/>
                <c:pt idx="0">
                  <c:v>2481.1</c:v>
                </c:pt>
                <c:pt idx="1">
                  <c:v>213.2</c:v>
                </c:pt>
                <c:pt idx="2">
                  <c:v>202.3</c:v>
                </c:pt>
                <c:pt idx="3">
                  <c:v>416.2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E79-4E23-939C-9555DCB02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68827951736397"/>
          <c:y val="0.2132643085707282"/>
          <c:w val="0.5425236584195442"/>
          <c:h val="0.52062116989746532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10"/>
          <c:dLbls>
            <c:dLbl>
              <c:idx val="0"/>
              <c:layout>
                <c:manualLayout>
                  <c:x val="6.4127296587926541E-2"/>
                  <c:y val="7.86902345106661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93055555555559"/>
                      <c:h val="8.45639726907399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4E0-4ED6-927E-52A266A20E07}"/>
                </c:ext>
              </c:extLst>
            </c:dLbl>
            <c:dLbl>
              <c:idx val="1"/>
              <c:layout>
                <c:manualLayout>
                  <c:x val="5.9093394575678061E-3"/>
                  <c:y val="0.17767343899794411"/>
                </c:manualLayout>
              </c:layout>
              <c:tx>
                <c:rich>
                  <a:bodyPr/>
                  <a:lstStyle/>
                  <a:p>
                    <a:fld id="{782F2141-AFEB-40D4-B810-998585B49CB2}" type="CATEGORYNAME">
                      <a:rPr lang="ru-RU" b="1" smtClean="0"/>
                      <a:pPr/>
                      <a:t>[ИМЯ КАТЕГОРИИ]</a:t>
                    </a:fld>
                    <a:r>
                      <a:rPr lang="ru-RU" b="1" baseline="0" dirty="0" smtClean="0"/>
                      <a:t>; </a:t>
                    </a:r>
                  </a:p>
                  <a:p>
                    <a:r>
                      <a:rPr lang="ru-RU" b="1" baseline="0" dirty="0" smtClean="0"/>
                      <a:t>53 301,3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81944444444444"/>
                      <c:h val="0.20059919658172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E0-4ED6-927E-52A266A20E07}"/>
                </c:ext>
              </c:extLst>
            </c:dLbl>
            <c:dLbl>
              <c:idx val="2"/>
              <c:layout>
                <c:manualLayout>
                  <c:x val="-0.13842071303587061"/>
                  <c:y val="0.1239979025471339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Национальная </a:t>
                    </a:r>
                    <a:r>
                      <a:rPr lang="ru-RU" b="1" dirty="0"/>
                      <a:t>экономика; 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509 </a:t>
                    </a:r>
                    <a:r>
                      <a:rPr lang="ru-RU" b="1" dirty="0"/>
                      <a:t>554,0</a:t>
                    </a:r>
                    <a:endParaRPr lang="ru-RU" b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E0-4ED6-927E-52A266A20E07}"/>
                </c:ext>
              </c:extLst>
            </c:dLbl>
            <c:dLbl>
              <c:idx val="3"/>
              <c:layout>
                <c:manualLayout>
                  <c:x val="-3.7458770778652672E-2"/>
                  <c:y val="5.22802611676880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E0-4ED6-927E-52A266A20E07}"/>
                </c:ext>
              </c:extLst>
            </c:dLbl>
            <c:dLbl>
              <c:idx val="4"/>
              <c:layout>
                <c:manualLayout>
                  <c:x val="-1.8874999999999999E-2"/>
                  <c:y val="-4.85753853464315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Охрана 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окружающей </a:t>
                    </a:r>
                  </a:p>
                  <a:p>
                    <a:r>
                      <a:rPr lang="ru-RU" b="1" dirty="0" smtClean="0"/>
                      <a:t>среды</a:t>
                    </a:r>
                    <a:r>
                      <a:rPr lang="ru-RU" b="1" dirty="0"/>
                      <a:t>; 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4 </a:t>
                    </a:r>
                    <a:r>
                      <a:rPr lang="ru-RU" b="1" dirty="0"/>
                      <a:t>463,0</a:t>
                    </a:r>
                    <a:endParaRPr lang="ru-RU" b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98611111111112"/>
                      <c:h val="0.161920788618064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4E0-4ED6-927E-52A266A20E07}"/>
                </c:ext>
              </c:extLst>
            </c:dLbl>
            <c:dLbl>
              <c:idx val="5"/>
              <c:layout>
                <c:manualLayout>
                  <c:x val="-4.3652098392532562E-2"/>
                  <c:y val="-1.858075834515465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Образование</a:t>
                    </a:r>
                    <a:r>
                      <a:rPr lang="ru-RU" b="1" dirty="0" smtClean="0"/>
                      <a:t>;</a:t>
                    </a:r>
                  </a:p>
                  <a:p>
                    <a:r>
                      <a:rPr lang="ru-RU" b="1" dirty="0" smtClean="0"/>
                      <a:t> </a:t>
                    </a:r>
                    <a:r>
                      <a:rPr lang="ru-RU" b="1" dirty="0"/>
                      <a:t>3 352 839,4</a:t>
                    </a:r>
                    <a:endParaRPr lang="ru-RU" b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E0-4ED6-927E-52A266A20E07}"/>
                </c:ext>
              </c:extLst>
            </c:dLbl>
            <c:dLbl>
              <c:idx val="6"/>
              <c:layout>
                <c:manualLayout>
                  <c:x val="1.8890419947506565E-2"/>
                  <c:y val="-0.18072475244078592"/>
                </c:manualLayout>
              </c:layout>
              <c:tx>
                <c:rich>
                  <a:bodyPr/>
                  <a:lstStyle/>
                  <a:p>
                    <a:pPr>
                      <a:defRPr sz="14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i="0" dirty="0"/>
                      <a:t>Культура и кинематография; </a:t>
                    </a:r>
                    <a:endParaRPr lang="ru-RU" b="1" i="0" dirty="0" smtClean="0"/>
                  </a:p>
                  <a:p>
                    <a:pPr>
                      <a:defRPr sz="1400" b="1" i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i="0" dirty="0" smtClean="0"/>
                      <a:t>253 </a:t>
                    </a:r>
                    <a:r>
                      <a:rPr lang="ru-RU" b="1" i="0" dirty="0"/>
                      <a:t>843,5</a:t>
                    </a:r>
                    <a:endParaRPr lang="ru-RU" b="0" i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97911198600174"/>
                      <c:h val="0.12324238065440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4E0-4ED6-927E-52A266A20E07}"/>
                </c:ext>
              </c:extLst>
            </c:dLbl>
            <c:dLbl>
              <c:idx val="7"/>
              <c:layout>
                <c:manualLayout>
                  <c:x val="5.2104002624671922E-2"/>
                  <c:y val="-0.129425780661817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E0-4ED6-927E-52A266A20E07}"/>
                </c:ext>
              </c:extLst>
            </c:dLbl>
            <c:dLbl>
              <c:idx val="8"/>
              <c:layout>
                <c:manualLayout>
                  <c:x val="6.5197178477690299E-2"/>
                  <c:y val="-0.143427527025892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E0-4ED6-927E-52A266A20E07}"/>
                </c:ext>
              </c:extLst>
            </c:dLbl>
            <c:dLbl>
              <c:idx val="9"/>
              <c:layout>
                <c:manualLayout>
                  <c:x val="6.8124562554680565E-2"/>
                  <c:y val="-1.61010908722210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E0-4ED6-927E-52A266A20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Лист2!$B$156:$B$165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Лист2!$C$156:$C$165</c:f>
              <c:numCache>
                <c:formatCode>#,##0.0</c:formatCode>
                <c:ptCount val="10"/>
                <c:pt idx="0">
                  <c:v>524802.1</c:v>
                </c:pt>
                <c:pt idx="1">
                  <c:v>53301.3</c:v>
                </c:pt>
                <c:pt idx="2">
                  <c:v>509554</c:v>
                </c:pt>
                <c:pt idx="3">
                  <c:v>1388116.6</c:v>
                </c:pt>
                <c:pt idx="4">
                  <c:v>4463</c:v>
                </c:pt>
                <c:pt idx="5">
                  <c:v>3352839.4</c:v>
                </c:pt>
                <c:pt idx="6">
                  <c:v>253843.5</c:v>
                </c:pt>
                <c:pt idx="7">
                  <c:v>345563.3</c:v>
                </c:pt>
                <c:pt idx="8">
                  <c:v>46509.4</c:v>
                </c:pt>
                <c:pt idx="9">
                  <c:v>105089.4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E0-4ED6-927E-52A266A20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69184184813011"/>
          <c:y val="0.12845653294924947"/>
          <c:w val="0.75132968567930369"/>
          <c:h val="0.7211013645118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explosion val="23"/>
            <c:spPr>
              <a:solidFill>
                <a:srgbClr val="5056C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999-4C10-B832-5EFF5D8118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999-4C10-B832-5EFF5D81185C}"/>
              </c:ext>
            </c:extLst>
          </c:dPt>
          <c:dPt>
            <c:idx val="2"/>
            <c:bubble3D val="0"/>
            <c:spPr>
              <a:solidFill>
                <a:srgbClr val="4D836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999-4C10-B832-5EFF5D8118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999-4C10-B832-5EFF5D81185C}"/>
              </c:ext>
            </c:extLst>
          </c:dPt>
          <c:dLbls>
            <c:dLbl>
              <c:idx val="0"/>
              <c:layout>
                <c:manualLayout>
                  <c:x val="1.8877417090871366E-2"/>
                  <c:y val="6.73309150649406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6814247C-D491-428F-8BB3-EC1ECF2ABDF3}" type="CATEGORYNAME">
                      <a:rPr lang="ru-RU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600"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18315011889393"/>
                      <c:h val="0.199271706368003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99-4C10-B832-5EFF5D81185C}"/>
                </c:ext>
              </c:extLst>
            </c:dLbl>
            <c:dLbl>
              <c:idx val="1"/>
              <c:layout>
                <c:manualLayout>
                  <c:x val="-2.8018533840585037E-2"/>
                  <c:y val="-3.88509735744290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394E5B93-AE60-4A53-A7CD-C643F995EF5F}" type="CATEGORYNAME">
                      <a:rPr lang="ru-RU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887148431095"/>
                      <c:h val="0.263437326952901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999-4C10-B832-5EFF5D81185C}"/>
                </c:ext>
              </c:extLst>
            </c:dLbl>
            <c:dLbl>
              <c:idx val="2"/>
              <c:layout>
                <c:manualLayout>
                  <c:x val="2.8028711943304075E-2"/>
                  <c:y val="-0.24165957757922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defRPr>
                    </a:pPr>
                    <a:fld id="{86A64437-0F71-4094-8C33-60AB3AAC13DF}" type="CATEGORYNAME">
                      <a:rPr lang="ru-RU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  <a:latin typeface="Century" panose="020406040505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5064801883189"/>
                      <c:h val="0.413554674288498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999-4C10-B832-5EFF5D81185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Century" panose="020406040505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999-4C10-B832-5EFF5D811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Транспорт                                                                         2,1%</c:v>
                </c:pt>
                <c:pt idx="1">
                  <c:v>Дорожное хозяйство (дорожные фонды)   95,4%</c:v>
                </c:pt>
                <c:pt idx="2">
                  <c:v>Другие вопросы в области национальной экономики                             2,5%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2.1</c:v>
                </c:pt>
                <c:pt idx="1">
                  <c:v>95.4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99-4C10-B832-5EFF5D81185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Строительство и реконструкция (инвестиции)</c:v>
                </c:pt>
              </c:strCache>
            </c:strRef>
          </c:tx>
          <c:spPr>
            <a:solidFill>
              <a:srgbClr val="471FEF">
                <a:alpha val="84706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2018 год (проект)</c:v>
                </c:pt>
                <c:pt idx="1">
                  <c:v>2019 год (проект)</c:v>
                </c:pt>
                <c:pt idx="2">
                  <c:v>2020 год (проект)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114710.6</c:v>
                </c:pt>
                <c:pt idx="1">
                  <c:v>104623.4</c:v>
                </c:pt>
                <c:pt idx="2">
                  <c:v>80300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6-489A-A5B2-F7EB8B547F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Капитальный ремонт</c:v>
                </c:pt>
              </c:strCache>
            </c:strRef>
          </c:tx>
          <c:spPr>
            <a:solidFill>
              <a:srgbClr val="F62EB3">
                <a:alpha val="84706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2018 год (проект)</c:v>
                </c:pt>
                <c:pt idx="1">
                  <c:v>2019 год (проект)</c:v>
                </c:pt>
                <c:pt idx="2">
                  <c:v>2020 год (проект)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37172.300000000003</c:v>
                </c:pt>
                <c:pt idx="1">
                  <c:v>23954</c:v>
                </c:pt>
                <c:pt idx="2">
                  <c:v>41209.300000000003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E6-489A-A5B2-F7EB8B547F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Ремонт</c:v>
                </c:pt>
              </c:strCache>
            </c:strRef>
          </c:tx>
          <c:spPr>
            <a:solidFill>
              <a:srgbClr val="B2F735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2018 год (проект)</c:v>
                </c:pt>
                <c:pt idx="1">
                  <c:v>2019 год (проект)</c:v>
                </c:pt>
                <c:pt idx="2">
                  <c:v>2020 год (проект)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43286.3</c:v>
                </c:pt>
                <c:pt idx="1">
                  <c:v>46081.7</c:v>
                </c:pt>
                <c:pt idx="2">
                  <c:v>46081.7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E6-489A-A5B2-F7EB8B547FC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Содержание</c:v>
                </c:pt>
              </c:strCache>
            </c:strRef>
          </c:tx>
          <c:spPr>
            <a:solidFill>
              <a:srgbClr val="7A1818">
                <a:alpha val="84706"/>
              </a:srgb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2018 год (проект)</c:v>
                </c:pt>
                <c:pt idx="1">
                  <c:v>2019 год (проект)</c:v>
                </c:pt>
                <c:pt idx="2">
                  <c:v>2020 год (проект)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350663.8</c:v>
                </c:pt>
                <c:pt idx="1">
                  <c:v>354668.6</c:v>
                </c:pt>
                <c:pt idx="2">
                  <c:v>356143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E6-489A-A5B2-F7EB8B547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87784128"/>
        <c:axId val="487782048"/>
        <c:axId val="0"/>
      </c:bar3DChart>
      <c:catAx>
        <c:axId val="48778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tx1">
                    <a:lumMod val="7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487782048"/>
        <c:crosses val="autoZero"/>
        <c:auto val="1"/>
        <c:lblAlgn val="ctr"/>
        <c:lblOffset val="100"/>
        <c:noMultiLvlLbl val="0"/>
      </c:catAx>
      <c:valAx>
        <c:axId val="48778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  <c:crossAx val="487784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25E9F-7806-44BC-B307-B8E3E5EF4A5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3BF1C-75AB-4AE2-B870-BFCE4092ADA5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уровень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5289F-076B-4F5F-B4F2-3A7F881B193A}" type="parTrans" cxnId="{C460DE9D-1E08-4D76-B810-0024D75719FC}">
      <dgm:prSet/>
      <dgm:spPr/>
      <dgm:t>
        <a:bodyPr/>
        <a:lstStyle/>
        <a:p>
          <a:endParaRPr lang="ru-RU"/>
        </a:p>
      </dgm:t>
    </dgm:pt>
    <dgm:pt modelId="{3BC36223-4485-47F7-B305-3FA2B283F7DD}" type="sibTrans" cxnId="{C460DE9D-1E08-4D76-B810-0024D75719FC}">
      <dgm:prSet/>
      <dgm:spPr/>
      <dgm:t>
        <a:bodyPr/>
        <a:lstStyle/>
        <a:p>
          <a:endParaRPr lang="ru-RU"/>
        </a:p>
      </dgm:t>
    </dgm:pt>
    <dgm:pt modelId="{ADEB570A-82C4-4874-A989-126FBC1CB5FE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</a:t>
          </a:r>
          <a:endParaRPr lang="ru-RU" sz="1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00224-7B2D-4A81-8B45-3A6305FED18C}" type="parTrans" cxnId="{AB410D6C-0B6D-4887-BE26-D96B424E37D9}">
      <dgm:prSet/>
      <dgm:spPr/>
      <dgm:t>
        <a:bodyPr/>
        <a:lstStyle/>
        <a:p>
          <a:endParaRPr lang="ru-RU"/>
        </a:p>
      </dgm:t>
    </dgm:pt>
    <dgm:pt modelId="{8292D710-FA35-4827-AD1D-2BB428B1F99B}" type="sibTrans" cxnId="{AB410D6C-0B6D-4887-BE26-D96B424E37D9}">
      <dgm:prSet/>
      <dgm:spPr/>
      <dgm:t>
        <a:bodyPr/>
        <a:lstStyle/>
        <a:p>
          <a:endParaRPr lang="ru-RU"/>
        </a:p>
      </dgm:t>
    </dgm:pt>
    <dgm:pt modelId="{74A8564A-1A1C-4E70-9150-774C2076CFA1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Бюджеты государственных внебюджетных фондов Российской Федерации</a:t>
          </a:r>
          <a:endParaRPr lang="ru-RU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AFABF-C0FF-4BCB-9447-34A78F0B2D55}" type="parTrans" cxnId="{998A8AAE-F850-4367-8F6C-7BEC692E37B1}">
      <dgm:prSet/>
      <dgm:spPr/>
      <dgm:t>
        <a:bodyPr/>
        <a:lstStyle/>
        <a:p>
          <a:endParaRPr lang="ru-RU"/>
        </a:p>
      </dgm:t>
    </dgm:pt>
    <dgm:pt modelId="{C74CEC61-F2DC-44DE-88B4-D1C5DACE7CD8}" type="sibTrans" cxnId="{998A8AAE-F850-4367-8F6C-7BEC692E37B1}">
      <dgm:prSet/>
      <dgm:spPr/>
      <dgm:t>
        <a:bodyPr/>
        <a:lstStyle/>
        <a:p>
          <a:endParaRPr lang="ru-RU"/>
        </a:p>
      </dgm:t>
    </dgm:pt>
    <dgm:pt modelId="{4E82190F-1C9A-4364-AFF9-D7996DEF700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Бюджеты субъектов РФ (областной бюджет Архангельской области)</a:t>
          </a:r>
          <a:endParaRPr lang="ru-RU" sz="1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36865-C8F9-48F1-8EFB-DA1FA4E0BE7B}" type="parTrans" cxnId="{1E3EEE83-2CC5-4AC3-AA70-39E9502BD60E}">
      <dgm:prSet/>
      <dgm:spPr/>
      <dgm:t>
        <a:bodyPr/>
        <a:lstStyle/>
        <a:p>
          <a:endParaRPr lang="ru-RU"/>
        </a:p>
      </dgm:t>
    </dgm:pt>
    <dgm:pt modelId="{0256A56C-6C50-4E18-B06E-861B0E1D6B09}" type="sibTrans" cxnId="{1E3EEE83-2CC5-4AC3-AA70-39E9502BD60E}">
      <dgm:prSet/>
      <dgm:spPr/>
      <dgm:t>
        <a:bodyPr/>
        <a:lstStyle/>
        <a:p>
          <a:endParaRPr lang="ru-RU"/>
        </a:p>
      </dgm:t>
    </dgm:pt>
    <dgm:pt modelId="{17CC0404-5E8A-4CFD-9CAD-3D40822CF7F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Бюджеты территориальных государственных внебюджетных фондов</a:t>
          </a:r>
          <a:endParaRPr lang="ru-RU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98C95-0B68-440D-9524-A83156E62A1A}" type="parTrans" cxnId="{6177B609-199E-4F3E-9C63-D23F24098F72}">
      <dgm:prSet/>
      <dgm:spPr/>
      <dgm:t>
        <a:bodyPr/>
        <a:lstStyle/>
        <a:p>
          <a:endParaRPr lang="ru-RU"/>
        </a:p>
      </dgm:t>
    </dgm:pt>
    <dgm:pt modelId="{DB36F867-7343-4BDA-8FF9-29D0D40B4D92}" type="sibTrans" cxnId="{6177B609-199E-4F3E-9C63-D23F24098F72}">
      <dgm:prSet/>
      <dgm:spPr/>
      <dgm:t>
        <a:bodyPr/>
        <a:lstStyle/>
        <a:p>
          <a:endParaRPr lang="ru-RU"/>
        </a:p>
      </dgm:t>
    </dgm:pt>
    <dgm:pt modelId="{4243D8C3-3FA3-413A-A229-1C7671A7AA67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уровень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2F9D0-3F2D-447D-9633-BEF4CD9C7FB6}" type="parTrans" cxnId="{9E949AA1-9418-4E6A-9F1B-BF1F558F34E5}">
      <dgm:prSet/>
      <dgm:spPr/>
      <dgm:t>
        <a:bodyPr/>
        <a:lstStyle/>
        <a:p>
          <a:endParaRPr lang="ru-RU"/>
        </a:p>
      </dgm:t>
    </dgm:pt>
    <dgm:pt modelId="{F075CB0F-B8D9-45F9-9664-EC517B802A4F}" type="sibTrans" cxnId="{9E949AA1-9418-4E6A-9F1B-BF1F558F34E5}">
      <dgm:prSet/>
      <dgm:spPr/>
      <dgm:t>
        <a:bodyPr/>
        <a:lstStyle/>
        <a:p>
          <a:endParaRPr lang="ru-RU"/>
        </a:p>
      </dgm:t>
    </dgm:pt>
    <dgm:pt modelId="{68866C96-C065-4536-AB2C-1A9868689C5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Местные бюджеты</a:t>
          </a:r>
          <a:endParaRPr lang="ru-RU" sz="1900" dirty="0"/>
        </a:p>
      </dgm:t>
    </dgm:pt>
    <dgm:pt modelId="{3D665002-3A8B-4AE7-B8E0-5160CE024374}" type="parTrans" cxnId="{C478C22E-F3B1-4B0D-8E7D-0E8FF8557553}">
      <dgm:prSet/>
      <dgm:spPr/>
      <dgm:t>
        <a:bodyPr/>
        <a:lstStyle/>
        <a:p>
          <a:endParaRPr lang="ru-RU"/>
        </a:p>
      </dgm:t>
    </dgm:pt>
    <dgm:pt modelId="{3CE70D0A-FDC1-49A7-B80C-84B8E44DB36E}" type="sibTrans" cxnId="{C478C22E-F3B1-4B0D-8E7D-0E8FF8557553}">
      <dgm:prSet/>
      <dgm:spPr/>
      <dgm:t>
        <a:bodyPr/>
        <a:lstStyle/>
        <a:p>
          <a:endParaRPr lang="ru-RU"/>
        </a:p>
      </dgm:t>
    </dgm:pt>
    <dgm:pt modelId="{4C8AADF0-816E-497C-B577-71E8EAA58A7B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уровень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9983F-F035-470E-96F4-F9D8A435646C}" type="sibTrans" cxnId="{AA4A8348-9E73-458C-BBC5-01BB12B24286}">
      <dgm:prSet/>
      <dgm:spPr/>
      <dgm:t>
        <a:bodyPr/>
        <a:lstStyle/>
        <a:p>
          <a:endParaRPr lang="ru-RU"/>
        </a:p>
      </dgm:t>
    </dgm:pt>
    <dgm:pt modelId="{7AAD113A-7BF1-4C15-8A53-43825C9E2742}" type="parTrans" cxnId="{AA4A8348-9E73-458C-BBC5-01BB12B24286}">
      <dgm:prSet/>
      <dgm:spPr/>
      <dgm:t>
        <a:bodyPr/>
        <a:lstStyle/>
        <a:p>
          <a:endParaRPr lang="ru-RU"/>
        </a:p>
      </dgm:t>
    </dgm:pt>
    <dgm:pt modelId="{29C77F57-4E52-443C-8265-3626927F9EC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муниципального образования «Северодвинск» – бюджет городского округа</a:t>
          </a:r>
          <a:endParaRPr lang="ru-RU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36F6D-1D3D-40B0-9FEF-42A02B86C0F9}" type="parTrans" cxnId="{A5C1155D-0AB2-47DB-A603-EA6952CCC7B7}">
      <dgm:prSet/>
      <dgm:spPr/>
      <dgm:t>
        <a:bodyPr/>
        <a:lstStyle/>
        <a:p>
          <a:endParaRPr lang="ru-RU"/>
        </a:p>
      </dgm:t>
    </dgm:pt>
    <dgm:pt modelId="{66039BD4-D97F-411B-AE82-23A1FB8491BE}" type="sibTrans" cxnId="{A5C1155D-0AB2-47DB-A603-EA6952CCC7B7}">
      <dgm:prSet/>
      <dgm:spPr/>
      <dgm:t>
        <a:bodyPr/>
        <a:lstStyle/>
        <a:p>
          <a:endParaRPr lang="ru-RU"/>
        </a:p>
      </dgm:t>
    </dgm:pt>
    <dgm:pt modelId="{21F75583-0EBD-4E99-8B8D-54CFD77716BF}" type="pres">
      <dgm:prSet presAssocID="{14125E9F-7806-44BC-B307-B8E3E5EF4A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577431-DF12-41D2-8B6D-052C5BEBE93B}" type="pres">
      <dgm:prSet presAssocID="{FEF3BF1C-75AB-4AE2-B870-BFCE4092ADA5}" presName="composite" presStyleCnt="0"/>
      <dgm:spPr/>
    </dgm:pt>
    <dgm:pt modelId="{7D8D8FEF-B838-4DE7-827A-B6CCDF58A191}" type="pres">
      <dgm:prSet presAssocID="{FEF3BF1C-75AB-4AE2-B870-BFCE4092ADA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014AE-790B-4C29-8EDF-16B84603A310}" type="pres">
      <dgm:prSet presAssocID="{FEF3BF1C-75AB-4AE2-B870-BFCE4092ADA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2AE79-B5BA-4EBF-97ED-1A1ADCA070EB}" type="pres">
      <dgm:prSet presAssocID="{3BC36223-4485-47F7-B305-3FA2B283F7DD}" presName="sp" presStyleCnt="0"/>
      <dgm:spPr/>
    </dgm:pt>
    <dgm:pt modelId="{EE35A020-204F-4F4F-9C5D-9422715CB955}" type="pres">
      <dgm:prSet presAssocID="{4C8AADF0-816E-497C-B577-71E8EAA58A7B}" presName="composite" presStyleCnt="0"/>
      <dgm:spPr/>
    </dgm:pt>
    <dgm:pt modelId="{46903892-CB6A-4A4A-BD8F-E40C607ED91B}" type="pres">
      <dgm:prSet presAssocID="{4C8AADF0-816E-497C-B577-71E8EAA58A7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F7423-9C5C-47B8-A477-03B8505297DF}" type="pres">
      <dgm:prSet presAssocID="{4C8AADF0-816E-497C-B577-71E8EAA58A7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11280-9603-435E-BA63-73FC93AEA4F0}" type="pres">
      <dgm:prSet presAssocID="{6709983F-F035-470E-96F4-F9D8A435646C}" presName="sp" presStyleCnt="0"/>
      <dgm:spPr/>
    </dgm:pt>
    <dgm:pt modelId="{5ED1A4A1-D01A-4DC9-A94B-7A31FF6AFB05}" type="pres">
      <dgm:prSet presAssocID="{4243D8C3-3FA3-413A-A229-1C7671A7AA67}" presName="composite" presStyleCnt="0"/>
      <dgm:spPr/>
    </dgm:pt>
    <dgm:pt modelId="{86358010-5B64-4CA0-90BC-34C4923BAEF4}" type="pres">
      <dgm:prSet presAssocID="{4243D8C3-3FA3-413A-A229-1C7671A7AA6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198F4-897E-4323-A4A9-D3B36822843D}" type="pres">
      <dgm:prSet presAssocID="{4243D8C3-3FA3-413A-A229-1C7671A7AA6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8A8AAE-F850-4367-8F6C-7BEC692E37B1}" srcId="{FEF3BF1C-75AB-4AE2-B870-BFCE4092ADA5}" destId="{74A8564A-1A1C-4E70-9150-774C2076CFA1}" srcOrd="1" destOrd="0" parTransId="{065AFABF-C0FF-4BCB-9447-34A78F0B2D55}" sibTransId="{C74CEC61-F2DC-44DE-88B4-D1C5DACE7CD8}"/>
    <dgm:cxn modelId="{85262076-47CE-42F4-8AC1-94FA777765F5}" type="presOf" srcId="{17CC0404-5E8A-4CFD-9CAD-3D40822CF7F4}" destId="{61AF7423-9C5C-47B8-A477-03B8505297DF}" srcOrd="0" destOrd="1" presId="urn:microsoft.com/office/officeart/2005/8/layout/chevron2"/>
    <dgm:cxn modelId="{A7F9B569-F449-4B01-A5F8-85C1363B7F2F}" type="presOf" srcId="{68866C96-C065-4536-AB2C-1A9868689C5E}" destId="{9C0198F4-897E-4323-A4A9-D3B36822843D}" srcOrd="0" destOrd="0" presId="urn:microsoft.com/office/officeart/2005/8/layout/chevron2"/>
    <dgm:cxn modelId="{4661BAA2-B1DF-40F9-BB6A-5B050B7B9981}" type="presOf" srcId="{4E82190F-1C9A-4364-AFF9-D7996DEF7007}" destId="{61AF7423-9C5C-47B8-A477-03B8505297DF}" srcOrd="0" destOrd="0" presId="urn:microsoft.com/office/officeart/2005/8/layout/chevron2"/>
    <dgm:cxn modelId="{AB410D6C-0B6D-4887-BE26-D96B424E37D9}" srcId="{FEF3BF1C-75AB-4AE2-B870-BFCE4092ADA5}" destId="{ADEB570A-82C4-4874-A989-126FBC1CB5FE}" srcOrd="0" destOrd="0" parTransId="{AE600224-7B2D-4A81-8B45-3A6305FED18C}" sibTransId="{8292D710-FA35-4827-AD1D-2BB428B1F99B}"/>
    <dgm:cxn modelId="{A6493198-2C1D-4580-8A84-AF859AF79926}" type="presOf" srcId="{4243D8C3-3FA3-413A-A229-1C7671A7AA67}" destId="{86358010-5B64-4CA0-90BC-34C4923BAEF4}" srcOrd="0" destOrd="0" presId="urn:microsoft.com/office/officeart/2005/8/layout/chevron2"/>
    <dgm:cxn modelId="{1E3EEE83-2CC5-4AC3-AA70-39E9502BD60E}" srcId="{4C8AADF0-816E-497C-B577-71E8EAA58A7B}" destId="{4E82190F-1C9A-4364-AFF9-D7996DEF7007}" srcOrd="0" destOrd="0" parTransId="{1C536865-C8F9-48F1-8EFB-DA1FA4E0BE7B}" sibTransId="{0256A56C-6C50-4E18-B06E-861B0E1D6B09}"/>
    <dgm:cxn modelId="{A5C1155D-0AB2-47DB-A603-EA6952CCC7B7}" srcId="{4243D8C3-3FA3-413A-A229-1C7671A7AA67}" destId="{29C77F57-4E52-443C-8265-3626927F9EC9}" srcOrd="1" destOrd="0" parTransId="{19236F6D-1D3D-40B0-9FEF-42A02B86C0F9}" sibTransId="{66039BD4-D97F-411B-AE82-23A1FB8491BE}"/>
    <dgm:cxn modelId="{A5C719FA-3EEE-43CE-AF19-220363510B67}" type="presOf" srcId="{14125E9F-7806-44BC-B307-B8E3E5EF4A5B}" destId="{21F75583-0EBD-4E99-8B8D-54CFD77716BF}" srcOrd="0" destOrd="0" presId="urn:microsoft.com/office/officeart/2005/8/layout/chevron2"/>
    <dgm:cxn modelId="{9DE003D7-5D8D-46F1-A300-B9D1F4664EB8}" type="presOf" srcId="{4C8AADF0-816E-497C-B577-71E8EAA58A7B}" destId="{46903892-CB6A-4A4A-BD8F-E40C607ED91B}" srcOrd="0" destOrd="0" presId="urn:microsoft.com/office/officeart/2005/8/layout/chevron2"/>
    <dgm:cxn modelId="{0F7D630C-02D6-4156-BB79-9E648D0B6BCC}" type="presOf" srcId="{ADEB570A-82C4-4874-A989-126FBC1CB5FE}" destId="{69A014AE-790B-4C29-8EDF-16B84603A310}" srcOrd="0" destOrd="0" presId="urn:microsoft.com/office/officeart/2005/8/layout/chevron2"/>
    <dgm:cxn modelId="{5F558A4E-3B63-485A-BA93-11E9B3B7CC10}" type="presOf" srcId="{FEF3BF1C-75AB-4AE2-B870-BFCE4092ADA5}" destId="{7D8D8FEF-B838-4DE7-827A-B6CCDF58A191}" srcOrd="0" destOrd="0" presId="urn:microsoft.com/office/officeart/2005/8/layout/chevron2"/>
    <dgm:cxn modelId="{C478C22E-F3B1-4B0D-8E7D-0E8FF8557553}" srcId="{4243D8C3-3FA3-413A-A229-1C7671A7AA67}" destId="{68866C96-C065-4536-AB2C-1A9868689C5E}" srcOrd="0" destOrd="0" parTransId="{3D665002-3A8B-4AE7-B8E0-5160CE024374}" sibTransId="{3CE70D0A-FDC1-49A7-B80C-84B8E44DB36E}"/>
    <dgm:cxn modelId="{6177B609-199E-4F3E-9C63-D23F24098F72}" srcId="{4C8AADF0-816E-497C-B577-71E8EAA58A7B}" destId="{17CC0404-5E8A-4CFD-9CAD-3D40822CF7F4}" srcOrd="1" destOrd="0" parTransId="{86498C95-0B68-440D-9524-A83156E62A1A}" sibTransId="{DB36F867-7343-4BDA-8FF9-29D0D40B4D92}"/>
    <dgm:cxn modelId="{5841D52B-5F05-486A-B670-FCE64F0FBD21}" type="presOf" srcId="{74A8564A-1A1C-4E70-9150-774C2076CFA1}" destId="{69A014AE-790B-4C29-8EDF-16B84603A310}" srcOrd="0" destOrd="1" presId="urn:microsoft.com/office/officeart/2005/8/layout/chevron2"/>
    <dgm:cxn modelId="{C460DE9D-1E08-4D76-B810-0024D75719FC}" srcId="{14125E9F-7806-44BC-B307-B8E3E5EF4A5B}" destId="{FEF3BF1C-75AB-4AE2-B870-BFCE4092ADA5}" srcOrd="0" destOrd="0" parTransId="{E6C5289F-076B-4F5F-B4F2-3A7F881B193A}" sibTransId="{3BC36223-4485-47F7-B305-3FA2B283F7DD}"/>
    <dgm:cxn modelId="{DBBE080B-1318-4996-A6EA-C8FEAD9B5E7B}" type="presOf" srcId="{29C77F57-4E52-443C-8265-3626927F9EC9}" destId="{9C0198F4-897E-4323-A4A9-D3B36822843D}" srcOrd="0" destOrd="1" presId="urn:microsoft.com/office/officeart/2005/8/layout/chevron2"/>
    <dgm:cxn modelId="{AA4A8348-9E73-458C-BBC5-01BB12B24286}" srcId="{14125E9F-7806-44BC-B307-B8E3E5EF4A5B}" destId="{4C8AADF0-816E-497C-B577-71E8EAA58A7B}" srcOrd="1" destOrd="0" parTransId="{7AAD113A-7BF1-4C15-8A53-43825C9E2742}" sibTransId="{6709983F-F035-470E-96F4-F9D8A435646C}"/>
    <dgm:cxn modelId="{9E949AA1-9418-4E6A-9F1B-BF1F558F34E5}" srcId="{14125E9F-7806-44BC-B307-B8E3E5EF4A5B}" destId="{4243D8C3-3FA3-413A-A229-1C7671A7AA67}" srcOrd="2" destOrd="0" parTransId="{DB52F9D0-3F2D-447D-9633-BEF4CD9C7FB6}" sibTransId="{F075CB0F-B8D9-45F9-9664-EC517B802A4F}"/>
    <dgm:cxn modelId="{3EC95DD6-2586-42C7-AC49-F71726E9AA27}" type="presParOf" srcId="{21F75583-0EBD-4E99-8B8D-54CFD77716BF}" destId="{08577431-DF12-41D2-8B6D-052C5BEBE93B}" srcOrd="0" destOrd="0" presId="urn:microsoft.com/office/officeart/2005/8/layout/chevron2"/>
    <dgm:cxn modelId="{0611E579-DD94-42BF-9DFD-20005DB2960E}" type="presParOf" srcId="{08577431-DF12-41D2-8B6D-052C5BEBE93B}" destId="{7D8D8FEF-B838-4DE7-827A-B6CCDF58A191}" srcOrd="0" destOrd="0" presId="urn:microsoft.com/office/officeart/2005/8/layout/chevron2"/>
    <dgm:cxn modelId="{C00EF9B5-CE85-46A5-8F27-E6DC24A849AB}" type="presParOf" srcId="{08577431-DF12-41D2-8B6D-052C5BEBE93B}" destId="{69A014AE-790B-4C29-8EDF-16B84603A310}" srcOrd="1" destOrd="0" presId="urn:microsoft.com/office/officeart/2005/8/layout/chevron2"/>
    <dgm:cxn modelId="{4806C364-34DE-4F2C-A2DD-70C822B168DD}" type="presParOf" srcId="{21F75583-0EBD-4E99-8B8D-54CFD77716BF}" destId="{72F2AE79-B5BA-4EBF-97ED-1A1ADCA070EB}" srcOrd="1" destOrd="0" presId="urn:microsoft.com/office/officeart/2005/8/layout/chevron2"/>
    <dgm:cxn modelId="{9976656F-432B-4B19-93FF-3814596883AF}" type="presParOf" srcId="{21F75583-0EBD-4E99-8B8D-54CFD77716BF}" destId="{EE35A020-204F-4F4F-9C5D-9422715CB955}" srcOrd="2" destOrd="0" presId="urn:microsoft.com/office/officeart/2005/8/layout/chevron2"/>
    <dgm:cxn modelId="{C8FFE0F1-06E4-4D8D-87F7-1F42D40380D6}" type="presParOf" srcId="{EE35A020-204F-4F4F-9C5D-9422715CB955}" destId="{46903892-CB6A-4A4A-BD8F-E40C607ED91B}" srcOrd="0" destOrd="0" presId="urn:microsoft.com/office/officeart/2005/8/layout/chevron2"/>
    <dgm:cxn modelId="{0A200C99-503B-4E17-8445-7894B90539B8}" type="presParOf" srcId="{EE35A020-204F-4F4F-9C5D-9422715CB955}" destId="{61AF7423-9C5C-47B8-A477-03B8505297DF}" srcOrd="1" destOrd="0" presId="urn:microsoft.com/office/officeart/2005/8/layout/chevron2"/>
    <dgm:cxn modelId="{6301BD80-7525-4692-8C33-2608B1D5401F}" type="presParOf" srcId="{21F75583-0EBD-4E99-8B8D-54CFD77716BF}" destId="{35911280-9603-435E-BA63-73FC93AEA4F0}" srcOrd="3" destOrd="0" presId="urn:microsoft.com/office/officeart/2005/8/layout/chevron2"/>
    <dgm:cxn modelId="{D8E9B37A-46D0-4D6F-863A-B4761DA850D1}" type="presParOf" srcId="{21F75583-0EBD-4E99-8B8D-54CFD77716BF}" destId="{5ED1A4A1-D01A-4DC9-A94B-7A31FF6AFB05}" srcOrd="4" destOrd="0" presId="urn:microsoft.com/office/officeart/2005/8/layout/chevron2"/>
    <dgm:cxn modelId="{04C237C7-4AC3-4A6F-A462-BBDF759BFEDD}" type="presParOf" srcId="{5ED1A4A1-D01A-4DC9-A94B-7A31FF6AFB05}" destId="{86358010-5B64-4CA0-90BC-34C4923BAEF4}" srcOrd="0" destOrd="0" presId="urn:microsoft.com/office/officeart/2005/8/layout/chevron2"/>
    <dgm:cxn modelId="{AA2309A7-2DDC-46EF-AB8C-1804F736D467}" type="presParOf" srcId="{5ED1A4A1-D01A-4DC9-A94B-7A31FF6AFB05}" destId="{9C0198F4-897E-4323-A4A9-D3B3682284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FAF1FD-4911-4103-86B2-14D487304423}" type="doc">
      <dgm:prSet loTypeId="urn:microsoft.com/office/officeart/2008/layout/RadialCluster" loCatId="cycle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244A505-768B-408D-8B01-261F739F688B}">
      <dgm:prSet phldrT="[Текст]"/>
      <dgm:spPr>
        <a:solidFill>
          <a:srgbClr val="FFCC66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contourW="12700" prstMaterial="dkEdge">
          <a:bevelT w="8200" h="38100"/>
          <a:contourClr>
            <a:schemeClr val="accent5">
              <a:lumMod val="75000"/>
            </a:schemeClr>
          </a:contourClr>
        </a:sp3d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Проект</a:t>
          </a:r>
          <a:r>
            <a:rPr lang="ru-RU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</a:t>
          </a:r>
          <a:r>
            <a:rPr lang="ru-RU" b="1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Бюджета</a:t>
          </a:r>
          <a:endParaRPr lang="ru-RU" b="1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gm:t>
    </dgm:pt>
    <dgm:pt modelId="{C3D0827D-391E-4E49-AB48-F24D75ED67C1}" type="parTrans" cxnId="{56590E3F-088C-4EA9-8C1B-D3B005D77D2E}">
      <dgm:prSet/>
      <dgm:spPr/>
      <dgm:t>
        <a:bodyPr/>
        <a:lstStyle/>
        <a:p>
          <a:endParaRPr lang="ru-RU"/>
        </a:p>
      </dgm:t>
    </dgm:pt>
    <dgm:pt modelId="{10AA5429-3F73-458C-AFFC-AAA732EF487C}" type="sibTrans" cxnId="{56590E3F-088C-4EA9-8C1B-D3B005D77D2E}">
      <dgm:prSet/>
      <dgm:spPr/>
      <dgm:t>
        <a:bodyPr/>
        <a:lstStyle/>
        <a:p>
          <a:endParaRPr lang="ru-RU"/>
        </a:p>
      </dgm:t>
    </dgm:pt>
    <dgm:pt modelId="{6CCFEEE7-B56D-482E-A719-D2AB3E0FC676}">
      <dgm:prSet phldrT="[Текст]" custT="1"/>
      <dgm:spPr>
        <a:solidFill>
          <a:srgbClr val="CCECFF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contourW="12700" prstMaterial="dkEdge">
          <a:bevelT w="8200" h="38100" prst="riblet"/>
          <a:contourClr>
            <a:srgbClr val="0070C0"/>
          </a:contourClr>
        </a:sp3d>
      </dgm:spPr>
      <dgm:t>
        <a:bodyPr/>
        <a:lstStyle/>
        <a:p>
          <a:r>
            <a:rPr lang="ru-RU" sz="14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Послание Президента РФ Федеральному Собранию РФ</a:t>
          </a:r>
          <a:endParaRPr lang="ru-RU" sz="1400" b="1" i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5DC3E4C-FD44-4110-8157-BA787BDBC6A9}" type="parTrans" cxnId="{B2685E5C-6A88-44C5-8B50-845190A9C652}">
      <dgm:prSet/>
      <dgm:spPr>
        <a:xfrm rot="16200000">
          <a:off x="3319147" y="1151576"/>
          <a:ext cx="528059" cy="0"/>
        </a:xfr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38C68A9-C25D-4CD3-8CEA-056508FAF73B}" type="sibTrans" cxnId="{B2685E5C-6A88-44C5-8B50-845190A9C652}">
      <dgm:prSet/>
      <dgm:spPr/>
      <dgm:t>
        <a:bodyPr/>
        <a:lstStyle/>
        <a:p>
          <a:endParaRPr lang="ru-RU"/>
        </a:p>
      </dgm:t>
    </dgm:pt>
    <dgm:pt modelId="{6B9F3D8A-3B7B-49CE-8C80-56CDF31A22B1}">
      <dgm:prSet phldrT="[Текст]" custT="1"/>
      <dgm:spPr>
        <a:solidFill>
          <a:srgbClr val="CCECFF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contourW="12700" prstMaterial="dkEdge">
          <a:bevelT w="8200" h="38100"/>
          <a:contourClr>
            <a:srgbClr val="0070C0"/>
          </a:contourClr>
        </a:sp3d>
      </dgm:spPr>
      <dgm:t>
        <a:bodyPr/>
        <a:lstStyle/>
        <a:p>
          <a:r>
            <a:rPr lang="ru-RU" sz="14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Основные направления бюджетной и налоговой политики</a:t>
          </a:r>
          <a:endParaRPr lang="ru-RU" sz="1400" b="1" i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882D9E9-BA7D-4117-98F8-51E3C69A4689}" type="parTrans" cxnId="{45460BAF-3194-4647-8116-2C4EC53424F9}">
      <dgm:prSet/>
      <dgm:spPr>
        <a:xfrm rot="20468448">
          <a:off x="4164581" y="1730515"/>
          <a:ext cx="471685" cy="0"/>
        </a:xfr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1F79839-A7BD-40F9-B5F2-8E4810B220F8}" type="sibTrans" cxnId="{45460BAF-3194-4647-8116-2C4EC53424F9}">
      <dgm:prSet/>
      <dgm:spPr/>
      <dgm:t>
        <a:bodyPr/>
        <a:lstStyle/>
        <a:p>
          <a:endParaRPr lang="ru-RU"/>
        </a:p>
      </dgm:t>
    </dgm:pt>
    <dgm:pt modelId="{7268C94A-214D-4359-A237-33A6A1B2A6E0}">
      <dgm:prSet phldrT="[Текст]" custT="1"/>
      <dgm:spPr>
        <a:solidFill>
          <a:srgbClr val="CCECFF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contourW="12700" prstMaterial="dkEdge">
          <a:bevelT w="8200" h="38100"/>
          <a:contourClr>
            <a:srgbClr val="0070C0"/>
          </a:contourClr>
        </a:sp3d>
      </dgm:spPr>
      <dgm:t>
        <a:bodyPr/>
        <a:lstStyle/>
        <a:p>
          <a:r>
            <a:rPr lang="ru-RU" sz="14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Основные направления таможенно-тарифной политики РФ</a:t>
          </a:r>
          <a:endParaRPr lang="ru-RU" sz="1400" b="1" i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45F1AB9-6343-44D2-BC81-6A645DDA0E33}" type="parTrans" cxnId="{967E126C-BA15-4DD3-A884-71F6938F2CEC}">
      <dgm:prSet/>
      <dgm:spPr>
        <a:xfrm rot="1365120">
          <a:off x="4163903" y="2325106"/>
          <a:ext cx="342851" cy="0"/>
        </a:xfr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2C60A03-379E-403B-A6EB-1CF17B3D549C}" type="sibTrans" cxnId="{967E126C-BA15-4DD3-A884-71F6938F2CEC}">
      <dgm:prSet/>
      <dgm:spPr/>
      <dgm:t>
        <a:bodyPr/>
        <a:lstStyle/>
        <a:p>
          <a:endParaRPr lang="ru-RU"/>
        </a:p>
      </dgm:t>
    </dgm:pt>
    <dgm:pt modelId="{D39B3C2E-8C97-4364-9474-706F0D2547D3}">
      <dgm:prSet custT="1"/>
      <dgm:spPr>
        <a:solidFill>
          <a:srgbClr val="CCECFF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contourW="12700" prstMaterial="dkEdge">
          <a:bevelT w="8200" h="38100"/>
          <a:contourClr>
            <a:srgbClr val="0070C0"/>
          </a:contourClr>
        </a:sp3d>
      </dgm:spPr>
      <dgm:t>
        <a:bodyPr/>
        <a:lstStyle/>
        <a:p>
          <a:r>
            <a:rPr lang="ru-RU" sz="14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Государственные (муниципальные) программы</a:t>
          </a:r>
          <a:endParaRPr lang="ru-RU" sz="1400" b="1" i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90FC4E1-B115-4C2D-80F9-303AAC08A47B}" type="parTrans" cxnId="{702112C9-EF8F-4674-9A38-366F361E0ECA}">
      <dgm:prSet/>
      <dgm:spPr>
        <a:xfrm rot="5400000">
          <a:off x="3289695" y="2897219"/>
          <a:ext cx="586963" cy="0"/>
        </a:xfr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2D023FD-05B0-4D2F-BA20-8A83A36251BF}" type="sibTrans" cxnId="{702112C9-EF8F-4674-9A38-366F361E0ECA}">
      <dgm:prSet/>
      <dgm:spPr/>
      <dgm:t>
        <a:bodyPr/>
        <a:lstStyle/>
        <a:p>
          <a:endParaRPr lang="ru-RU"/>
        </a:p>
      </dgm:t>
    </dgm:pt>
    <dgm:pt modelId="{7C775272-9818-4235-ABD6-F3F40F0072C2}">
      <dgm:prSet custT="1"/>
      <dgm:spPr>
        <a:solidFill>
          <a:srgbClr val="CCECFF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contourW="12700" prstMaterial="dkEdge">
          <a:bevelT w="8200" h="38100"/>
          <a:contourClr>
            <a:srgbClr val="0070C0"/>
          </a:contourClr>
        </a:sp3d>
      </dgm:spPr>
      <dgm:t>
        <a:bodyPr/>
        <a:lstStyle/>
        <a:p>
          <a:r>
            <a:rPr lang="ru-RU" sz="14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Прогноз социально-   экономического развития</a:t>
          </a:r>
          <a:endParaRPr lang="ru-RU" sz="1400" b="1" i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5C81035-07CE-42A6-AF67-0AA437DCBD52}" type="parTrans" cxnId="{A607BA3D-ACA7-49EE-BEC6-8431328284F3}">
      <dgm:prSet/>
      <dgm:spPr>
        <a:xfrm rot="12061908">
          <a:off x="2641719" y="1716767"/>
          <a:ext cx="359361" cy="0"/>
        </a:xfr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D67DE36-C14B-4D29-B834-AC7702B6373B}" type="sibTrans" cxnId="{A607BA3D-ACA7-49EE-BEC6-8431328284F3}">
      <dgm:prSet/>
      <dgm:spPr/>
      <dgm:t>
        <a:bodyPr/>
        <a:lstStyle/>
        <a:p>
          <a:endParaRPr lang="ru-RU"/>
        </a:p>
      </dgm:t>
    </dgm:pt>
    <dgm:pt modelId="{DD36149A-C8B2-44F8-AF0A-6FC22C4FEFDE}" type="pres">
      <dgm:prSet presAssocID="{3CFAF1FD-4911-4103-86B2-14D48730442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E5A71C3-0F99-4FCE-8F92-5CBCA32C462F}" type="pres">
      <dgm:prSet presAssocID="{6244A505-768B-408D-8B01-261F739F688B}" presName="singleCycle" presStyleCnt="0"/>
      <dgm:spPr/>
    </dgm:pt>
    <dgm:pt modelId="{80BC8B88-40B9-45DA-AC46-80D231750865}" type="pres">
      <dgm:prSet presAssocID="{6244A505-768B-408D-8B01-261F739F688B}" presName="singleCenter" presStyleLbl="node1" presStyleIdx="0" presStyleCnt="6" custLinFactNeighborX="5857" custLinFactNeighborY="1752">
        <dgm:presLayoutVars>
          <dgm:chMax val="7"/>
          <dgm:chPref val="7"/>
        </dgm:presLayoutVars>
      </dgm:prSet>
      <dgm:spPr>
        <a:xfrm>
          <a:off x="2989110" y="1415605"/>
          <a:ext cx="1188132" cy="1188132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564BBB16-D706-4F1D-9FCA-72E912658E83}" type="pres">
      <dgm:prSet presAssocID="{F5DC3E4C-FD44-4110-8157-BA787BDBC6A9}" presName="Name56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059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58A8423-B5CA-4CA7-915F-C21EEF329B82}" type="pres">
      <dgm:prSet presAssocID="{6CCFEEE7-B56D-482E-A719-D2AB3E0FC676}" presName="text0" presStyleLbl="node1" presStyleIdx="1" presStyleCnt="6" custScaleX="187815" custScaleY="128232" custRadScaleRad="87431" custRadScaleInc="12215">
        <dgm:presLayoutVars>
          <dgm:bulletEnabled val="1"/>
        </dgm:presLayoutVars>
      </dgm:prSet>
      <dgm:spPr>
        <a:xfrm>
          <a:off x="2664891" y="-31913"/>
          <a:ext cx="1836571" cy="919459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4820E205-A7DB-4E8F-8CCB-843A7CACE031}" type="pres">
      <dgm:prSet presAssocID="{6882D9E9-BA7D-4117-98F8-51E3C69A4689}" presName="Name56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685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EC6585F-67A9-4F79-B8C7-79E5CF5BBFA3}" type="pres">
      <dgm:prSet presAssocID="{6B9F3D8A-3B7B-49CE-8C80-56CDF31A22B1}" presName="text0" presStyleLbl="node1" presStyleIdx="2" presStyleCnt="6" custScaleX="187371" custScaleY="136386" custRadScaleRad="132649" custRadScaleInc="37136">
        <dgm:presLayoutVars>
          <dgm:bulletEnabled val="1"/>
        </dgm:presLayoutVars>
      </dgm:prSet>
      <dgm:spPr>
        <a:xfrm>
          <a:off x="4623605" y="917164"/>
          <a:ext cx="1890479" cy="828479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E8147B7C-680E-49F2-BE49-0AAB0629E42B}" type="pres">
      <dgm:prSet presAssocID="{545F1AB9-6343-44D2-BC81-6A645DDA0E33}" presName="Name56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851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EA685AF-8A55-4F90-8F6E-109CF803B632}" type="pres">
      <dgm:prSet presAssocID="{7268C94A-214D-4359-A237-33A6A1B2A6E0}" presName="text0" presStyleLbl="node1" presStyleIdx="3" presStyleCnt="6" custScaleX="196546" custScaleY="135310" custRadScaleRad="115526" custRadScaleInc="-34524">
        <dgm:presLayoutVars>
          <dgm:bulletEnabled val="1"/>
        </dgm:presLayoutVars>
      </dgm:prSet>
      <dgm:spPr>
        <a:xfrm>
          <a:off x="4493416" y="2376266"/>
          <a:ext cx="1905532" cy="829410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FBA1B349-C85A-4A8A-BBD9-FFE554B81451}" type="pres">
      <dgm:prSet presAssocID="{690FC4E1-B115-4C2D-80F9-303AAC08A47B}" presName="Name56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963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00A2EA6-D172-449F-B8E5-9DC8618E8C7C}" type="pres">
      <dgm:prSet presAssocID="{D39B3C2E-8C97-4364-9474-706F0D2547D3}" presName="text0" presStyleLbl="node1" presStyleIdx="4" presStyleCnt="6" custScaleX="202934" custScaleY="129270" custRadScaleRad="95271" custRadScaleInc="-18754">
        <dgm:presLayoutVars>
          <dgm:bulletEnabled val="1"/>
        </dgm:presLayoutVars>
      </dgm:prSet>
      <dgm:spPr>
        <a:xfrm>
          <a:off x="2743863" y="3190700"/>
          <a:ext cx="1678627" cy="801652"/>
        </a:xfrm>
        <a:prstGeom prst="roundRect">
          <a:avLst/>
        </a:prstGeom>
      </dgm:spPr>
      <dgm:t>
        <a:bodyPr/>
        <a:lstStyle/>
        <a:p>
          <a:endParaRPr lang="ru-RU"/>
        </a:p>
      </dgm:t>
    </dgm:pt>
    <dgm:pt modelId="{8DECCA20-E5FC-4CD0-BC21-0A002D533B90}" type="pres">
      <dgm:prSet presAssocID="{75C81035-07CE-42A6-AF67-0AA437DCBD52}" presName="Name56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361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9ACFE22-3970-4819-AAEF-452214863F44}" type="pres">
      <dgm:prSet presAssocID="{7C775272-9818-4235-ABD6-F3F40F0072C2}" presName="text0" presStyleLbl="node1" presStyleIdx="5" presStyleCnt="6" custScaleX="190307" custScaleY="135770" custRadScaleRad="89896" custRadScaleInc="-41774">
        <dgm:presLayoutVars>
          <dgm:bulletEnabled val="1"/>
        </dgm:presLayoutVars>
      </dgm:prSet>
      <dgm:spPr>
        <a:xfrm>
          <a:off x="673033" y="828213"/>
          <a:ext cx="1980656" cy="886575"/>
        </a:xfrm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02112C9-EF8F-4674-9A38-366F361E0ECA}" srcId="{6244A505-768B-408D-8B01-261F739F688B}" destId="{D39B3C2E-8C97-4364-9474-706F0D2547D3}" srcOrd="3" destOrd="0" parTransId="{690FC4E1-B115-4C2D-80F9-303AAC08A47B}" sibTransId="{F2D023FD-05B0-4D2F-BA20-8A83A36251BF}"/>
    <dgm:cxn modelId="{56590E3F-088C-4EA9-8C1B-D3B005D77D2E}" srcId="{3CFAF1FD-4911-4103-86B2-14D487304423}" destId="{6244A505-768B-408D-8B01-261F739F688B}" srcOrd="0" destOrd="0" parTransId="{C3D0827D-391E-4E49-AB48-F24D75ED67C1}" sibTransId="{10AA5429-3F73-458C-AFFC-AAA732EF487C}"/>
    <dgm:cxn modelId="{3A03F126-459C-42AF-80BD-74AD1DE1855B}" type="presOf" srcId="{690FC4E1-B115-4C2D-80F9-303AAC08A47B}" destId="{FBA1B349-C85A-4A8A-BBD9-FFE554B81451}" srcOrd="0" destOrd="0" presId="urn:microsoft.com/office/officeart/2008/layout/RadialCluster"/>
    <dgm:cxn modelId="{B51930F7-5F0C-466B-8A46-78240974723F}" type="presOf" srcId="{7C775272-9818-4235-ABD6-F3F40F0072C2}" destId="{59ACFE22-3970-4819-AAEF-452214863F44}" srcOrd="0" destOrd="0" presId="urn:microsoft.com/office/officeart/2008/layout/RadialCluster"/>
    <dgm:cxn modelId="{45460BAF-3194-4647-8116-2C4EC53424F9}" srcId="{6244A505-768B-408D-8B01-261F739F688B}" destId="{6B9F3D8A-3B7B-49CE-8C80-56CDF31A22B1}" srcOrd="1" destOrd="0" parTransId="{6882D9E9-BA7D-4117-98F8-51E3C69A4689}" sibTransId="{F1F79839-A7BD-40F9-B5F2-8E4810B220F8}"/>
    <dgm:cxn modelId="{B2685E5C-6A88-44C5-8B50-845190A9C652}" srcId="{6244A505-768B-408D-8B01-261F739F688B}" destId="{6CCFEEE7-B56D-482E-A719-D2AB3E0FC676}" srcOrd="0" destOrd="0" parTransId="{F5DC3E4C-FD44-4110-8157-BA787BDBC6A9}" sibTransId="{538C68A9-C25D-4CD3-8CEA-056508FAF73B}"/>
    <dgm:cxn modelId="{76044E42-0849-4262-9C8D-EC91FCA366B8}" type="presOf" srcId="{75C81035-07CE-42A6-AF67-0AA437DCBD52}" destId="{8DECCA20-E5FC-4CD0-BC21-0A002D533B90}" srcOrd="0" destOrd="0" presId="urn:microsoft.com/office/officeart/2008/layout/RadialCluster"/>
    <dgm:cxn modelId="{BA424C0E-D63B-4708-8779-36D906218AC0}" type="presOf" srcId="{F5DC3E4C-FD44-4110-8157-BA787BDBC6A9}" destId="{564BBB16-D706-4F1D-9FCA-72E912658E83}" srcOrd="0" destOrd="0" presId="urn:microsoft.com/office/officeart/2008/layout/RadialCluster"/>
    <dgm:cxn modelId="{13E837FE-A3A1-40DB-8B5D-D012043DB9C7}" type="presOf" srcId="{7268C94A-214D-4359-A237-33A6A1B2A6E0}" destId="{FEA685AF-8A55-4F90-8F6E-109CF803B632}" srcOrd="0" destOrd="0" presId="urn:microsoft.com/office/officeart/2008/layout/RadialCluster"/>
    <dgm:cxn modelId="{967E126C-BA15-4DD3-A884-71F6938F2CEC}" srcId="{6244A505-768B-408D-8B01-261F739F688B}" destId="{7268C94A-214D-4359-A237-33A6A1B2A6E0}" srcOrd="2" destOrd="0" parTransId="{545F1AB9-6343-44D2-BC81-6A645DDA0E33}" sibTransId="{D2C60A03-379E-403B-A6EB-1CF17B3D549C}"/>
    <dgm:cxn modelId="{ED960E39-21BA-4EA5-B762-2524AA23E481}" type="presOf" srcId="{545F1AB9-6343-44D2-BC81-6A645DDA0E33}" destId="{E8147B7C-680E-49F2-BE49-0AAB0629E42B}" srcOrd="0" destOrd="0" presId="urn:microsoft.com/office/officeart/2008/layout/RadialCluster"/>
    <dgm:cxn modelId="{A607BA3D-ACA7-49EE-BEC6-8431328284F3}" srcId="{6244A505-768B-408D-8B01-261F739F688B}" destId="{7C775272-9818-4235-ABD6-F3F40F0072C2}" srcOrd="4" destOrd="0" parTransId="{75C81035-07CE-42A6-AF67-0AA437DCBD52}" sibTransId="{CD67DE36-C14B-4D29-B834-AC7702B6373B}"/>
    <dgm:cxn modelId="{4B79C66B-1590-4D90-A0ED-7F39E0CE57F6}" type="presOf" srcId="{6CCFEEE7-B56D-482E-A719-D2AB3E0FC676}" destId="{F58A8423-B5CA-4CA7-915F-C21EEF329B82}" srcOrd="0" destOrd="0" presId="urn:microsoft.com/office/officeart/2008/layout/RadialCluster"/>
    <dgm:cxn modelId="{CCD8CAA6-4B50-4368-B8F1-BFF3ECBC7E05}" type="presOf" srcId="{6882D9E9-BA7D-4117-98F8-51E3C69A4689}" destId="{4820E205-A7DB-4E8F-8CCB-843A7CACE031}" srcOrd="0" destOrd="0" presId="urn:microsoft.com/office/officeart/2008/layout/RadialCluster"/>
    <dgm:cxn modelId="{FFA6C9D6-A4F0-4359-813F-E2F22346F7B7}" type="presOf" srcId="{3CFAF1FD-4911-4103-86B2-14D487304423}" destId="{DD36149A-C8B2-44F8-AF0A-6FC22C4FEFDE}" srcOrd="0" destOrd="0" presId="urn:microsoft.com/office/officeart/2008/layout/RadialCluster"/>
    <dgm:cxn modelId="{F097588F-29DD-40D0-A612-6AD08B53B345}" type="presOf" srcId="{6B9F3D8A-3B7B-49CE-8C80-56CDF31A22B1}" destId="{FEC6585F-67A9-4F79-B8C7-79E5CF5BBFA3}" srcOrd="0" destOrd="0" presId="urn:microsoft.com/office/officeart/2008/layout/RadialCluster"/>
    <dgm:cxn modelId="{AC5BA3A9-E69A-48C2-A3CE-366711F5469D}" type="presOf" srcId="{6244A505-768B-408D-8B01-261F739F688B}" destId="{80BC8B88-40B9-45DA-AC46-80D231750865}" srcOrd="0" destOrd="0" presId="urn:microsoft.com/office/officeart/2008/layout/RadialCluster"/>
    <dgm:cxn modelId="{AC74AC07-74B2-4C7A-8B31-9B66079059CF}" type="presOf" srcId="{D39B3C2E-8C97-4364-9474-706F0D2547D3}" destId="{B00A2EA6-D172-449F-B8E5-9DC8618E8C7C}" srcOrd="0" destOrd="0" presId="urn:microsoft.com/office/officeart/2008/layout/RadialCluster"/>
    <dgm:cxn modelId="{A91CB633-296B-483E-A20C-5E15B1234D88}" type="presParOf" srcId="{DD36149A-C8B2-44F8-AF0A-6FC22C4FEFDE}" destId="{DE5A71C3-0F99-4FCE-8F92-5CBCA32C462F}" srcOrd="0" destOrd="0" presId="urn:microsoft.com/office/officeart/2008/layout/RadialCluster"/>
    <dgm:cxn modelId="{2E03E752-09EA-4A2E-802A-9544BBAD0422}" type="presParOf" srcId="{DE5A71C3-0F99-4FCE-8F92-5CBCA32C462F}" destId="{80BC8B88-40B9-45DA-AC46-80D231750865}" srcOrd="0" destOrd="0" presId="urn:microsoft.com/office/officeart/2008/layout/RadialCluster"/>
    <dgm:cxn modelId="{C1051398-3BE1-4A27-8754-F023A589FF1E}" type="presParOf" srcId="{DE5A71C3-0F99-4FCE-8F92-5CBCA32C462F}" destId="{564BBB16-D706-4F1D-9FCA-72E912658E83}" srcOrd="1" destOrd="0" presId="urn:microsoft.com/office/officeart/2008/layout/RadialCluster"/>
    <dgm:cxn modelId="{D71FAD13-9E28-4541-A1A9-24FBBC1C664E}" type="presParOf" srcId="{DE5A71C3-0F99-4FCE-8F92-5CBCA32C462F}" destId="{F58A8423-B5CA-4CA7-915F-C21EEF329B82}" srcOrd="2" destOrd="0" presId="urn:microsoft.com/office/officeart/2008/layout/RadialCluster"/>
    <dgm:cxn modelId="{39584D62-222C-49E9-872B-7AF907B4FFFD}" type="presParOf" srcId="{DE5A71C3-0F99-4FCE-8F92-5CBCA32C462F}" destId="{4820E205-A7DB-4E8F-8CCB-843A7CACE031}" srcOrd="3" destOrd="0" presId="urn:microsoft.com/office/officeart/2008/layout/RadialCluster"/>
    <dgm:cxn modelId="{A78ED80C-7F14-46AD-B5BB-118764C3396C}" type="presParOf" srcId="{DE5A71C3-0F99-4FCE-8F92-5CBCA32C462F}" destId="{FEC6585F-67A9-4F79-B8C7-79E5CF5BBFA3}" srcOrd="4" destOrd="0" presId="urn:microsoft.com/office/officeart/2008/layout/RadialCluster"/>
    <dgm:cxn modelId="{C004BB0A-A71C-4780-934F-BFBFDC8FD4E6}" type="presParOf" srcId="{DE5A71C3-0F99-4FCE-8F92-5CBCA32C462F}" destId="{E8147B7C-680E-49F2-BE49-0AAB0629E42B}" srcOrd="5" destOrd="0" presId="urn:microsoft.com/office/officeart/2008/layout/RadialCluster"/>
    <dgm:cxn modelId="{8E12EBD5-3BE1-4474-A9B6-1CA08E73EF26}" type="presParOf" srcId="{DE5A71C3-0F99-4FCE-8F92-5CBCA32C462F}" destId="{FEA685AF-8A55-4F90-8F6E-109CF803B632}" srcOrd="6" destOrd="0" presId="urn:microsoft.com/office/officeart/2008/layout/RadialCluster"/>
    <dgm:cxn modelId="{9D53C4E8-70B0-4E9D-984C-7C274781600F}" type="presParOf" srcId="{DE5A71C3-0F99-4FCE-8F92-5CBCA32C462F}" destId="{FBA1B349-C85A-4A8A-BBD9-FFE554B81451}" srcOrd="7" destOrd="0" presId="urn:microsoft.com/office/officeart/2008/layout/RadialCluster"/>
    <dgm:cxn modelId="{0C59AF3F-B015-48B6-8CED-6849AC458E4F}" type="presParOf" srcId="{DE5A71C3-0F99-4FCE-8F92-5CBCA32C462F}" destId="{B00A2EA6-D172-449F-B8E5-9DC8618E8C7C}" srcOrd="8" destOrd="0" presId="urn:microsoft.com/office/officeart/2008/layout/RadialCluster"/>
    <dgm:cxn modelId="{9CF61A4B-9840-4008-87E7-6B648FCEB0CC}" type="presParOf" srcId="{DE5A71C3-0F99-4FCE-8F92-5CBCA32C462F}" destId="{8DECCA20-E5FC-4CD0-BC21-0A002D533B90}" srcOrd="9" destOrd="0" presId="urn:microsoft.com/office/officeart/2008/layout/RadialCluster"/>
    <dgm:cxn modelId="{9AD42F25-B59E-472B-945B-82C197837136}" type="presParOf" srcId="{DE5A71C3-0F99-4FCE-8F92-5CBCA32C462F}" destId="{59ACFE22-3970-4819-AAEF-452214863F44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552610-A2BB-4E8C-B972-1E2C7502FBD9}" type="doc">
      <dgm:prSet loTypeId="urn:microsoft.com/office/officeart/2005/8/layout/process4" loCatId="process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F020725-234B-4278-9609-2098437A124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2BFD-34A7-4213-B36C-753F1138FBE7}" type="parTrans" cxnId="{C0E5BDB6-4F25-48D7-AF91-8144F4C18841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F3149-744A-4963-87EF-80DBAE184873}" type="sibTrans" cxnId="{C0E5BDB6-4F25-48D7-AF91-8144F4C18841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B16F8-1F0F-42A1-BE85-2CCB05D4F963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Составляется на основе прогноза социально-экономического развития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D8C4B-930E-458C-B8A8-D37D51000196}" type="parTrans" cxnId="{CA7BDF8E-46F3-4F36-AF05-4A0C5EEFCF99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DD990-6A9A-4585-B174-EE1D697A0672}" type="sibTrans" cxnId="{CA7BDF8E-46F3-4F36-AF05-4A0C5EEFCF99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E6D0AB-0DAE-40E9-BC74-8B665796E09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Открытые публичные слушания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9FD32-18AB-4432-8A1F-7504966BC120}" type="parTrans" cxnId="{14467CF9-5265-44AB-AC13-0547E2C8B41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2BEBB4-D514-4877-9EC6-6CE9B438AF32}" type="sibTrans" cxnId="{14467CF9-5265-44AB-AC13-0547E2C8B41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E0A9C-1F20-4C65-AD0F-BC8EF11D182E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проекту и отчету об исполнении бюджета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912C4-68E6-4944-A4C0-89F0063A39EF}" type="parTrans" cxnId="{ABF0FEEE-9A6E-4169-A0B7-D02DB2A9A354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48D792-BABD-4AFA-AD20-3D2B735BB014}" type="sibTrans" cxnId="{ABF0FEEE-9A6E-4169-A0B7-D02DB2A9A354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0E470-239A-43B5-A45A-157888E5B2E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утверждение бюджета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17E19-8345-4D03-ADF2-E305F9C27F83}" type="parTrans" cxnId="{02173AE5-18E9-4D36-8E36-DF9950C7C809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1E045-546C-4AF0-BC29-C29AA3877400}" type="sibTrans" cxnId="{02173AE5-18E9-4D36-8E36-DF9950C7C809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D9E5A-969A-40E0-80F2-78D84B82E3DE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Утверждается решением о бюджете Советом депутатов Северодвинска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F417E8-3590-4E86-9751-0AF5C8C2BBD7}" type="parTrans" cxnId="{F81AC707-8CD0-4A44-A36E-0561CC0D98A2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3F212-065B-462E-AC59-BCF72039FF43}" type="sibTrans" cxnId="{F81AC707-8CD0-4A44-A36E-0561CC0D98A2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E10113-FE1E-403F-9274-8B348C9FE4A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Открытые публичные слушания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78DCE-3730-4BBC-BCF7-E4A6F3F40A54}" type="parTrans" cxnId="{AE0A7A98-2678-4E1D-A575-0ED3023922F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3CC59C-A59F-4206-AA94-E517D4EA5213}" type="sibTrans" cxnId="{AE0A7A98-2678-4E1D-A575-0ED3023922F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62241-55C3-4B54-BFAF-B119C44BABC5}" type="pres">
      <dgm:prSet presAssocID="{99552610-A2BB-4E8C-B972-1E2C7502FB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ED042E-5573-485D-B68F-01A7B39220BA}" type="pres">
      <dgm:prSet presAssocID="{F0E10113-FE1E-403F-9274-8B348C9FE4A8}" presName="boxAndChildren" presStyleCnt="0"/>
      <dgm:spPr/>
      <dgm:t>
        <a:bodyPr/>
        <a:lstStyle/>
        <a:p>
          <a:endParaRPr lang="ru-RU"/>
        </a:p>
      </dgm:t>
    </dgm:pt>
    <dgm:pt modelId="{D19341D0-FDD6-46C5-9469-798C36AE0B7A}" type="pres">
      <dgm:prSet presAssocID="{F0E10113-FE1E-403F-9274-8B348C9FE4A8}" presName="parentTextBox" presStyleLbl="node1" presStyleIdx="0" presStyleCnt="4"/>
      <dgm:spPr/>
      <dgm:t>
        <a:bodyPr/>
        <a:lstStyle/>
        <a:p>
          <a:endParaRPr lang="ru-RU"/>
        </a:p>
      </dgm:t>
    </dgm:pt>
    <dgm:pt modelId="{BB3AC23B-8066-4232-B04B-02190E600287}" type="pres">
      <dgm:prSet presAssocID="{BB61E045-546C-4AF0-BC29-C29AA3877400}" presName="sp" presStyleCnt="0"/>
      <dgm:spPr/>
      <dgm:t>
        <a:bodyPr/>
        <a:lstStyle/>
        <a:p>
          <a:endParaRPr lang="ru-RU"/>
        </a:p>
      </dgm:t>
    </dgm:pt>
    <dgm:pt modelId="{0168ACD4-4560-4407-98C6-A0624FB8734D}" type="pres">
      <dgm:prSet presAssocID="{2DD0E470-239A-43B5-A45A-157888E5B2E3}" presName="arrowAndChildren" presStyleCnt="0"/>
      <dgm:spPr/>
      <dgm:t>
        <a:bodyPr/>
        <a:lstStyle/>
        <a:p>
          <a:endParaRPr lang="ru-RU"/>
        </a:p>
      </dgm:t>
    </dgm:pt>
    <dgm:pt modelId="{A034FDA6-029F-4A1C-885C-CDD2461AF97B}" type="pres">
      <dgm:prSet presAssocID="{2DD0E470-239A-43B5-A45A-157888E5B2E3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25D01493-351C-4E9A-9B8F-F853F3F993AB}" type="pres">
      <dgm:prSet presAssocID="{2DD0E470-239A-43B5-A45A-157888E5B2E3}" presName="arrow" presStyleLbl="node1" presStyleIdx="1" presStyleCnt="4"/>
      <dgm:spPr/>
      <dgm:t>
        <a:bodyPr/>
        <a:lstStyle/>
        <a:p>
          <a:endParaRPr lang="ru-RU"/>
        </a:p>
      </dgm:t>
    </dgm:pt>
    <dgm:pt modelId="{B2B72080-BD08-480C-AA0F-E920B19DECF0}" type="pres">
      <dgm:prSet presAssocID="{2DD0E470-239A-43B5-A45A-157888E5B2E3}" presName="descendantArrow" presStyleCnt="0"/>
      <dgm:spPr/>
      <dgm:t>
        <a:bodyPr/>
        <a:lstStyle/>
        <a:p>
          <a:endParaRPr lang="ru-RU"/>
        </a:p>
      </dgm:t>
    </dgm:pt>
    <dgm:pt modelId="{52742468-1AE1-42D5-AD1D-02E583E9B1C1}" type="pres">
      <dgm:prSet presAssocID="{47BD9E5A-969A-40E0-80F2-78D84B82E3DE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929EC-236F-4D39-A715-F99B65F78732}" type="pres">
      <dgm:prSet presAssocID="{8F2BEBB4-D514-4877-9EC6-6CE9B438AF32}" presName="sp" presStyleCnt="0"/>
      <dgm:spPr/>
      <dgm:t>
        <a:bodyPr/>
        <a:lstStyle/>
        <a:p>
          <a:endParaRPr lang="ru-RU"/>
        </a:p>
      </dgm:t>
    </dgm:pt>
    <dgm:pt modelId="{E3560430-A394-440C-A5F2-E2AB4B6D24AD}" type="pres">
      <dgm:prSet presAssocID="{32E6D0AB-0DAE-40E9-BC74-8B665796E092}" presName="arrowAndChildren" presStyleCnt="0"/>
      <dgm:spPr/>
      <dgm:t>
        <a:bodyPr/>
        <a:lstStyle/>
        <a:p>
          <a:endParaRPr lang="ru-RU"/>
        </a:p>
      </dgm:t>
    </dgm:pt>
    <dgm:pt modelId="{0792E06B-9A44-4C51-AA4E-D241F5092D37}" type="pres">
      <dgm:prSet presAssocID="{32E6D0AB-0DAE-40E9-BC74-8B665796E09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8D32923-E0FD-46F9-A3F9-7C53A1D3612C}" type="pres">
      <dgm:prSet presAssocID="{32E6D0AB-0DAE-40E9-BC74-8B665796E092}" presName="arrow" presStyleLbl="node1" presStyleIdx="2" presStyleCnt="4"/>
      <dgm:spPr/>
      <dgm:t>
        <a:bodyPr/>
        <a:lstStyle/>
        <a:p>
          <a:endParaRPr lang="ru-RU"/>
        </a:p>
      </dgm:t>
    </dgm:pt>
    <dgm:pt modelId="{662D1BD9-BAF0-4A95-A5A5-FA36E0AD8C5B}" type="pres">
      <dgm:prSet presAssocID="{32E6D0AB-0DAE-40E9-BC74-8B665796E092}" presName="descendantArrow" presStyleCnt="0"/>
      <dgm:spPr/>
      <dgm:t>
        <a:bodyPr/>
        <a:lstStyle/>
        <a:p>
          <a:endParaRPr lang="ru-RU"/>
        </a:p>
      </dgm:t>
    </dgm:pt>
    <dgm:pt modelId="{577461B2-304B-4BD4-AF1A-CBF3E3D4AFF7}" type="pres">
      <dgm:prSet presAssocID="{BADE0A9C-1F20-4C65-AD0F-BC8EF11D182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81568-B076-4ED1-9882-64EC9E7F9061}" type="pres">
      <dgm:prSet presAssocID="{B00F3149-744A-4963-87EF-80DBAE184873}" presName="sp" presStyleCnt="0"/>
      <dgm:spPr/>
      <dgm:t>
        <a:bodyPr/>
        <a:lstStyle/>
        <a:p>
          <a:endParaRPr lang="ru-RU"/>
        </a:p>
      </dgm:t>
    </dgm:pt>
    <dgm:pt modelId="{6383D789-76DB-464C-AA88-5A8416C7DCC0}" type="pres">
      <dgm:prSet presAssocID="{5F020725-234B-4278-9609-2098437A1247}" presName="arrowAndChildren" presStyleCnt="0"/>
      <dgm:spPr/>
      <dgm:t>
        <a:bodyPr/>
        <a:lstStyle/>
        <a:p>
          <a:endParaRPr lang="ru-RU"/>
        </a:p>
      </dgm:t>
    </dgm:pt>
    <dgm:pt modelId="{36422E46-DF32-42F2-B6D0-CDAC114ABB50}" type="pres">
      <dgm:prSet presAssocID="{5F020725-234B-4278-9609-2098437A1247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E6067552-86CB-4131-9F49-EFAB28331A38}" type="pres">
      <dgm:prSet presAssocID="{5F020725-234B-4278-9609-2098437A1247}" presName="arrow" presStyleLbl="node1" presStyleIdx="3" presStyleCnt="4"/>
      <dgm:spPr/>
      <dgm:t>
        <a:bodyPr/>
        <a:lstStyle/>
        <a:p>
          <a:endParaRPr lang="ru-RU"/>
        </a:p>
      </dgm:t>
    </dgm:pt>
    <dgm:pt modelId="{DA7669E6-A415-4D07-B8A4-BE1667AC1522}" type="pres">
      <dgm:prSet presAssocID="{5F020725-234B-4278-9609-2098437A1247}" presName="descendantArrow" presStyleCnt="0"/>
      <dgm:spPr/>
      <dgm:t>
        <a:bodyPr/>
        <a:lstStyle/>
        <a:p>
          <a:endParaRPr lang="ru-RU"/>
        </a:p>
      </dgm:t>
    </dgm:pt>
    <dgm:pt modelId="{74D2B7D4-BA78-4498-A03B-CEFA1313FD55}" type="pres">
      <dgm:prSet presAssocID="{416B16F8-1F0F-42A1-BE85-2CCB05D4F963}" presName="childTextArrow" presStyleLbl="fgAccFollowNode1" presStyleIdx="2" presStyleCnt="3" custLinFactNeighborX="-2119" custLinFactNeighborY="1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660EB7-C4C4-47AB-BCA7-4F698BA0EC4E}" type="presOf" srcId="{32E6D0AB-0DAE-40E9-BC74-8B665796E092}" destId="{0792E06B-9A44-4C51-AA4E-D241F5092D37}" srcOrd="0" destOrd="0" presId="urn:microsoft.com/office/officeart/2005/8/layout/process4"/>
    <dgm:cxn modelId="{C0E5BDB6-4F25-48D7-AF91-8144F4C18841}" srcId="{99552610-A2BB-4E8C-B972-1E2C7502FBD9}" destId="{5F020725-234B-4278-9609-2098437A1247}" srcOrd="0" destOrd="0" parTransId="{D08F2BFD-34A7-4213-B36C-753F1138FBE7}" sibTransId="{B00F3149-744A-4963-87EF-80DBAE184873}"/>
    <dgm:cxn modelId="{00E5BD6D-A318-494E-A747-D151DE91DDC8}" type="presOf" srcId="{416B16F8-1F0F-42A1-BE85-2CCB05D4F963}" destId="{74D2B7D4-BA78-4498-A03B-CEFA1313FD55}" srcOrd="0" destOrd="0" presId="urn:microsoft.com/office/officeart/2005/8/layout/process4"/>
    <dgm:cxn modelId="{1FCBF693-4F0B-4B40-89EB-0F4658801937}" type="presOf" srcId="{BADE0A9C-1F20-4C65-AD0F-BC8EF11D182E}" destId="{577461B2-304B-4BD4-AF1A-CBF3E3D4AFF7}" srcOrd="0" destOrd="0" presId="urn:microsoft.com/office/officeart/2005/8/layout/process4"/>
    <dgm:cxn modelId="{A9B840E8-4F5B-4DB7-A914-7FB2EB44B7C3}" type="presOf" srcId="{99552610-A2BB-4E8C-B972-1E2C7502FBD9}" destId="{6F262241-55C3-4B54-BFAF-B119C44BABC5}" srcOrd="0" destOrd="0" presId="urn:microsoft.com/office/officeart/2005/8/layout/process4"/>
    <dgm:cxn modelId="{F81AC707-8CD0-4A44-A36E-0561CC0D98A2}" srcId="{2DD0E470-239A-43B5-A45A-157888E5B2E3}" destId="{47BD9E5A-969A-40E0-80F2-78D84B82E3DE}" srcOrd="0" destOrd="0" parTransId="{85F417E8-3590-4E86-9751-0AF5C8C2BBD7}" sibTransId="{E893F212-065B-462E-AC59-BCF72039FF43}"/>
    <dgm:cxn modelId="{ABF0FEEE-9A6E-4169-A0B7-D02DB2A9A354}" srcId="{32E6D0AB-0DAE-40E9-BC74-8B665796E092}" destId="{BADE0A9C-1F20-4C65-AD0F-BC8EF11D182E}" srcOrd="0" destOrd="0" parTransId="{34F912C4-68E6-4944-A4C0-89F0063A39EF}" sibTransId="{B748D792-BABD-4AFA-AD20-3D2B735BB014}"/>
    <dgm:cxn modelId="{EDE889B7-9205-4B61-BE59-F76547F5B1C0}" type="presOf" srcId="{2DD0E470-239A-43B5-A45A-157888E5B2E3}" destId="{A034FDA6-029F-4A1C-885C-CDD2461AF97B}" srcOrd="0" destOrd="0" presId="urn:microsoft.com/office/officeart/2005/8/layout/process4"/>
    <dgm:cxn modelId="{BD1A0FA4-EA76-481F-AA75-8CC80E4CCFE0}" type="presOf" srcId="{5F020725-234B-4278-9609-2098437A1247}" destId="{36422E46-DF32-42F2-B6D0-CDAC114ABB50}" srcOrd="0" destOrd="0" presId="urn:microsoft.com/office/officeart/2005/8/layout/process4"/>
    <dgm:cxn modelId="{76999705-7593-4FE3-8543-F21967A95B4D}" type="presOf" srcId="{47BD9E5A-969A-40E0-80F2-78D84B82E3DE}" destId="{52742468-1AE1-42D5-AD1D-02E583E9B1C1}" srcOrd="0" destOrd="0" presId="urn:microsoft.com/office/officeart/2005/8/layout/process4"/>
    <dgm:cxn modelId="{02173AE5-18E9-4D36-8E36-DF9950C7C809}" srcId="{99552610-A2BB-4E8C-B972-1E2C7502FBD9}" destId="{2DD0E470-239A-43B5-A45A-157888E5B2E3}" srcOrd="2" destOrd="0" parTransId="{6B117E19-8345-4D03-ADF2-E305F9C27F83}" sibTransId="{BB61E045-546C-4AF0-BC29-C29AA3877400}"/>
    <dgm:cxn modelId="{AE0A7A98-2678-4E1D-A575-0ED3023922FA}" srcId="{99552610-A2BB-4E8C-B972-1E2C7502FBD9}" destId="{F0E10113-FE1E-403F-9274-8B348C9FE4A8}" srcOrd="3" destOrd="0" parTransId="{1D878DCE-3730-4BBC-BCF7-E4A6F3F40A54}" sibTransId="{233CC59C-A59F-4206-AA94-E517D4EA5213}"/>
    <dgm:cxn modelId="{D1856CDB-A503-4BEE-8D30-A85DF08D34CD}" type="presOf" srcId="{5F020725-234B-4278-9609-2098437A1247}" destId="{E6067552-86CB-4131-9F49-EFAB28331A38}" srcOrd="1" destOrd="0" presId="urn:microsoft.com/office/officeart/2005/8/layout/process4"/>
    <dgm:cxn modelId="{857D559F-D913-43E6-91DF-6F309E192E4E}" type="presOf" srcId="{2DD0E470-239A-43B5-A45A-157888E5B2E3}" destId="{25D01493-351C-4E9A-9B8F-F853F3F993AB}" srcOrd="1" destOrd="0" presId="urn:microsoft.com/office/officeart/2005/8/layout/process4"/>
    <dgm:cxn modelId="{0971C9B3-91F6-4655-935B-FE14C81651FB}" type="presOf" srcId="{32E6D0AB-0DAE-40E9-BC74-8B665796E092}" destId="{68D32923-E0FD-46F9-A3F9-7C53A1D3612C}" srcOrd="1" destOrd="0" presId="urn:microsoft.com/office/officeart/2005/8/layout/process4"/>
    <dgm:cxn modelId="{B33AFC3B-1E01-4A70-9C46-5602F281D4A2}" type="presOf" srcId="{F0E10113-FE1E-403F-9274-8B348C9FE4A8}" destId="{D19341D0-FDD6-46C5-9469-798C36AE0B7A}" srcOrd="0" destOrd="0" presId="urn:microsoft.com/office/officeart/2005/8/layout/process4"/>
    <dgm:cxn modelId="{CA7BDF8E-46F3-4F36-AF05-4A0C5EEFCF99}" srcId="{5F020725-234B-4278-9609-2098437A1247}" destId="{416B16F8-1F0F-42A1-BE85-2CCB05D4F963}" srcOrd="0" destOrd="0" parTransId="{07BD8C4B-930E-458C-B8A8-D37D51000196}" sibTransId="{4D5DD990-6A9A-4585-B174-EE1D697A0672}"/>
    <dgm:cxn modelId="{14467CF9-5265-44AB-AC13-0547E2C8B417}" srcId="{99552610-A2BB-4E8C-B972-1E2C7502FBD9}" destId="{32E6D0AB-0DAE-40E9-BC74-8B665796E092}" srcOrd="1" destOrd="0" parTransId="{81E9FD32-18AB-4432-8A1F-7504966BC120}" sibTransId="{8F2BEBB4-D514-4877-9EC6-6CE9B438AF32}"/>
    <dgm:cxn modelId="{453783BB-AEAE-4765-BB54-92AA9C1D7D8F}" type="presParOf" srcId="{6F262241-55C3-4B54-BFAF-B119C44BABC5}" destId="{C7ED042E-5573-485D-B68F-01A7B39220BA}" srcOrd="0" destOrd="0" presId="urn:microsoft.com/office/officeart/2005/8/layout/process4"/>
    <dgm:cxn modelId="{3F615F4A-1C52-4891-91EF-30F85E377A2A}" type="presParOf" srcId="{C7ED042E-5573-485D-B68F-01A7B39220BA}" destId="{D19341D0-FDD6-46C5-9469-798C36AE0B7A}" srcOrd="0" destOrd="0" presId="urn:microsoft.com/office/officeart/2005/8/layout/process4"/>
    <dgm:cxn modelId="{C58DE1C0-B800-495B-AB47-143EA09F5126}" type="presParOf" srcId="{6F262241-55C3-4B54-BFAF-B119C44BABC5}" destId="{BB3AC23B-8066-4232-B04B-02190E600287}" srcOrd="1" destOrd="0" presId="urn:microsoft.com/office/officeart/2005/8/layout/process4"/>
    <dgm:cxn modelId="{AC335BE3-495B-4E82-87B8-040C0E7EEB34}" type="presParOf" srcId="{6F262241-55C3-4B54-BFAF-B119C44BABC5}" destId="{0168ACD4-4560-4407-98C6-A0624FB8734D}" srcOrd="2" destOrd="0" presId="urn:microsoft.com/office/officeart/2005/8/layout/process4"/>
    <dgm:cxn modelId="{F9FCC65C-6C7A-45D8-AFC3-FEDA106F48E9}" type="presParOf" srcId="{0168ACD4-4560-4407-98C6-A0624FB8734D}" destId="{A034FDA6-029F-4A1C-885C-CDD2461AF97B}" srcOrd="0" destOrd="0" presId="urn:microsoft.com/office/officeart/2005/8/layout/process4"/>
    <dgm:cxn modelId="{3B67D91C-310C-4373-85A6-045912BD9D8D}" type="presParOf" srcId="{0168ACD4-4560-4407-98C6-A0624FB8734D}" destId="{25D01493-351C-4E9A-9B8F-F853F3F993AB}" srcOrd="1" destOrd="0" presId="urn:microsoft.com/office/officeart/2005/8/layout/process4"/>
    <dgm:cxn modelId="{2477329C-3B57-447A-94E5-18C1C829F210}" type="presParOf" srcId="{0168ACD4-4560-4407-98C6-A0624FB8734D}" destId="{B2B72080-BD08-480C-AA0F-E920B19DECF0}" srcOrd="2" destOrd="0" presId="urn:microsoft.com/office/officeart/2005/8/layout/process4"/>
    <dgm:cxn modelId="{2A464A7D-38D2-4BFA-A6C4-C4FA57B4734C}" type="presParOf" srcId="{B2B72080-BD08-480C-AA0F-E920B19DECF0}" destId="{52742468-1AE1-42D5-AD1D-02E583E9B1C1}" srcOrd="0" destOrd="0" presId="urn:microsoft.com/office/officeart/2005/8/layout/process4"/>
    <dgm:cxn modelId="{D5A5B075-6FC4-467F-96EE-BA9C7FB51B9A}" type="presParOf" srcId="{6F262241-55C3-4B54-BFAF-B119C44BABC5}" destId="{C35929EC-236F-4D39-A715-F99B65F78732}" srcOrd="3" destOrd="0" presId="urn:microsoft.com/office/officeart/2005/8/layout/process4"/>
    <dgm:cxn modelId="{ECA55FF8-CDF3-4ADE-A140-606E9D702AA4}" type="presParOf" srcId="{6F262241-55C3-4B54-BFAF-B119C44BABC5}" destId="{E3560430-A394-440C-A5F2-E2AB4B6D24AD}" srcOrd="4" destOrd="0" presId="urn:microsoft.com/office/officeart/2005/8/layout/process4"/>
    <dgm:cxn modelId="{CB6BF637-F67C-4476-BF58-E3382E6E9CD0}" type="presParOf" srcId="{E3560430-A394-440C-A5F2-E2AB4B6D24AD}" destId="{0792E06B-9A44-4C51-AA4E-D241F5092D37}" srcOrd="0" destOrd="0" presId="urn:microsoft.com/office/officeart/2005/8/layout/process4"/>
    <dgm:cxn modelId="{DD0C6BE6-B17F-45F4-8590-5B8BE9952041}" type="presParOf" srcId="{E3560430-A394-440C-A5F2-E2AB4B6D24AD}" destId="{68D32923-E0FD-46F9-A3F9-7C53A1D3612C}" srcOrd="1" destOrd="0" presId="urn:microsoft.com/office/officeart/2005/8/layout/process4"/>
    <dgm:cxn modelId="{C51A4CF1-6B66-4652-A3FB-79C05456EA07}" type="presParOf" srcId="{E3560430-A394-440C-A5F2-E2AB4B6D24AD}" destId="{662D1BD9-BAF0-4A95-A5A5-FA36E0AD8C5B}" srcOrd="2" destOrd="0" presId="urn:microsoft.com/office/officeart/2005/8/layout/process4"/>
    <dgm:cxn modelId="{B9153339-D3AE-4F2E-A31F-2D16C9807559}" type="presParOf" srcId="{662D1BD9-BAF0-4A95-A5A5-FA36E0AD8C5B}" destId="{577461B2-304B-4BD4-AF1A-CBF3E3D4AFF7}" srcOrd="0" destOrd="0" presId="urn:microsoft.com/office/officeart/2005/8/layout/process4"/>
    <dgm:cxn modelId="{E524DB88-A278-467E-8CAB-13D7E600319A}" type="presParOf" srcId="{6F262241-55C3-4B54-BFAF-B119C44BABC5}" destId="{C4F81568-B076-4ED1-9882-64EC9E7F9061}" srcOrd="5" destOrd="0" presId="urn:microsoft.com/office/officeart/2005/8/layout/process4"/>
    <dgm:cxn modelId="{E19A454B-D029-4B7C-8CE8-1BEF58429035}" type="presParOf" srcId="{6F262241-55C3-4B54-BFAF-B119C44BABC5}" destId="{6383D789-76DB-464C-AA88-5A8416C7DCC0}" srcOrd="6" destOrd="0" presId="urn:microsoft.com/office/officeart/2005/8/layout/process4"/>
    <dgm:cxn modelId="{518B45BE-66AF-4883-B96A-02B8D70E5048}" type="presParOf" srcId="{6383D789-76DB-464C-AA88-5A8416C7DCC0}" destId="{36422E46-DF32-42F2-B6D0-CDAC114ABB50}" srcOrd="0" destOrd="0" presId="urn:microsoft.com/office/officeart/2005/8/layout/process4"/>
    <dgm:cxn modelId="{53910697-999D-42B7-B147-6526084A442A}" type="presParOf" srcId="{6383D789-76DB-464C-AA88-5A8416C7DCC0}" destId="{E6067552-86CB-4131-9F49-EFAB28331A38}" srcOrd="1" destOrd="0" presId="urn:microsoft.com/office/officeart/2005/8/layout/process4"/>
    <dgm:cxn modelId="{0E0B0DB6-9E4E-4879-A747-15105E0C09B6}" type="presParOf" srcId="{6383D789-76DB-464C-AA88-5A8416C7DCC0}" destId="{DA7669E6-A415-4D07-B8A4-BE1667AC1522}" srcOrd="2" destOrd="0" presId="urn:microsoft.com/office/officeart/2005/8/layout/process4"/>
    <dgm:cxn modelId="{504350D9-6F44-4D1A-8F72-880AC5A28855}" type="presParOf" srcId="{DA7669E6-A415-4D07-B8A4-BE1667AC1522}" destId="{74D2B7D4-BA78-4498-A03B-CEFA1313FD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552610-A2BB-4E8C-B972-1E2C7502FBD9}" type="doc">
      <dgm:prSet loTypeId="urn:microsoft.com/office/officeart/2005/8/layout/process4" loCatId="process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F020725-234B-4278-9609-2098437A124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2BFD-34A7-4213-B36C-753F1138FBE7}" type="parTrans" cxnId="{C0E5BDB6-4F25-48D7-AF91-8144F4C18841}">
      <dgm:prSet/>
      <dgm:spPr/>
      <dgm:t>
        <a:bodyPr/>
        <a:lstStyle/>
        <a:p>
          <a:endParaRPr lang="ru-RU"/>
        </a:p>
      </dgm:t>
    </dgm:pt>
    <dgm:pt modelId="{B00F3149-744A-4963-87EF-80DBAE184873}" type="sibTrans" cxnId="{C0E5BDB6-4F25-48D7-AF91-8144F4C18841}">
      <dgm:prSet/>
      <dgm:spPr/>
      <dgm:t>
        <a:bodyPr/>
        <a:lstStyle/>
        <a:p>
          <a:endParaRPr lang="ru-RU"/>
        </a:p>
      </dgm:t>
    </dgm:pt>
    <dgm:pt modelId="{416B16F8-1F0F-42A1-BE85-2CCB05D4F963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Обеспечивается Администрацией муниципального образования «Северодвинск»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D8C4B-930E-458C-B8A8-D37D51000196}" type="parTrans" cxnId="{CA7BDF8E-46F3-4F36-AF05-4A0C5EEFCF99}">
      <dgm:prSet/>
      <dgm:spPr/>
      <dgm:t>
        <a:bodyPr/>
        <a:lstStyle/>
        <a:p>
          <a:endParaRPr lang="ru-RU"/>
        </a:p>
      </dgm:t>
    </dgm:pt>
    <dgm:pt modelId="{4D5DD990-6A9A-4585-B174-EE1D697A0672}" type="sibTrans" cxnId="{CA7BDF8E-46F3-4F36-AF05-4A0C5EEFCF99}">
      <dgm:prSet/>
      <dgm:spPr/>
      <dgm:t>
        <a:bodyPr/>
        <a:lstStyle/>
        <a:p>
          <a:endParaRPr lang="ru-RU"/>
        </a:p>
      </dgm:t>
    </dgm:pt>
    <dgm:pt modelId="{6F262241-55C3-4B54-BFAF-B119C44BABC5}" type="pres">
      <dgm:prSet presAssocID="{99552610-A2BB-4E8C-B972-1E2C7502FB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163AFC-9AE6-4026-9242-12A3D4891333}" type="pres">
      <dgm:prSet presAssocID="{5F020725-234B-4278-9609-2098437A1247}" presName="boxAndChildren" presStyleCnt="0"/>
      <dgm:spPr/>
      <dgm:t>
        <a:bodyPr/>
        <a:lstStyle/>
        <a:p>
          <a:endParaRPr lang="ru-RU"/>
        </a:p>
      </dgm:t>
    </dgm:pt>
    <dgm:pt modelId="{503056BD-223C-4A71-88BC-0011EB837C3A}" type="pres">
      <dgm:prSet presAssocID="{5F020725-234B-4278-9609-2098437A1247}" presName="parentTextBox" presStyleLbl="node1" presStyleIdx="0" presStyleCnt="1"/>
      <dgm:spPr/>
      <dgm:t>
        <a:bodyPr/>
        <a:lstStyle/>
        <a:p>
          <a:endParaRPr lang="ru-RU"/>
        </a:p>
      </dgm:t>
    </dgm:pt>
    <dgm:pt modelId="{F2F419D4-4F36-4C9D-A32D-C6C27874B2A4}" type="pres">
      <dgm:prSet presAssocID="{5F020725-234B-4278-9609-2098437A1247}" presName="entireBox" presStyleLbl="node1" presStyleIdx="0" presStyleCnt="1" custLinFactNeighborX="-28" custLinFactNeighborY="-194"/>
      <dgm:spPr/>
      <dgm:t>
        <a:bodyPr/>
        <a:lstStyle/>
        <a:p>
          <a:endParaRPr lang="ru-RU"/>
        </a:p>
      </dgm:t>
    </dgm:pt>
    <dgm:pt modelId="{E86D0CEC-A659-41F6-B0D2-CA8B94584790}" type="pres">
      <dgm:prSet presAssocID="{5F020725-234B-4278-9609-2098437A1247}" presName="descendantBox" presStyleCnt="0"/>
      <dgm:spPr/>
      <dgm:t>
        <a:bodyPr/>
        <a:lstStyle/>
        <a:p>
          <a:endParaRPr lang="ru-RU"/>
        </a:p>
      </dgm:t>
    </dgm:pt>
    <dgm:pt modelId="{7526E760-E94A-40FF-86C8-747BF3C14829}" type="pres">
      <dgm:prSet presAssocID="{416B16F8-1F0F-42A1-BE85-2CCB05D4F963}" presName="childTextBox" presStyleLbl="fgAccFollowNode1" presStyleIdx="0" presStyleCnt="1" custLinFactNeighborY="17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1E149-FA61-41BB-B9B1-E656AD0E95FE}" type="presOf" srcId="{416B16F8-1F0F-42A1-BE85-2CCB05D4F963}" destId="{7526E760-E94A-40FF-86C8-747BF3C14829}" srcOrd="0" destOrd="0" presId="urn:microsoft.com/office/officeart/2005/8/layout/process4"/>
    <dgm:cxn modelId="{FC77AE8A-6613-44C2-9D05-940163F781E2}" type="presOf" srcId="{5F020725-234B-4278-9609-2098437A1247}" destId="{F2F419D4-4F36-4C9D-A32D-C6C27874B2A4}" srcOrd="1" destOrd="0" presId="urn:microsoft.com/office/officeart/2005/8/layout/process4"/>
    <dgm:cxn modelId="{AED7B36A-86E9-4D44-9EC4-3F84E58753C1}" type="presOf" srcId="{5F020725-234B-4278-9609-2098437A1247}" destId="{503056BD-223C-4A71-88BC-0011EB837C3A}" srcOrd="0" destOrd="0" presId="urn:microsoft.com/office/officeart/2005/8/layout/process4"/>
    <dgm:cxn modelId="{C0E5BDB6-4F25-48D7-AF91-8144F4C18841}" srcId="{99552610-A2BB-4E8C-B972-1E2C7502FBD9}" destId="{5F020725-234B-4278-9609-2098437A1247}" srcOrd="0" destOrd="0" parTransId="{D08F2BFD-34A7-4213-B36C-753F1138FBE7}" sibTransId="{B00F3149-744A-4963-87EF-80DBAE184873}"/>
    <dgm:cxn modelId="{FCDE333F-9693-401C-BBAE-3F1C2F0C5DA2}" type="presOf" srcId="{99552610-A2BB-4E8C-B972-1E2C7502FBD9}" destId="{6F262241-55C3-4B54-BFAF-B119C44BABC5}" srcOrd="0" destOrd="0" presId="urn:microsoft.com/office/officeart/2005/8/layout/process4"/>
    <dgm:cxn modelId="{CA7BDF8E-46F3-4F36-AF05-4A0C5EEFCF99}" srcId="{5F020725-234B-4278-9609-2098437A1247}" destId="{416B16F8-1F0F-42A1-BE85-2CCB05D4F963}" srcOrd="0" destOrd="0" parTransId="{07BD8C4B-930E-458C-B8A8-D37D51000196}" sibTransId="{4D5DD990-6A9A-4585-B174-EE1D697A0672}"/>
    <dgm:cxn modelId="{D0869DDE-BF1C-4DA8-AAFA-8DC47417DA17}" type="presParOf" srcId="{6F262241-55C3-4B54-BFAF-B119C44BABC5}" destId="{94163AFC-9AE6-4026-9242-12A3D4891333}" srcOrd="0" destOrd="0" presId="urn:microsoft.com/office/officeart/2005/8/layout/process4"/>
    <dgm:cxn modelId="{1DF709DE-1D11-4593-8483-E5A0611EFAA1}" type="presParOf" srcId="{94163AFC-9AE6-4026-9242-12A3D4891333}" destId="{503056BD-223C-4A71-88BC-0011EB837C3A}" srcOrd="0" destOrd="0" presId="urn:microsoft.com/office/officeart/2005/8/layout/process4"/>
    <dgm:cxn modelId="{66230911-C29B-4349-A52F-F24CC48D46CB}" type="presParOf" srcId="{94163AFC-9AE6-4026-9242-12A3D4891333}" destId="{F2F419D4-4F36-4C9D-A32D-C6C27874B2A4}" srcOrd="1" destOrd="0" presId="urn:microsoft.com/office/officeart/2005/8/layout/process4"/>
    <dgm:cxn modelId="{032B0BC7-8CBA-4E27-B698-A3A48FABFB4B}" type="presParOf" srcId="{94163AFC-9AE6-4026-9242-12A3D4891333}" destId="{E86D0CEC-A659-41F6-B0D2-CA8B94584790}" srcOrd="2" destOrd="0" presId="urn:microsoft.com/office/officeart/2005/8/layout/process4"/>
    <dgm:cxn modelId="{D396D4CB-9069-4E4F-BC33-EDB41EBD5025}" type="presParOf" srcId="{E86D0CEC-A659-41F6-B0D2-CA8B94584790}" destId="{7526E760-E94A-40FF-86C8-747BF3C1482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8F5CCA-4F56-46AF-948E-785A055121FF}" type="doc">
      <dgm:prSet loTypeId="urn:microsoft.com/office/officeart/2005/8/layout/hProcess7#5" loCatId="list" qsTypeId="urn:microsoft.com/office/officeart/2005/8/quickstyle/3d2#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490648-CC3E-4B38-B715-C8105D46CE4A}" type="pres">
      <dgm:prSet presAssocID="{C98F5CCA-4F56-46AF-948E-785A055121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BEE589F-60EC-4E11-B58C-07CC40A71304}" type="presOf" srcId="{C98F5CCA-4F56-46AF-948E-785A055121FF}" destId="{A7490648-CC3E-4B38-B715-C8105D46CE4A}" srcOrd="0" destOrd="0" presId="urn:microsoft.com/office/officeart/2005/8/layout/hProcess7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BB9C86-6808-4446-8FF2-B8C7866FB08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C6DC45B-52B8-489D-BA5E-CF3A68A818A7}">
      <dgm:prSet custT="1"/>
      <dgm:spPr/>
      <dgm:t>
        <a:bodyPr/>
        <a:lstStyle/>
        <a:p>
          <a:pPr algn="l"/>
          <a:r>
            <a:rPr lang="ru-RU" altLang="ru-RU" sz="1600" b="1" u="sng" dirty="0" smtClean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  <a:p>
          <a:pPr algn="l"/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поступления от уплаты налогов, установленных Налоговым кодексом Российской Федерации</a:t>
          </a:r>
          <a:endParaRPr lang="ru-RU" altLang="ru-RU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2F545-B681-47F2-A37A-7931565E88BE}" type="parTrans" cxnId="{D7ED22F9-61B6-493C-9A30-1C61B4AF8AA7}">
      <dgm:prSet/>
      <dgm:spPr/>
      <dgm:t>
        <a:bodyPr/>
        <a:lstStyle/>
        <a:p>
          <a:endParaRPr lang="ru-RU"/>
        </a:p>
      </dgm:t>
    </dgm:pt>
    <dgm:pt modelId="{89C5CA85-5534-47E2-95E6-FA2CFD4C9A52}" type="sibTrans" cxnId="{D7ED22F9-61B6-493C-9A30-1C61B4AF8AA7}">
      <dgm:prSet/>
      <dgm:spPr/>
      <dgm:t>
        <a:bodyPr/>
        <a:lstStyle/>
        <a:p>
          <a:endParaRPr lang="ru-RU"/>
        </a:p>
      </dgm:t>
    </dgm:pt>
    <dgm:pt modelId="{410E6108-C3AC-41A7-B92C-565CA61B3D6B}">
      <dgm:prSet custT="1"/>
      <dgm:spPr/>
      <dgm:t>
        <a:bodyPr/>
        <a:lstStyle/>
        <a:p>
          <a:pPr algn="l"/>
          <a:r>
            <a:rPr lang="ru-RU" altLang="ru-RU" sz="1600" b="1" u="sng" dirty="0" smtClean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  <a:p>
          <a:pPr algn="l"/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-поступления от уплаты других пошлин и сборов, установленных законодательством Российской Федерации, а также штрафов за нарушение законодательства</a:t>
          </a:r>
          <a:endParaRPr lang="ru-RU" altLang="ru-RU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DFDEE-80F5-4D0A-9167-77B2853704CF}" type="parTrans" cxnId="{C5869A5D-CA5F-4017-AF23-7B8ABBBFC2A3}">
      <dgm:prSet/>
      <dgm:spPr/>
      <dgm:t>
        <a:bodyPr/>
        <a:lstStyle/>
        <a:p>
          <a:endParaRPr lang="ru-RU"/>
        </a:p>
      </dgm:t>
    </dgm:pt>
    <dgm:pt modelId="{BE9D34ED-DF3A-4596-8BC6-A14675FFF212}" type="sibTrans" cxnId="{C5869A5D-CA5F-4017-AF23-7B8ABBBFC2A3}">
      <dgm:prSet/>
      <dgm:spPr/>
      <dgm:t>
        <a:bodyPr/>
        <a:lstStyle/>
        <a:p>
          <a:endParaRPr lang="ru-RU"/>
        </a:p>
      </dgm:t>
    </dgm:pt>
    <dgm:pt modelId="{8108E659-4A31-45C2-B4B6-5C156B8B7E98}">
      <dgm:prSet custT="1"/>
      <dgm:spPr>
        <a:solidFill>
          <a:srgbClr val="FFFFFF">
            <a:alpha val="89804"/>
          </a:srgbClr>
        </a:solidFill>
      </dgm:spPr>
      <dgm:t>
        <a:bodyPr/>
        <a:lstStyle/>
        <a:p>
          <a:pPr algn="l"/>
          <a:r>
            <a:rPr lang="ru-RU" altLang="ru-RU" sz="1600" b="1" u="sng" dirty="0" smtClean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  <a:r>
            <a:rPr lang="ru-RU" altLang="ru-RU" sz="1400" b="1" u="sng" dirty="0" smtClean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</a:t>
          </a:r>
        </a:p>
        <a:p>
          <a:pPr algn="l"/>
          <a:r>
            <a: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-поступления от других бюджетов (межбюджетные трансферты), организаций, граждан (кроме налоговых и неналоговых доходов)</a:t>
          </a:r>
          <a:endParaRPr lang="ru-RU" altLang="ru-RU" sz="1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2529B-C7E1-4072-A73C-C0FD90811E9C}" type="parTrans" cxnId="{E9811ED4-D4FC-4646-A1CE-BAEB27CAC18B}">
      <dgm:prSet/>
      <dgm:spPr/>
      <dgm:t>
        <a:bodyPr/>
        <a:lstStyle/>
        <a:p>
          <a:endParaRPr lang="ru-RU"/>
        </a:p>
      </dgm:t>
    </dgm:pt>
    <dgm:pt modelId="{E3C73D20-4C6A-4D07-975D-C6966D0B431A}" type="sibTrans" cxnId="{E9811ED4-D4FC-4646-A1CE-BAEB27CAC18B}">
      <dgm:prSet/>
      <dgm:spPr/>
      <dgm:t>
        <a:bodyPr/>
        <a:lstStyle/>
        <a:p>
          <a:endParaRPr lang="ru-RU"/>
        </a:p>
      </dgm:t>
    </dgm:pt>
    <dgm:pt modelId="{E65455B1-E6DE-4022-9560-7D499815944F}" type="pres">
      <dgm:prSet presAssocID="{BBBB9C86-6808-4446-8FF2-B8C7866FB08A}" presName="compositeShape" presStyleCnt="0">
        <dgm:presLayoutVars>
          <dgm:dir/>
          <dgm:resizeHandles/>
        </dgm:presLayoutVars>
      </dgm:prSet>
      <dgm:spPr/>
    </dgm:pt>
    <dgm:pt modelId="{7C356458-BD39-4399-82DD-D8E51978BBD7}" type="pres">
      <dgm:prSet presAssocID="{BBBB9C86-6808-4446-8FF2-B8C7866FB08A}" presName="pyramid" presStyleLbl="node1" presStyleIdx="0" presStyleCnt="1" custLinFactNeighborX="-33764"/>
      <dgm:spPr>
        <a:solidFill>
          <a:srgbClr val="90E53B"/>
        </a:solidFill>
      </dgm:spPr>
      <dgm:t>
        <a:bodyPr/>
        <a:lstStyle/>
        <a:p>
          <a:endParaRPr lang="ru-RU"/>
        </a:p>
      </dgm:t>
    </dgm:pt>
    <dgm:pt modelId="{A46FC065-296E-422A-882F-4F4ED69D523A}" type="pres">
      <dgm:prSet presAssocID="{BBBB9C86-6808-4446-8FF2-B8C7866FB08A}" presName="theList" presStyleCnt="0"/>
      <dgm:spPr/>
    </dgm:pt>
    <dgm:pt modelId="{1828E0E6-F113-4BBA-8226-4FA2B8BDB13D}" type="pres">
      <dgm:prSet presAssocID="{8C6DC45B-52B8-489D-BA5E-CF3A68A818A7}" presName="aNode" presStyleLbl="fgAcc1" presStyleIdx="0" presStyleCnt="3" custScaleX="172072" custScaleY="133616" custLinFactY="-22486" custLinFactNeighborX="-255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83FC8-C445-47D1-9AC1-1F091B2B17D7}" type="pres">
      <dgm:prSet presAssocID="{8C6DC45B-52B8-489D-BA5E-CF3A68A818A7}" presName="aSpace" presStyleCnt="0"/>
      <dgm:spPr/>
    </dgm:pt>
    <dgm:pt modelId="{58AECD93-0500-42D4-AE8C-4E2B516BFD71}" type="pres">
      <dgm:prSet presAssocID="{410E6108-C3AC-41A7-B92C-565CA61B3D6B}" presName="aNode" presStyleLbl="fgAcc1" presStyleIdx="1" presStyleCnt="3" custScaleX="155041" custScaleY="224821" custLinFactNeighborX="13462" custLinFactNeighborY="90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58DC7-5B84-4BEA-A82E-D406B879D593}" type="pres">
      <dgm:prSet presAssocID="{410E6108-C3AC-41A7-B92C-565CA61B3D6B}" presName="aSpace" presStyleCnt="0"/>
      <dgm:spPr/>
    </dgm:pt>
    <dgm:pt modelId="{9ABA4D4C-31B4-4BEA-8603-0C77DDB95AEB}" type="pres">
      <dgm:prSet presAssocID="{8108E659-4A31-45C2-B4B6-5C156B8B7E98}" presName="aNode" presStyleLbl="fgAcc1" presStyleIdx="2" presStyleCnt="3" custScaleX="146864" custScaleY="197829" custLinFactY="19431" custLinFactNeighborX="3895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7BFBD-8B19-42F9-B4CC-24D556170F1F}" type="pres">
      <dgm:prSet presAssocID="{8108E659-4A31-45C2-B4B6-5C156B8B7E98}" presName="aSpace" presStyleCnt="0"/>
      <dgm:spPr/>
    </dgm:pt>
  </dgm:ptLst>
  <dgm:cxnLst>
    <dgm:cxn modelId="{E9811ED4-D4FC-4646-A1CE-BAEB27CAC18B}" srcId="{BBBB9C86-6808-4446-8FF2-B8C7866FB08A}" destId="{8108E659-4A31-45C2-B4B6-5C156B8B7E98}" srcOrd="2" destOrd="0" parTransId="{7922529B-C7E1-4072-A73C-C0FD90811E9C}" sibTransId="{E3C73D20-4C6A-4D07-975D-C6966D0B431A}"/>
    <dgm:cxn modelId="{C5869A5D-CA5F-4017-AF23-7B8ABBBFC2A3}" srcId="{BBBB9C86-6808-4446-8FF2-B8C7866FB08A}" destId="{410E6108-C3AC-41A7-B92C-565CA61B3D6B}" srcOrd="1" destOrd="0" parTransId="{4EDDFDEE-80F5-4D0A-9167-77B2853704CF}" sibTransId="{BE9D34ED-DF3A-4596-8BC6-A14675FFF212}"/>
    <dgm:cxn modelId="{B61D775E-4042-4950-94B3-22A7467B1D7B}" type="presOf" srcId="{410E6108-C3AC-41A7-B92C-565CA61B3D6B}" destId="{58AECD93-0500-42D4-AE8C-4E2B516BFD71}" srcOrd="0" destOrd="0" presId="urn:microsoft.com/office/officeart/2005/8/layout/pyramid2"/>
    <dgm:cxn modelId="{D7ED22F9-61B6-493C-9A30-1C61B4AF8AA7}" srcId="{BBBB9C86-6808-4446-8FF2-B8C7866FB08A}" destId="{8C6DC45B-52B8-489D-BA5E-CF3A68A818A7}" srcOrd="0" destOrd="0" parTransId="{2B42F545-B681-47F2-A37A-7931565E88BE}" sibTransId="{89C5CA85-5534-47E2-95E6-FA2CFD4C9A52}"/>
    <dgm:cxn modelId="{67B91B68-A9EC-4CFF-8DF2-CE815E444F1E}" type="presOf" srcId="{BBBB9C86-6808-4446-8FF2-B8C7866FB08A}" destId="{E65455B1-E6DE-4022-9560-7D499815944F}" srcOrd="0" destOrd="0" presId="urn:microsoft.com/office/officeart/2005/8/layout/pyramid2"/>
    <dgm:cxn modelId="{C21A2197-7AEA-4348-AA62-479E0F829E6B}" type="presOf" srcId="{8C6DC45B-52B8-489D-BA5E-CF3A68A818A7}" destId="{1828E0E6-F113-4BBA-8226-4FA2B8BDB13D}" srcOrd="0" destOrd="0" presId="urn:microsoft.com/office/officeart/2005/8/layout/pyramid2"/>
    <dgm:cxn modelId="{B2117483-DF4F-4976-9FD1-6D3DBFBA2009}" type="presOf" srcId="{8108E659-4A31-45C2-B4B6-5C156B8B7E98}" destId="{9ABA4D4C-31B4-4BEA-8603-0C77DDB95AEB}" srcOrd="0" destOrd="0" presId="urn:microsoft.com/office/officeart/2005/8/layout/pyramid2"/>
    <dgm:cxn modelId="{78044142-CC96-4F4C-A2A8-678E57011FE0}" type="presParOf" srcId="{E65455B1-E6DE-4022-9560-7D499815944F}" destId="{7C356458-BD39-4399-82DD-D8E51978BBD7}" srcOrd="0" destOrd="0" presId="urn:microsoft.com/office/officeart/2005/8/layout/pyramid2"/>
    <dgm:cxn modelId="{C3BD6E32-828E-4F5D-AB57-A7A68129CEFB}" type="presParOf" srcId="{E65455B1-E6DE-4022-9560-7D499815944F}" destId="{A46FC065-296E-422A-882F-4F4ED69D523A}" srcOrd="1" destOrd="0" presId="urn:microsoft.com/office/officeart/2005/8/layout/pyramid2"/>
    <dgm:cxn modelId="{6B416810-E005-488D-98F5-156928E77476}" type="presParOf" srcId="{A46FC065-296E-422A-882F-4F4ED69D523A}" destId="{1828E0E6-F113-4BBA-8226-4FA2B8BDB13D}" srcOrd="0" destOrd="0" presId="urn:microsoft.com/office/officeart/2005/8/layout/pyramid2"/>
    <dgm:cxn modelId="{8389EC52-6DA0-4204-83CC-E017E6061BEB}" type="presParOf" srcId="{A46FC065-296E-422A-882F-4F4ED69D523A}" destId="{0AD83FC8-C445-47D1-9AC1-1F091B2B17D7}" srcOrd="1" destOrd="0" presId="urn:microsoft.com/office/officeart/2005/8/layout/pyramid2"/>
    <dgm:cxn modelId="{6872217F-522A-412E-B6C4-BD09F74E4FF7}" type="presParOf" srcId="{A46FC065-296E-422A-882F-4F4ED69D523A}" destId="{58AECD93-0500-42D4-AE8C-4E2B516BFD71}" srcOrd="2" destOrd="0" presId="urn:microsoft.com/office/officeart/2005/8/layout/pyramid2"/>
    <dgm:cxn modelId="{CE96FC9D-8B36-47CB-90EA-2E5BB43A50EB}" type="presParOf" srcId="{A46FC065-296E-422A-882F-4F4ED69D523A}" destId="{77958DC7-5B84-4BEA-A82E-D406B879D593}" srcOrd="3" destOrd="0" presId="urn:microsoft.com/office/officeart/2005/8/layout/pyramid2"/>
    <dgm:cxn modelId="{AC99580F-0878-4F74-ACA4-AF95EDC61923}" type="presParOf" srcId="{A46FC065-296E-422A-882F-4F4ED69D523A}" destId="{9ABA4D4C-31B4-4BEA-8603-0C77DDB95AEB}" srcOrd="4" destOrd="0" presId="urn:microsoft.com/office/officeart/2005/8/layout/pyramid2"/>
    <dgm:cxn modelId="{36F888C6-06BF-4685-8095-DFA74DA5F5C3}" type="presParOf" srcId="{A46FC065-296E-422A-882F-4F4ED69D523A}" destId="{8227BFBD-8B19-42F9-B4CC-24D556170F1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AC7C2C-5722-4098-B266-FDCB4A1B3A15}" type="doc">
      <dgm:prSet loTypeId="urn:microsoft.com/office/officeart/2005/8/layout/cycle8" loCatId="cycle" qsTypeId="urn:microsoft.com/office/officeart/2005/8/quickstyle/3d9" qsCatId="3D" csTypeId="urn:microsoft.com/office/officeart/2005/8/colors/accent1_2" csCatId="accent1" phldr="1"/>
      <dgm:spPr/>
    </dgm:pt>
    <dgm:pt modelId="{89625658-9838-423E-93E5-9DB44D807B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847262" y="187064"/>
          <a:ext cx="2147180" cy="2147180"/>
        </a:xfrm>
        <a:gradFill rotWithShape="1">
          <a:gsLst>
            <a:gs pos="0">
              <a:srgbClr val="4E8542">
                <a:shade val="45000"/>
                <a:satMod val="155000"/>
              </a:srgbClr>
            </a:gs>
            <a:gs pos="60000">
              <a:srgbClr val="4E8542">
                <a:shade val="95000"/>
                <a:satMod val="150000"/>
              </a:srgbClr>
            </a:gs>
            <a:gs pos="100000">
              <a:srgbClr val="4E8542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extrusionH="152250" prstMaterial="powder">
          <a:bevelT h="50800"/>
        </a:sp3d>
      </dgm:spPr>
      <dgm:t>
        <a:bodyPr/>
        <a:lstStyle/>
        <a:p>
          <a:r>
            <a:rPr lang="ru-RU" sz="1200" b="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Дотации</a:t>
          </a:r>
          <a:endParaRPr lang="ru-RU" sz="1200" b="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D9EE59DC-99C2-4CF1-AE50-E6A330B91493}" type="parTrans" cxnId="{32875952-BDB2-440A-8E2E-846A5AEEFF8A}">
      <dgm:prSet/>
      <dgm:spPr/>
      <dgm:t>
        <a:bodyPr/>
        <a:lstStyle/>
        <a:p>
          <a:endParaRPr lang="ru-RU"/>
        </a:p>
      </dgm:t>
    </dgm:pt>
    <dgm:pt modelId="{070905E1-6E61-4E0B-BBE8-DD8A9BF1F46E}" type="sibTrans" cxnId="{32875952-BDB2-440A-8E2E-846A5AEEFF8A}">
      <dgm:prSet/>
      <dgm:spPr/>
      <dgm:t>
        <a:bodyPr/>
        <a:lstStyle/>
        <a:p>
          <a:endParaRPr lang="ru-RU"/>
        </a:p>
      </dgm:t>
    </dgm:pt>
    <dgm:pt modelId="{48407F4D-31D9-4766-8850-13B3D0B2AA3C}">
      <dgm:prSet phldrT="[Текст]" custT="1"/>
      <dgm:spPr>
        <a:xfrm>
          <a:off x="798617" y="242835"/>
          <a:ext cx="2147180" cy="2147180"/>
        </a:xfrm>
        <a:solidFill>
          <a:srgbClr val="F07F0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ru-RU" sz="1200" b="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Суб</a:t>
          </a:r>
          <a:r>
            <a:rPr lang="ru-RU" sz="1400" b="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сидии</a:t>
          </a:r>
          <a:endParaRPr lang="ru-RU" sz="1400" b="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B96A1680-ED93-4C57-9B65-4572FF12E7F4}" type="parTrans" cxnId="{B00CFA7F-5B1A-4E58-9929-9138F7B57611}">
      <dgm:prSet/>
      <dgm:spPr/>
      <dgm:t>
        <a:bodyPr/>
        <a:lstStyle/>
        <a:p>
          <a:endParaRPr lang="ru-RU"/>
        </a:p>
      </dgm:t>
    </dgm:pt>
    <dgm:pt modelId="{DA9C291A-E00C-4DF5-9B34-BF16E8B13338}" type="sibTrans" cxnId="{B00CFA7F-5B1A-4E58-9929-9138F7B57611}">
      <dgm:prSet/>
      <dgm:spPr/>
      <dgm:t>
        <a:bodyPr/>
        <a:lstStyle/>
        <a:p>
          <a:endParaRPr lang="ru-RU"/>
        </a:p>
      </dgm:t>
    </dgm:pt>
    <dgm:pt modelId="{54821328-D775-4ECC-A7FD-EBEE43AC24F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>
          <a:off x="754396" y="166150"/>
          <a:ext cx="2147180" cy="2147180"/>
        </a:xfrm>
        <a:gradFill rotWithShape="1">
          <a:gsLst>
            <a:gs pos="0">
              <a:srgbClr val="1B587C">
                <a:shade val="45000"/>
                <a:satMod val="155000"/>
              </a:srgbClr>
            </a:gs>
            <a:gs pos="60000">
              <a:srgbClr val="1B587C">
                <a:shade val="95000"/>
                <a:satMod val="150000"/>
              </a:srgbClr>
            </a:gs>
            <a:gs pos="100000">
              <a:srgbClr val="1B587C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extrusionH="152250" prstMaterial="powder">
          <a:bevelT h="50800"/>
        </a:sp3d>
      </dgm:spPr>
      <dgm:t>
        <a:bodyPr/>
        <a:lstStyle/>
        <a:p>
          <a:r>
            <a:rPr lang="ru-RU" sz="1200" b="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Субвенции </a:t>
          </a:r>
          <a:endParaRPr lang="ru-RU" sz="1200" b="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5FA26426-6F96-45C4-8513-D81D294E9CE4}" type="parTrans" cxnId="{DA261FED-E6B9-4989-9D8B-E0847FC6FB9A}">
      <dgm:prSet/>
      <dgm:spPr/>
      <dgm:t>
        <a:bodyPr/>
        <a:lstStyle/>
        <a:p>
          <a:endParaRPr lang="ru-RU"/>
        </a:p>
      </dgm:t>
    </dgm:pt>
    <dgm:pt modelId="{F53B8FC8-9F8E-4FB9-9F96-45A80051144D}" type="sibTrans" cxnId="{DA261FED-E6B9-4989-9D8B-E0847FC6FB9A}">
      <dgm:prSet/>
      <dgm:spPr/>
      <dgm:t>
        <a:bodyPr/>
        <a:lstStyle/>
        <a:p>
          <a:endParaRPr lang="ru-RU"/>
        </a:p>
      </dgm:t>
    </dgm:pt>
    <dgm:pt modelId="{DEA216D4-C48B-480D-9BCF-69C134C9FBBD}" type="pres">
      <dgm:prSet presAssocID="{92AC7C2C-5722-4098-B266-FDCB4A1B3A15}" presName="compositeShape" presStyleCnt="0">
        <dgm:presLayoutVars>
          <dgm:chMax val="7"/>
          <dgm:dir/>
          <dgm:resizeHandles val="exact"/>
        </dgm:presLayoutVars>
      </dgm:prSet>
      <dgm:spPr/>
    </dgm:pt>
    <dgm:pt modelId="{7D580A2A-43FC-4E58-B223-A32431C07FE4}" type="pres">
      <dgm:prSet presAssocID="{92AC7C2C-5722-4098-B266-FDCB4A1B3A15}" presName="wedge1" presStyleLbl="node1" presStyleIdx="0" presStyleCnt="3" custLinFactNeighborX="206" custLinFactNeighborY="974"/>
      <dgm:spPr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endParaRPr lang="ru-RU"/>
        </a:p>
      </dgm:t>
    </dgm:pt>
    <dgm:pt modelId="{30DD0BAF-C95A-43BA-A8DF-934C1E5B5222}" type="pres">
      <dgm:prSet presAssocID="{92AC7C2C-5722-4098-B266-FDCB4A1B3A15}" presName="dummy1a" presStyleCnt="0"/>
      <dgm:spPr/>
    </dgm:pt>
    <dgm:pt modelId="{CAD96D29-C1BD-46C8-8133-E8F729827DA8}" type="pres">
      <dgm:prSet presAssocID="{92AC7C2C-5722-4098-B266-FDCB4A1B3A15}" presName="dummy1b" presStyleCnt="0"/>
      <dgm:spPr/>
    </dgm:pt>
    <dgm:pt modelId="{B68B5547-EDAB-4191-9A55-8E8935076513}" type="pres">
      <dgm:prSet presAssocID="{92AC7C2C-5722-4098-B266-FDCB4A1B3A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762B4-01A9-4895-8B89-359891D4BCD1}" type="pres">
      <dgm:prSet presAssocID="{92AC7C2C-5722-4098-B266-FDCB4A1B3A15}" presName="wedge2" presStyleLbl="node1" presStyleIdx="1" presStyleCnt="3"/>
      <dgm:spPr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endParaRPr lang="ru-RU"/>
        </a:p>
      </dgm:t>
    </dgm:pt>
    <dgm:pt modelId="{CA8FDC53-199B-418A-8985-4B11C1F34818}" type="pres">
      <dgm:prSet presAssocID="{92AC7C2C-5722-4098-B266-FDCB4A1B3A15}" presName="dummy2a" presStyleCnt="0"/>
      <dgm:spPr/>
    </dgm:pt>
    <dgm:pt modelId="{3AE7B8EA-0612-47AC-AB68-E6D8E9FD71B9}" type="pres">
      <dgm:prSet presAssocID="{92AC7C2C-5722-4098-B266-FDCB4A1B3A15}" presName="dummy2b" presStyleCnt="0"/>
      <dgm:spPr/>
    </dgm:pt>
    <dgm:pt modelId="{CAC48191-E07A-42A0-B2CD-1B022B91AEA9}" type="pres">
      <dgm:prSet presAssocID="{92AC7C2C-5722-4098-B266-FDCB4A1B3A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D1B95-7F9D-4F36-ADE6-39E15D70964D}" type="pres">
      <dgm:prSet presAssocID="{92AC7C2C-5722-4098-B266-FDCB4A1B3A15}" presName="wedge3" presStyleLbl="node1" presStyleIdx="2" presStyleCnt="3"/>
      <dgm:spPr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endParaRPr lang="ru-RU"/>
        </a:p>
      </dgm:t>
    </dgm:pt>
    <dgm:pt modelId="{218F8088-7807-409E-913D-9785FFCDAD3A}" type="pres">
      <dgm:prSet presAssocID="{92AC7C2C-5722-4098-B266-FDCB4A1B3A15}" presName="dummy3a" presStyleCnt="0"/>
      <dgm:spPr/>
    </dgm:pt>
    <dgm:pt modelId="{D34AC7E8-E4D2-4513-8946-EF02A3C3625B}" type="pres">
      <dgm:prSet presAssocID="{92AC7C2C-5722-4098-B266-FDCB4A1B3A15}" presName="dummy3b" presStyleCnt="0"/>
      <dgm:spPr/>
    </dgm:pt>
    <dgm:pt modelId="{FC295316-AD53-465E-B6DC-F47E18060685}" type="pres">
      <dgm:prSet presAssocID="{92AC7C2C-5722-4098-B266-FDCB4A1B3A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F072B-1768-4B62-9397-A5A6C4EF3F5D}" type="pres">
      <dgm:prSet presAssocID="{070905E1-6E61-4E0B-BBE8-DD8A9BF1F46E}" presName="arrowWedge1" presStyleLbl="fgSibTrans2D1" presStyleIdx="0" presStyleCnt="3"/>
      <dgm:spPr>
        <a:xfrm>
          <a:off x="714519" y="54143"/>
          <a:ext cx="2413021" cy="24130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07F0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matte"/>
      </dgm:spPr>
    </dgm:pt>
    <dgm:pt modelId="{21855D90-62E1-4F4F-A674-373B9B018F7D}" type="pres">
      <dgm:prSet presAssocID="{DA9C291A-E00C-4DF5-9B34-BF16E8B13338}" presName="arrowWedge2" presStyleLbl="fgSibTrans2D1" presStyleIdx="1" presStyleCnt="3"/>
      <dgm:spPr>
        <a:xfrm>
          <a:off x="665697" y="109779"/>
          <a:ext cx="2413021" cy="24130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07F0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matte"/>
      </dgm:spPr>
    </dgm:pt>
    <dgm:pt modelId="{CA3EDF65-9190-454D-BE51-A44C826B3B64}" type="pres">
      <dgm:prSet presAssocID="{F53B8FC8-9F8E-4FB9-9F96-45A80051144D}" presName="arrowWedge3" presStyleLbl="fgSibTrans2D1" presStyleIdx="2" presStyleCnt="3"/>
      <dgm:spPr>
        <a:xfrm>
          <a:off x="621298" y="33230"/>
          <a:ext cx="2413021" cy="24130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07F0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matte"/>
      </dgm:spPr>
    </dgm:pt>
  </dgm:ptLst>
  <dgm:cxnLst>
    <dgm:cxn modelId="{32875952-BDB2-440A-8E2E-846A5AEEFF8A}" srcId="{92AC7C2C-5722-4098-B266-FDCB4A1B3A15}" destId="{89625658-9838-423E-93E5-9DB44D807BFA}" srcOrd="0" destOrd="0" parTransId="{D9EE59DC-99C2-4CF1-AE50-E6A330B91493}" sibTransId="{070905E1-6E61-4E0B-BBE8-DD8A9BF1F46E}"/>
    <dgm:cxn modelId="{C9956230-AFD4-4179-8A51-66FC6791C00A}" type="presOf" srcId="{89625658-9838-423E-93E5-9DB44D807BFA}" destId="{7D580A2A-43FC-4E58-B223-A32431C07FE4}" srcOrd="0" destOrd="0" presId="urn:microsoft.com/office/officeart/2005/8/layout/cycle8"/>
    <dgm:cxn modelId="{79327917-C1FE-4BE8-9079-CCD7453375B8}" type="presOf" srcId="{48407F4D-31D9-4766-8850-13B3D0B2AA3C}" destId="{1C3762B4-01A9-4895-8B89-359891D4BCD1}" srcOrd="0" destOrd="0" presId="urn:microsoft.com/office/officeart/2005/8/layout/cycle8"/>
    <dgm:cxn modelId="{DA261FED-E6B9-4989-9D8B-E0847FC6FB9A}" srcId="{92AC7C2C-5722-4098-B266-FDCB4A1B3A15}" destId="{54821328-D775-4ECC-A7FD-EBEE43AC24F6}" srcOrd="2" destOrd="0" parTransId="{5FA26426-6F96-45C4-8513-D81D294E9CE4}" sibTransId="{F53B8FC8-9F8E-4FB9-9F96-45A80051144D}"/>
    <dgm:cxn modelId="{3C720FF7-80E1-440A-B9A0-587CB9155BEB}" type="presOf" srcId="{89625658-9838-423E-93E5-9DB44D807BFA}" destId="{B68B5547-EDAB-4191-9A55-8E8935076513}" srcOrd="1" destOrd="0" presId="urn:microsoft.com/office/officeart/2005/8/layout/cycle8"/>
    <dgm:cxn modelId="{F954A8A4-EA79-455B-99CF-56DA249A0206}" type="presOf" srcId="{54821328-D775-4ECC-A7FD-EBEE43AC24F6}" destId="{EF3D1B95-7F9D-4F36-ADE6-39E15D70964D}" srcOrd="0" destOrd="0" presId="urn:microsoft.com/office/officeart/2005/8/layout/cycle8"/>
    <dgm:cxn modelId="{B3FE8919-4969-479D-8201-D505A4EA2419}" type="presOf" srcId="{48407F4D-31D9-4766-8850-13B3D0B2AA3C}" destId="{CAC48191-E07A-42A0-B2CD-1B022B91AEA9}" srcOrd="1" destOrd="0" presId="urn:microsoft.com/office/officeart/2005/8/layout/cycle8"/>
    <dgm:cxn modelId="{B00CFA7F-5B1A-4E58-9929-9138F7B57611}" srcId="{92AC7C2C-5722-4098-B266-FDCB4A1B3A15}" destId="{48407F4D-31D9-4766-8850-13B3D0B2AA3C}" srcOrd="1" destOrd="0" parTransId="{B96A1680-ED93-4C57-9B65-4572FF12E7F4}" sibTransId="{DA9C291A-E00C-4DF5-9B34-BF16E8B13338}"/>
    <dgm:cxn modelId="{76CB0602-B9B9-4907-9649-C6D60E9E5535}" type="presOf" srcId="{92AC7C2C-5722-4098-B266-FDCB4A1B3A15}" destId="{DEA216D4-C48B-480D-9BCF-69C134C9FBBD}" srcOrd="0" destOrd="0" presId="urn:microsoft.com/office/officeart/2005/8/layout/cycle8"/>
    <dgm:cxn modelId="{F24C6FFB-D441-41E3-944E-6DF151F9A73E}" type="presOf" srcId="{54821328-D775-4ECC-A7FD-EBEE43AC24F6}" destId="{FC295316-AD53-465E-B6DC-F47E18060685}" srcOrd="1" destOrd="0" presId="urn:microsoft.com/office/officeart/2005/8/layout/cycle8"/>
    <dgm:cxn modelId="{7036D30B-503E-4681-BC5B-B6B593F00B27}" type="presParOf" srcId="{DEA216D4-C48B-480D-9BCF-69C134C9FBBD}" destId="{7D580A2A-43FC-4E58-B223-A32431C07FE4}" srcOrd="0" destOrd="0" presId="urn:microsoft.com/office/officeart/2005/8/layout/cycle8"/>
    <dgm:cxn modelId="{AC19A01D-2352-4B50-8617-4ED7AA0801EC}" type="presParOf" srcId="{DEA216D4-C48B-480D-9BCF-69C134C9FBBD}" destId="{30DD0BAF-C95A-43BA-A8DF-934C1E5B5222}" srcOrd="1" destOrd="0" presId="urn:microsoft.com/office/officeart/2005/8/layout/cycle8"/>
    <dgm:cxn modelId="{6CA7D601-B68B-4C89-BAFF-DC1B9A0B8058}" type="presParOf" srcId="{DEA216D4-C48B-480D-9BCF-69C134C9FBBD}" destId="{CAD96D29-C1BD-46C8-8133-E8F729827DA8}" srcOrd="2" destOrd="0" presId="urn:microsoft.com/office/officeart/2005/8/layout/cycle8"/>
    <dgm:cxn modelId="{E4B0A23B-A8DF-4F40-A506-AC95855704E7}" type="presParOf" srcId="{DEA216D4-C48B-480D-9BCF-69C134C9FBBD}" destId="{B68B5547-EDAB-4191-9A55-8E8935076513}" srcOrd="3" destOrd="0" presId="urn:microsoft.com/office/officeart/2005/8/layout/cycle8"/>
    <dgm:cxn modelId="{9C191072-7D39-4458-91DB-5315B04B3724}" type="presParOf" srcId="{DEA216D4-C48B-480D-9BCF-69C134C9FBBD}" destId="{1C3762B4-01A9-4895-8B89-359891D4BCD1}" srcOrd="4" destOrd="0" presId="urn:microsoft.com/office/officeart/2005/8/layout/cycle8"/>
    <dgm:cxn modelId="{4FDD2091-E0EF-46FE-83C2-3ADA362F34E9}" type="presParOf" srcId="{DEA216D4-C48B-480D-9BCF-69C134C9FBBD}" destId="{CA8FDC53-199B-418A-8985-4B11C1F34818}" srcOrd="5" destOrd="0" presId="urn:microsoft.com/office/officeart/2005/8/layout/cycle8"/>
    <dgm:cxn modelId="{FA71D7B6-A170-4304-98AA-4A5645DA6E0D}" type="presParOf" srcId="{DEA216D4-C48B-480D-9BCF-69C134C9FBBD}" destId="{3AE7B8EA-0612-47AC-AB68-E6D8E9FD71B9}" srcOrd="6" destOrd="0" presId="urn:microsoft.com/office/officeart/2005/8/layout/cycle8"/>
    <dgm:cxn modelId="{F94DBBEE-B3B7-4010-A3C2-2FBF18F7C341}" type="presParOf" srcId="{DEA216D4-C48B-480D-9BCF-69C134C9FBBD}" destId="{CAC48191-E07A-42A0-B2CD-1B022B91AEA9}" srcOrd="7" destOrd="0" presId="urn:microsoft.com/office/officeart/2005/8/layout/cycle8"/>
    <dgm:cxn modelId="{DE0E3B99-D120-48B3-A091-D905129780E2}" type="presParOf" srcId="{DEA216D4-C48B-480D-9BCF-69C134C9FBBD}" destId="{EF3D1B95-7F9D-4F36-ADE6-39E15D70964D}" srcOrd="8" destOrd="0" presId="urn:microsoft.com/office/officeart/2005/8/layout/cycle8"/>
    <dgm:cxn modelId="{55461BA1-0D95-45ED-B4FF-239F15551FC9}" type="presParOf" srcId="{DEA216D4-C48B-480D-9BCF-69C134C9FBBD}" destId="{218F8088-7807-409E-913D-9785FFCDAD3A}" srcOrd="9" destOrd="0" presId="urn:microsoft.com/office/officeart/2005/8/layout/cycle8"/>
    <dgm:cxn modelId="{F9438232-10DC-4C0A-8B47-F1DE7F9555C9}" type="presParOf" srcId="{DEA216D4-C48B-480D-9BCF-69C134C9FBBD}" destId="{D34AC7E8-E4D2-4513-8946-EF02A3C3625B}" srcOrd="10" destOrd="0" presId="urn:microsoft.com/office/officeart/2005/8/layout/cycle8"/>
    <dgm:cxn modelId="{F87ADFD4-1EA5-441F-A302-12F53A8C7126}" type="presParOf" srcId="{DEA216D4-C48B-480D-9BCF-69C134C9FBBD}" destId="{FC295316-AD53-465E-B6DC-F47E18060685}" srcOrd="11" destOrd="0" presId="urn:microsoft.com/office/officeart/2005/8/layout/cycle8"/>
    <dgm:cxn modelId="{C2071EAD-D6FF-4693-9CB7-A4EEC8113E31}" type="presParOf" srcId="{DEA216D4-C48B-480D-9BCF-69C134C9FBBD}" destId="{75DF072B-1768-4B62-9397-A5A6C4EF3F5D}" srcOrd="12" destOrd="0" presId="urn:microsoft.com/office/officeart/2005/8/layout/cycle8"/>
    <dgm:cxn modelId="{AF65E304-36A2-4B62-A987-B8018FC65C34}" type="presParOf" srcId="{DEA216D4-C48B-480D-9BCF-69C134C9FBBD}" destId="{21855D90-62E1-4F4F-A674-373B9B018F7D}" srcOrd="13" destOrd="0" presId="urn:microsoft.com/office/officeart/2005/8/layout/cycle8"/>
    <dgm:cxn modelId="{3DF70E51-0BF4-4F11-929F-D423B780DA2C}" type="presParOf" srcId="{DEA216D4-C48B-480D-9BCF-69C134C9FBBD}" destId="{CA3EDF65-9190-454D-BE51-A44C826B3B6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CDC04E-5E10-4FBA-AFB2-2CEF80032088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B95058-5C87-4C93-AFE7-701DE2768E89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C344BBCD-CEAE-4232-B47F-528CA7C085D8}" type="parTrans" cxnId="{1049E931-F506-49CB-93D0-26FB2BD1CB03}">
      <dgm:prSet/>
      <dgm:spPr/>
      <dgm:t>
        <a:bodyPr/>
        <a:lstStyle/>
        <a:p>
          <a:endParaRPr lang="ru-RU"/>
        </a:p>
      </dgm:t>
    </dgm:pt>
    <dgm:pt modelId="{B8D064D9-BB95-4336-80B1-76E44F8DC890}" type="sibTrans" cxnId="{1049E931-F506-49CB-93D0-26FB2BD1CB03}">
      <dgm:prSet/>
      <dgm:spPr/>
      <dgm:t>
        <a:bodyPr/>
        <a:lstStyle/>
        <a:p>
          <a:endParaRPr lang="ru-RU"/>
        </a:p>
      </dgm:t>
    </dgm:pt>
    <dgm:pt modelId="{94CA5044-69AC-49DB-882A-F56672B4572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повышение</a:t>
          </a:r>
          <a:r>
            <a:rPr lang="ru-RU" sz="1400" b="1" baseline="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эффективности использования бюджетных средств и муниципального имущества в муниципальном секторе управления</a:t>
          </a:r>
          <a:endParaRPr lang="ru-RU" sz="1400" b="1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B9F7BFE-FE7C-4313-949B-C047D7911C8C}" type="parTrans" cxnId="{6612846A-6F25-4E65-98D2-6BD7537AA10F}">
      <dgm:prSet/>
      <dgm:spPr/>
      <dgm:t>
        <a:bodyPr/>
        <a:lstStyle/>
        <a:p>
          <a:endParaRPr lang="ru-RU"/>
        </a:p>
      </dgm:t>
    </dgm:pt>
    <dgm:pt modelId="{87873C5F-E0C6-4CA1-9CD9-1B1A6EE2DD30}" type="sibTrans" cxnId="{6612846A-6F25-4E65-98D2-6BD7537AA10F}">
      <dgm:prSet/>
      <dgm:spPr/>
      <dgm:t>
        <a:bodyPr/>
        <a:lstStyle/>
        <a:p>
          <a:endParaRPr lang="ru-RU"/>
        </a:p>
      </dgm:t>
    </dgm:pt>
    <dgm:pt modelId="{0E005B62-6821-4FF1-AFB2-C282CC0B9099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637A97F3-0BED-4B2E-9147-C0E0476720AC}" type="parTrans" cxnId="{094ED00B-A90A-4B2D-8AAA-290FE034BEA7}">
      <dgm:prSet/>
      <dgm:spPr/>
      <dgm:t>
        <a:bodyPr/>
        <a:lstStyle/>
        <a:p>
          <a:endParaRPr lang="ru-RU"/>
        </a:p>
      </dgm:t>
    </dgm:pt>
    <dgm:pt modelId="{7EEA4FE7-FA27-47FB-82B3-E4D39B3157C1}" type="sibTrans" cxnId="{094ED00B-A90A-4B2D-8AAA-290FE034BEA7}">
      <dgm:prSet/>
      <dgm:spPr/>
      <dgm:t>
        <a:bodyPr/>
        <a:lstStyle/>
        <a:p>
          <a:endParaRPr lang="ru-RU"/>
        </a:p>
      </dgm:t>
    </dgm:pt>
    <dgm:pt modelId="{9DB68D79-2439-4C88-BAE5-C2EEAED5711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мобилизация дополнительных налоговых и неналоговых доходов в местный бюджет</a:t>
          </a:r>
          <a:endParaRPr lang="ru-RU" sz="1400" b="1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E8D2D44-4D92-41B2-BFD5-B8739CDEC646}" type="parTrans" cxnId="{B6F3736C-D430-4EE2-8334-9DBD6348BF86}">
      <dgm:prSet/>
      <dgm:spPr/>
      <dgm:t>
        <a:bodyPr/>
        <a:lstStyle/>
        <a:p>
          <a:endParaRPr lang="ru-RU"/>
        </a:p>
      </dgm:t>
    </dgm:pt>
    <dgm:pt modelId="{9277DE45-B95E-4A81-BA2B-71E28B87644E}" type="sibTrans" cxnId="{B6F3736C-D430-4EE2-8334-9DBD6348BF86}">
      <dgm:prSet/>
      <dgm:spPr/>
      <dgm:t>
        <a:bodyPr/>
        <a:lstStyle/>
        <a:p>
          <a:endParaRPr lang="ru-RU"/>
        </a:p>
      </dgm:t>
    </dgm:pt>
    <dgm:pt modelId="{70309996-9FDC-474A-BAF6-4AFF2D206E2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7436E4A5-8837-4FC7-B47E-9A713B87DD1C}" type="parTrans" cxnId="{D61BD3B4-D50B-40B2-8885-B84A93089822}">
      <dgm:prSet/>
      <dgm:spPr/>
      <dgm:t>
        <a:bodyPr/>
        <a:lstStyle/>
        <a:p>
          <a:endParaRPr lang="ru-RU"/>
        </a:p>
      </dgm:t>
    </dgm:pt>
    <dgm:pt modelId="{90D05FD9-3818-447B-B08F-D6A2A4BBD813}" type="sibTrans" cxnId="{D61BD3B4-D50B-40B2-8885-B84A93089822}">
      <dgm:prSet/>
      <dgm:spPr/>
      <dgm:t>
        <a:bodyPr/>
        <a:lstStyle/>
        <a:p>
          <a:endParaRPr lang="ru-RU"/>
        </a:p>
      </dgm:t>
    </dgm:pt>
    <dgm:pt modelId="{D110BECA-FD76-4B80-AD48-FDE0EABAF33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достижение значений целевых показателей, установленных в региональных планах мероприятий («дорожных картах»), касающихся изменений в отраслях социальной сферы, направленных на повышение эффективности образования и культуры</a:t>
          </a:r>
          <a:endParaRPr lang="ru-RU" sz="1400" b="1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B1ACC38-CBCA-459D-95A8-196EFCC83612}" type="parTrans" cxnId="{D7E161BE-B7B6-4725-A346-541423D2C89B}">
      <dgm:prSet/>
      <dgm:spPr/>
      <dgm:t>
        <a:bodyPr/>
        <a:lstStyle/>
        <a:p>
          <a:endParaRPr lang="ru-RU"/>
        </a:p>
      </dgm:t>
    </dgm:pt>
    <dgm:pt modelId="{699861F5-1A7D-40C3-AA36-2D108967D664}" type="sibTrans" cxnId="{D7E161BE-B7B6-4725-A346-541423D2C89B}">
      <dgm:prSet/>
      <dgm:spPr/>
      <dgm:t>
        <a:bodyPr/>
        <a:lstStyle/>
        <a:p>
          <a:endParaRPr lang="ru-RU"/>
        </a:p>
      </dgm:t>
    </dgm:pt>
    <dgm:pt modelId="{4C259031-05AB-4CB8-8C67-D90425D9B12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79C218F7-6924-4900-898A-B006E15B4EF0}" type="parTrans" cxnId="{E3840CDB-BC2B-4E6E-B59F-ACE1DC0E1E5A}">
      <dgm:prSet/>
      <dgm:spPr/>
      <dgm:t>
        <a:bodyPr/>
        <a:lstStyle/>
        <a:p>
          <a:endParaRPr lang="ru-RU"/>
        </a:p>
      </dgm:t>
    </dgm:pt>
    <dgm:pt modelId="{8C88EDE7-2EE5-4985-BBE3-CBFE0D8C6624}" type="sibTrans" cxnId="{E3840CDB-BC2B-4E6E-B59F-ACE1DC0E1E5A}">
      <dgm:prSet/>
      <dgm:spPr/>
      <dgm:t>
        <a:bodyPr/>
        <a:lstStyle/>
        <a:p>
          <a:endParaRPr lang="ru-RU"/>
        </a:p>
      </dgm:t>
    </dgm:pt>
    <dgm:pt modelId="{B9EF3270-40DD-41AD-A684-C69BF2EA148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F7A0E216-49F5-454F-8049-69B2495D97C1}" type="parTrans" cxnId="{24036563-5170-4F05-ABDE-B421E4EA786A}">
      <dgm:prSet/>
      <dgm:spPr/>
      <dgm:t>
        <a:bodyPr/>
        <a:lstStyle/>
        <a:p>
          <a:endParaRPr lang="ru-RU"/>
        </a:p>
      </dgm:t>
    </dgm:pt>
    <dgm:pt modelId="{9F347045-ACBB-4221-87A7-B8E2CF7EEB0F}" type="sibTrans" cxnId="{24036563-5170-4F05-ABDE-B421E4EA786A}">
      <dgm:prSet/>
      <dgm:spPr/>
      <dgm:t>
        <a:bodyPr/>
        <a:lstStyle/>
        <a:p>
          <a:endParaRPr lang="ru-RU"/>
        </a:p>
      </dgm:t>
    </dgm:pt>
    <dgm:pt modelId="{42AC74B4-AED3-41C9-982B-0F8E73D36359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ограничение роста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непервоочередных</a:t>
          </a:r>
          <a:r>
            <a:rPr lang="ru-RU" sz="14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расходов местного бюджета и их оптимизация</a:t>
          </a:r>
          <a:endParaRPr lang="ru-RU" sz="1400" b="1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C69CA67B-9C8D-472E-B7E0-2DEC06554012}" type="parTrans" cxnId="{AA9EBB94-B999-4E0E-B5B1-079F356CBF88}">
      <dgm:prSet/>
      <dgm:spPr/>
      <dgm:t>
        <a:bodyPr/>
        <a:lstStyle/>
        <a:p>
          <a:endParaRPr lang="ru-RU"/>
        </a:p>
      </dgm:t>
    </dgm:pt>
    <dgm:pt modelId="{97548A2E-9B5B-4EF2-B1A1-E6601DE8560E}" type="sibTrans" cxnId="{AA9EBB94-B999-4E0E-B5B1-079F356CBF88}">
      <dgm:prSet/>
      <dgm:spPr/>
      <dgm:t>
        <a:bodyPr/>
        <a:lstStyle/>
        <a:p>
          <a:endParaRPr lang="ru-RU"/>
        </a:p>
      </dgm:t>
    </dgm:pt>
    <dgm:pt modelId="{BF05C001-F089-4C40-BD4A-B089E43C8774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Внедрение проектных принципов управления в деятельность органов Администрации Северодвинска</a:t>
          </a:r>
          <a:endParaRPr lang="ru-RU" sz="1400" b="1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DC472CD5-6617-45CA-B9F1-EA4FB36016AF}" type="parTrans" cxnId="{CA89A57D-330F-40EE-954F-9ABEE242ED35}">
      <dgm:prSet/>
      <dgm:spPr/>
      <dgm:t>
        <a:bodyPr/>
        <a:lstStyle/>
        <a:p>
          <a:endParaRPr lang="ru-RU"/>
        </a:p>
      </dgm:t>
    </dgm:pt>
    <dgm:pt modelId="{3465A1E7-1B4D-4175-9082-4834B71111ED}" type="sibTrans" cxnId="{CA89A57D-330F-40EE-954F-9ABEE242ED35}">
      <dgm:prSet/>
      <dgm:spPr/>
      <dgm:t>
        <a:bodyPr/>
        <a:lstStyle/>
        <a:p>
          <a:endParaRPr lang="ru-RU"/>
        </a:p>
      </dgm:t>
    </dgm:pt>
    <dgm:pt modelId="{8FEC3915-6DD9-4DD7-875F-E02846802F9D}" type="pres">
      <dgm:prSet presAssocID="{BDCDC04E-5E10-4FBA-AFB2-2CEF800320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FAAE4-CBDB-4A54-B3CE-E4F94CE23BD9}" type="pres">
      <dgm:prSet presAssocID="{8BB95058-5C87-4C93-AFE7-701DE2768E89}" presName="composite" presStyleCnt="0"/>
      <dgm:spPr/>
      <dgm:t>
        <a:bodyPr/>
        <a:lstStyle/>
        <a:p>
          <a:endParaRPr lang="ru-RU"/>
        </a:p>
      </dgm:t>
    </dgm:pt>
    <dgm:pt modelId="{683EDF63-F4B4-4678-A355-AF9915BA61B3}" type="pres">
      <dgm:prSet presAssocID="{8BB95058-5C87-4C93-AFE7-701DE2768E8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F618-4D6D-42DA-87B6-07087EAD02A7}" type="pres">
      <dgm:prSet presAssocID="{8BB95058-5C87-4C93-AFE7-701DE2768E89}" presName="descendantText" presStyleLbl="alignAcc1" presStyleIdx="0" presStyleCnt="5" custScaleX="99038" custLinFactY="141763" custLinFactNeighborX="-26766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8EA17-A07B-41F9-9402-6B4478CC8F91}" type="pres">
      <dgm:prSet presAssocID="{B8D064D9-BB95-4336-80B1-76E44F8DC890}" presName="sp" presStyleCnt="0"/>
      <dgm:spPr/>
      <dgm:t>
        <a:bodyPr/>
        <a:lstStyle/>
        <a:p>
          <a:endParaRPr lang="ru-RU"/>
        </a:p>
      </dgm:t>
    </dgm:pt>
    <dgm:pt modelId="{D6257F34-3BAD-41D6-99AB-9F7F7ACA2EFB}" type="pres">
      <dgm:prSet presAssocID="{0E005B62-6821-4FF1-AFB2-C282CC0B9099}" presName="composite" presStyleCnt="0"/>
      <dgm:spPr/>
      <dgm:t>
        <a:bodyPr/>
        <a:lstStyle/>
        <a:p>
          <a:endParaRPr lang="ru-RU"/>
        </a:p>
      </dgm:t>
    </dgm:pt>
    <dgm:pt modelId="{33F5CC8B-B06E-42C5-907B-18EFF6652AC5}" type="pres">
      <dgm:prSet presAssocID="{0E005B62-6821-4FF1-AFB2-C282CC0B909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B936D-D250-44D1-B716-73ED516D8DCF}" type="pres">
      <dgm:prSet presAssocID="{0E005B62-6821-4FF1-AFB2-C282CC0B909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48AEE-0D3B-4731-B4C5-D39A4F0E2FAC}" type="pres">
      <dgm:prSet presAssocID="{7EEA4FE7-FA27-47FB-82B3-E4D39B3157C1}" presName="sp" presStyleCnt="0"/>
      <dgm:spPr/>
      <dgm:t>
        <a:bodyPr/>
        <a:lstStyle/>
        <a:p>
          <a:endParaRPr lang="ru-RU"/>
        </a:p>
      </dgm:t>
    </dgm:pt>
    <dgm:pt modelId="{05206CB8-9567-4B94-9663-B3ADEAB22AFA}" type="pres">
      <dgm:prSet presAssocID="{70309996-9FDC-474A-BAF6-4AFF2D206E2F}" presName="composite" presStyleCnt="0"/>
      <dgm:spPr/>
      <dgm:t>
        <a:bodyPr/>
        <a:lstStyle/>
        <a:p>
          <a:endParaRPr lang="ru-RU"/>
        </a:p>
      </dgm:t>
    </dgm:pt>
    <dgm:pt modelId="{03A9F57E-3986-4BE3-A51A-F7DDB968DA5D}" type="pres">
      <dgm:prSet presAssocID="{70309996-9FDC-474A-BAF6-4AFF2D206E2F}" presName="parentText" presStyleLbl="alignNode1" presStyleIdx="2" presStyleCnt="5" custScaleY="199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80455-CBBC-4813-A077-8882C36C0E5C}" type="pres">
      <dgm:prSet presAssocID="{70309996-9FDC-474A-BAF6-4AFF2D206E2F}" presName="descendantText" presStyleLbl="alignAcc1" presStyleIdx="2" presStyleCnt="5" custScaleY="254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5032A-827F-4C98-BF4A-A70BC347757B}" type="pres">
      <dgm:prSet presAssocID="{90D05FD9-3818-447B-B08F-D6A2A4BBD813}" presName="sp" presStyleCnt="0"/>
      <dgm:spPr/>
      <dgm:t>
        <a:bodyPr/>
        <a:lstStyle/>
        <a:p>
          <a:endParaRPr lang="ru-RU"/>
        </a:p>
      </dgm:t>
    </dgm:pt>
    <dgm:pt modelId="{0356FE26-4170-4680-9A70-B12BE8A356B4}" type="pres">
      <dgm:prSet presAssocID="{4C259031-05AB-4CB8-8C67-D90425D9B125}" presName="composite" presStyleCnt="0"/>
      <dgm:spPr/>
      <dgm:t>
        <a:bodyPr/>
        <a:lstStyle/>
        <a:p>
          <a:endParaRPr lang="ru-RU"/>
        </a:p>
      </dgm:t>
    </dgm:pt>
    <dgm:pt modelId="{7D44CFBD-70AD-47BF-BF6D-32579C324936}" type="pres">
      <dgm:prSet presAssocID="{4C259031-05AB-4CB8-8C67-D90425D9B125}" presName="parentText" presStyleLbl="alignNode1" presStyleIdx="3" presStyleCnt="5" custScaleY="138027" custLinFactNeighborY="-11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5288E-8240-42B6-974A-BABE2370A36C}" type="pres">
      <dgm:prSet presAssocID="{4C259031-05AB-4CB8-8C67-D90425D9B125}" presName="descendantText" presStyleLbl="alignAcc1" presStyleIdx="3" presStyleCnt="5" custScaleY="189524" custLinFactNeighborY="-5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5F730-C59F-4ABB-80A1-054426BDC866}" type="pres">
      <dgm:prSet presAssocID="{8C88EDE7-2EE5-4985-BBE3-CBFE0D8C6624}" presName="sp" presStyleCnt="0"/>
      <dgm:spPr/>
      <dgm:t>
        <a:bodyPr/>
        <a:lstStyle/>
        <a:p>
          <a:endParaRPr lang="ru-RU"/>
        </a:p>
      </dgm:t>
    </dgm:pt>
    <dgm:pt modelId="{F0E1C2C3-485F-4B23-B57F-8DEB38591B5F}" type="pres">
      <dgm:prSet presAssocID="{B9EF3270-40DD-41AD-A684-C69BF2EA1485}" presName="composite" presStyleCnt="0"/>
      <dgm:spPr/>
      <dgm:t>
        <a:bodyPr/>
        <a:lstStyle/>
        <a:p>
          <a:endParaRPr lang="ru-RU"/>
        </a:p>
      </dgm:t>
    </dgm:pt>
    <dgm:pt modelId="{0A3117C3-E140-46AB-ABB0-AE0625A40017}" type="pres">
      <dgm:prSet presAssocID="{B9EF3270-40DD-41AD-A684-C69BF2EA1485}" presName="parentText" presStyleLbl="alignNode1" presStyleIdx="4" presStyleCnt="5" custScaleY="117866" custLinFactNeighborY="-14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763DD-5F48-4FED-9C84-1629FEC1CB86}" type="pres">
      <dgm:prSet presAssocID="{B9EF3270-40DD-41AD-A684-C69BF2EA1485}" presName="descendantText" presStyleLbl="alignAcc1" presStyleIdx="4" presStyleCnt="5" custScaleY="142363" custLinFactNeighborY="-7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20F3C-10C2-46BD-B37C-7BEB6C1DD91C}" type="presOf" srcId="{B9EF3270-40DD-41AD-A684-C69BF2EA1485}" destId="{0A3117C3-E140-46AB-ABB0-AE0625A40017}" srcOrd="0" destOrd="0" presId="urn:microsoft.com/office/officeart/2005/8/layout/chevron2"/>
    <dgm:cxn modelId="{6612846A-6F25-4E65-98D2-6BD7537AA10F}" srcId="{8BB95058-5C87-4C93-AFE7-701DE2768E89}" destId="{94CA5044-69AC-49DB-882A-F56672B4572B}" srcOrd="0" destOrd="0" parTransId="{3B9F7BFE-FE7C-4313-949B-C047D7911C8C}" sibTransId="{87873C5F-E0C6-4CA1-9CD9-1B1A6EE2DD30}"/>
    <dgm:cxn modelId="{1DF7C570-106A-4481-9940-A571D691649E}" type="presOf" srcId="{4C259031-05AB-4CB8-8C67-D90425D9B125}" destId="{7D44CFBD-70AD-47BF-BF6D-32579C324936}" srcOrd="0" destOrd="0" presId="urn:microsoft.com/office/officeart/2005/8/layout/chevron2"/>
    <dgm:cxn modelId="{D61BD3B4-D50B-40B2-8885-B84A93089822}" srcId="{BDCDC04E-5E10-4FBA-AFB2-2CEF80032088}" destId="{70309996-9FDC-474A-BAF6-4AFF2D206E2F}" srcOrd="2" destOrd="0" parTransId="{7436E4A5-8837-4FC7-B47E-9A713B87DD1C}" sibTransId="{90D05FD9-3818-447B-B08F-D6A2A4BBD813}"/>
    <dgm:cxn modelId="{1049E931-F506-49CB-93D0-26FB2BD1CB03}" srcId="{BDCDC04E-5E10-4FBA-AFB2-2CEF80032088}" destId="{8BB95058-5C87-4C93-AFE7-701DE2768E89}" srcOrd="0" destOrd="0" parTransId="{C344BBCD-CEAE-4232-B47F-528CA7C085D8}" sibTransId="{B8D064D9-BB95-4336-80B1-76E44F8DC890}"/>
    <dgm:cxn modelId="{094ED00B-A90A-4B2D-8AAA-290FE034BEA7}" srcId="{BDCDC04E-5E10-4FBA-AFB2-2CEF80032088}" destId="{0E005B62-6821-4FF1-AFB2-C282CC0B9099}" srcOrd="1" destOrd="0" parTransId="{637A97F3-0BED-4B2E-9147-C0E0476720AC}" sibTransId="{7EEA4FE7-FA27-47FB-82B3-E4D39B3157C1}"/>
    <dgm:cxn modelId="{24036563-5170-4F05-ABDE-B421E4EA786A}" srcId="{BDCDC04E-5E10-4FBA-AFB2-2CEF80032088}" destId="{B9EF3270-40DD-41AD-A684-C69BF2EA1485}" srcOrd="4" destOrd="0" parTransId="{F7A0E216-49F5-454F-8049-69B2495D97C1}" sibTransId="{9F347045-ACBB-4221-87A7-B8E2CF7EEB0F}"/>
    <dgm:cxn modelId="{D103A643-BD4B-4523-BB16-7671E22AC377}" type="presOf" srcId="{42AC74B4-AED3-41C9-982B-0F8E73D36359}" destId="{76E5288E-8240-42B6-974A-BABE2370A36C}" srcOrd="0" destOrd="0" presId="urn:microsoft.com/office/officeart/2005/8/layout/chevron2"/>
    <dgm:cxn modelId="{992C531B-6280-4CEF-9B35-D4B8555CB0E5}" type="presOf" srcId="{9DB68D79-2439-4C88-BAE5-C2EEAED57116}" destId="{EBCB936D-D250-44D1-B716-73ED516D8DCF}" srcOrd="0" destOrd="0" presId="urn:microsoft.com/office/officeart/2005/8/layout/chevron2"/>
    <dgm:cxn modelId="{CA89A57D-330F-40EE-954F-9ABEE242ED35}" srcId="{B9EF3270-40DD-41AD-A684-C69BF2EA1485}" destId="{BF05C001-F089-4C40-BD4A-B089E43C8774}" srcOrd="0" destOrd="0" parTransId="{DC472CD5-6617-45CA-B9F1-EA4FB36016AF}" sibTransId="{3465A1E7-1B4D-4175-9082-4834B71111ED}"/>
    <dgm:cxn modelId="{44683905-9865-4C44-BC60-4AE6C37D14C8}" type="presOf" srcId="{70309996-9FDC-474A-BAF6-4AFF2D206E2F}" destId="{03A9F57E-3986-4BE3-A51A-F7DDB968DA5D}" srcOrd="0" destOrd="0" presId="urn:microsoft.com/office/officeart/2005/8/layout/chevron2"/>
    <dgm:cxn modelId="{C0B02AA4-0250-4586-8896-01ED1C6AF97C}" type="presOf" srcId="{8BB95058-5C87-4C93-AFE7-701DE2768E89}" destId="{683EDF63-F4B4-4678-A355-AF9915BA61B3}" srcOrd="0" destOrd="0" presId="urn:microsoft.com/office/officeart/2005/8/layout/chevron2"/>
    <dgm:cxn modelId="{E3840CDB-BC2B-4E6E-B59F-ACE1DC0E1E5A}" srcId="{BDCDC04E-5E10-4FBA-AFB2-2CEF80032088}" destId="{4C259031-05AB-4CB8-8C67-D90425D9B125}" srcOrd="3" destOrd="0" parTransId="{79C218F7-6924-4900-898A-B006E15B4EF0}" sibTransId="{8C88EDE7-2EE5-4985-BBE3-CBFE0D8C6624}"/>
    <dgm:cxn modelId="{D1BC3F53-8A81-40D4-B55B-C7C6D8FE258D}" type="presOf" srcId="{D110BECA-FD76-4B80-AD48-FDE0EABAF33B}" destId="{F9480455-CBBC-4813-A077-8882C36C0E5C}" srcOrd="0" destOrd="0" presId="urn:microsoft.com/office/officeart/2005/8/layout/chevron2"/>
    <dgm:cxn modelId="{3D422BD0-978C-4BBB-BB83-452EF47EF855}" type="presOf" srcId="{BDCDC04E-5E10-4FBA-AFB2-2CEF80032088}" destId="{8FEC3915-6DD9-4DD7-875F-E02846802F9D}" srcOrd="0" destOrd="0" presId="urn:microsoft.com/office/officeart/2005/8/layout/chevron2"/>
    <dgm:cxn modelId="{09DF2FF7-8AD7-4AA4-9156-DD77A90831CF}" type="presOf" srcId="{0E005B62-6821-4FF1-AFB2-C282CC0B9099}" destId="{33F5CC8B-B06E-42C5-907B-18EFF6652AC5}" srcOrd="0" destOrd="0" presId="urn:microsoft.com/office/officeart/2005/8/layout/chevron2"/>
    <dgm:cxn modelId="{D6B019E6-BF63-4DB5-827F-941C1C21A871}" type="presOf" srcId="{94CA5044-69AC-49DB-882A-F56672B4572B}" destId="{7741F618-4D6D-42DA-87B6-07087EAD02A7}" srcOrd="0" destOrd="0" presId="urn:microsoft.com/office/officeart/2005/8/layout/chevron2"/>
    <dgm:cxn modelId="{94BB1D8C-B726-437E-83EA-0C1898DFEC9F}" type="presOf" srcId="{BF05C001-F089-4C40-BD4A-B089E43C8774}" destId="{87F763DD-5F48-4FED-9C84-1629FEC1CB86}" srcOrd="0" destOrd="0" presId="urn:microsoft.com/office/officeart/2005/8/layout/chevron2"/>
    <dgm:cxn modelId="{AA9EBB94-B999-4E0E-B5B1-079F356CBF88}" srcId="{4C259031-05AB-4CB8-8C67-D90425D9B125}" destId="{42AC74B4-AED3-41C9-982B-0F8E73D36359}" srcOrd="0" destOrd="0" parTransId="{C69CA67B-9C8D-472E-B7E0-2DEC06554012}" sibTransId="{97548A2E-9B5B-4EF2-B1A1-E6601DE8560E}"/>
    <dgm:cxn modelId="{D7E161BE-B7B6-4725-A346-541423D2C89B}" srcId="{70309996-9FDC-474A-BAF6-4AFF2D206E2F}" destId="{D110BECA-FD76-4B80-AD48-FDE0EABAF33B}" srcOrd="0" destOrd="0" parTransId="{AB1ACC38-CBCA-459D-95A8-196EFCC83612}" sibTransId="{699861F5-1A7D-40C3-AA36-2D108967D664}"/>
    <dgm:cxn modelId="{B6F3736C-D430-4EE2-8334-9DBD6348BF86}" srcId="{0E005B62-6821-4FF1-AFB2-C282CC0B9099}" destId="{9DB68D79-2439-4C88-BAE5-C2EEAED57116}" srcOrd="0" destOrd="0" parTransId="{6E8D2D44-4D92-41B2-BFD5-B8739CDEC646}" sibTransId="{9277DE45-B95E-4A81-BA2B-71E28B87644E}"/>
    <dgm:cxn modelId="{1685F241-47E8-4D72-A433-4D07013641A5}" type="presParOf" srcId="{8FEC3915-6DD9-4DD7-875F-E02846802F9D}" destId="{58CFAAE4-CBDB-4A54-B3CE-E4F94CE23BD9}" srcOrd="0" destOrd="0" presId="urn:microsoft.com/office/officeart/2005/8/layout/chevron2"/>
    <dgm:cxn modelId="{02FBB6D8-7D0B-45A8-A9E4-D3BDCFBD61A3}" type="presParOf" srcId="{58CFAAE4-CBDB-4A54-B3CE-E4F94CE23BD9}" destId="{683EDF63-F4B4-4678-A355-AF9915BA61B3}" srcOrd="0" destOrd="0" presId="urn:microsoft.com/office/officeart/2005/8/layout/chevron2"/>
    <dgm:cxn modelId="{20AA1A1E-450A-4816-8117-BAA0C29BFF73}" type="presParOf" srcId="{58CFAAE4-CBDB-4A54-B3CE-E4F94CE23BD9}" destId="{7741F618-4D6D-42DA-87B6-07087EAD02A7}" srcOrd="1" destOrd="0" presId="urn:microsoft.com/office/officeart/2005/8/layout/chevron2"/>
    <dgm:cxn modelId="{7B68FD1C-0F5C-46BD-8B87-85BCE08674CF}" type="presParOf" srcId="{8FEC3915-6DD9-4DD7-875F-E02846802F9D}" destId="{9818EA17-A07B-41F9-9402-6B4478CC8F91}" srcOrd="1" destOrd="0" presId="urn:microsoft.com/office/officeart/2005/8/layout/chevron2"/>
    <dgm:cxn modelId="{710B9FD2-C685-4B23-A5DD-0C836EDDF556}" type="presParOf" srcId="{8FEC3915-6DD9-4DD7-875F-E02846802F9D}" destId="{D6257F34-3BAD-41D6-99AB-9F7F7ACA2EFB}" srcOrd="2" destOrd="0" presId="urn:microsoft.com/office/officeart/2005/8/layout/chevron2"/>
    <dgm:cxn modelId="{B6623209-6AAE-4060-9A6D-6F2ED878C3CD}" type="presParOf" srcId="{D6257F34-3BAD-41D6-99AB-9F7F7ACA2EFB}" destId="{33F5CC8B-B06E-42C5-907B-18EFF6652AC5}" srcOrd="0" destOrd="0" presId="urn:microsoft.com/office/officeart/2005/8/layout/chevron2"/>
    <dgm:cxn modelId="{6781DAA5-7409-41CC-9B51-0269DF0553FE}" type="presParOf" srcId="{D6257F34-3BAD-41D6-99AB-9F7F7ACA2EFB}" destId="{EBCB936D-D250-44D1-B716-73ED516D8DCF}" srcOrd="1" destOrd="0" presId="urn:microsoft.com/office/officeart/2005/8/layout/chevron2"/>
    <dgm:cxn modelId="{42B94355-61FD-48FC-AAE5-A2CD5FEAE288}" type="presParOf" srcId="{8FEC3915-6DD9-4DD7-875F-E02846802F9D}" destId="{11748AEE-0D3B-4731-B4C5-D39A4F0E2FAC}" srcOrd="3" destOrd="0" presId="urn:microsoft.com/office/officeart/2005/8/layout/chevron2"/>
    <dgm:cxn modelId="{173057D1-4A31-4B5B-9F5A-26E57F18EFE7}" type="presParOf" srcId="{8FEC3915-6DD9-4DD7-875F-E02846802F9D}" destId="{05206CB8-9567-4B94-9663-B3ADEAB22AFA}" srcOrd="4" destOrd="0" presId="urn:microsoft.com/office/officeart/2005/8/layout/chevron2"/>
    <dgm:cxn modelId="{360CFBF1-349D-49B5-9889-6F94C356CADA}" type="presParOf" srcId="{05206CB8-9567-4B94-9663-B3ADEAB22AFA}" destId="{03A9F57E-3986-4BE3-A51A-F7DDB968DA5D}" srcOrd="0" destOrd="0" presId="urn:microsoft.com/office/officeart/2005/8/layout/chevron2"/>
    <dgm:cxn modelId="{16C6F24B-753E-47F1-B262-BFA736F2FEA0}" type="presParOf" srcId="{05206CB8-9567-4B94-9663-B3ADEAB22AFA}" destId="{F9480455-CBBC-4813-A077-8882C36C0E5C}" srcOrd="1" destOrd="0" presId="urn:microsoft.com/office/officeart/2005/8/layout/chevron2"/>
    <dgm:cxn modelId="{A869FF6D-1AD3-4774-8FA3-BFD2DFFBFF8E}" type="presParOf" srcId="{8FEC3915-6DD9-4DD7-875F-E02846802F9D}" destId="{BAA5032A-827F-4C98-BF4A-A70BC347757B}" srcOrd="5" destOrd="0" presId="urn:microsoft.com/office/officeart/2005/8/layout/chevron2"/>
    <dgm:cxn modelId="{BCBEFC64-F899-415C-B145-FADA83BE9294}" type="presParOf" srcId="{8FEC3915-6DD9-4DD7-875F-E02846802F9D}" destId="{0356FE26-4170-4680-9A70-B12BE8A356B4}" srcOrd="6" destOrd="0" presId="urn:microsoft.com/office/officeart/2005/8/layout/chevron2"/>
    <dgm:cxn modelId="{446AA53A-F903-4FC4-ABA4-8CD49AB46E6F}" type="presParOf" srcId="{0356FE26-4170-4680-9A70-B12BE8A356B4}" destId="{7D44CFBD-70AD-47BF-BF6D-32579C324936}" srcOrd="0" destOrd="0" presId="urn:microsoft.com/office/officeart/2005/8/layout/chevron2"/>
    <dgm:cxn modelId="{7B3A684E-B570-45D5-92C4-D99A0BEEDA51}" type="presParOf" srcId="{0356FE26-4170-4680-9A70-B12BE8A356B4}" destId="{76E5288E-8240-42B6-974A-BABE2370A36C}" srcOrd="1" destOrd="0" presId="urn:microsoft.com/office/officeart/2005/8/layout/chevron2"/>
    <dgm:cxn modelId="{C29A3B10-DEB1-4541-AC28-0D3AC8329A72}" type="presParOf" srcId="{8FEC3915-6DD9-4DD7-875F-E02846802F9D}" destId="{0E65F730-C59F-4ABB-80A1-054426BDC866}" srcOrd="7" destOrd="0" presId="urn:microsoft.com/office/officeart/2005/8/layout/chevron2"/>
    <dgm:cxn modelId="{57493732-B334-4FC7-9ED9-6A65DDDC5459}" type="presParOf" srcId="{8FEC3915-6DD9-4DD7-875F-E02846802F9D}" destId="{F0E1C2C3-485F-4B23-B57F-8DEB38591B5F}" srcOrd="8" destOrd="0" presId="urn:microsoft.com/office/officeart/2005/8/layout/chevron2"/>
    <dgm:cxn modelId="{AA05915C-63AD-4F8B-B3BD-CBA2CF4E2487}" type="presParOf" srcId="{F0E1C2C3-485F-4B23-B57F-8DEB38591B5F}" destId="{0A3117C3-E140-46AB-ABB0-AE0625A40017}" srcOrd="0" destOrd="0" presId="urn:microsoft.com/office/officeart/2005/8/layout/chevron2"/>
    <dgm:cxn modelId="{C9A206C4-D6BB-4902-A6A5-CB523DE02E87}" type="presParOf" srcId="{F0E1C2C3-485F-4B23-B57F-8DEB38591B5F}" destId="{87F763DD-5F48-4FED-9C84-1629FEC1CB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D8FEF-B838-4DE7-827A-B6CCDF58A191}">
      <dsp:nvSpPr>
        <dsp:cNvPr id="0" name=""/>
        <dsp:cNvSpPr/>
      </dsp:nvSpPr>
      <dsp:spPr>
        <a:xfrm rot="5400000">
          <a:off x="-272675" y="273962"/>
          <a:ext cx="1817837" cy="127248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уровень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637529"/>
        <a:ext cx="1272485" cy="545352"/>
      </dsp:txXfrm>
    </dsp:sp>
    <dsp:sp modelId="{69A014AE-790B-4C29-8EDF-16B84603A310}">
      <dsp:nvSpPr>
        <dsp:cNvPr id="0" name=""/>
        <dsp:cNvSpPr/>
      </dsp:nvSpPr>
      <dsp:spPr>
        <a:xfrm rot="5400000">
          <a:off x="3719611" y="-2445838"/>
          <a:ext cx="1181594" cy="6075845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</a:t>
          </a:r>
          <a:endParaRPr lang="ru-RU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Бюджеты государственных внебюджетных фондов Российской Федерации</a:t>
          </a:r>
          <a:endParaRPr lang="ru-RU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72486" y="58968"/>
        <a:ext cx="6018164" cy="1066232"/>
      </dsp:txXfrm>
    </dsp:sp>
    <dsp:sp modelId="{46903892-CB6A-4A4A-BD8F-E40C607ED91B}">
      <dsp:nvSpPr>
        <dsp:cNvPr id="0" name=""/>
        <dsp:cNvSpPr/>
      </dsp:nvSpPr>
      <dsp:spPr>
        <a:xfrm rot="5400000">
          <a:off x="-272675" y="1899813"/>
          <a:ext cx="1817837" cy="127248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уровень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263380"/>
        <a:ext cx="1272485" cy="545352"/>
      </dsp:txXfrm>
    </dsp:sp>
    <dsp:sp modelId="{61AF7423-9C5C-47B8-A477-03B8505297DF}">
      <dsp:nvSpPr>
        <dsp:cNvPr id="0" name=""/>
        <dsp:cNvSpPr/>
      </dsp:nvSpPr>
      <dsp:spPr>
        <a:xfrm rot="5400000">
          <a:off x="3719611" y="-819988"/>
          <a:ext cx="1181594" cy="6075845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Бюджеты субъектов РФ (областной бюджет Архангельской области)</a:t>
          </a:r>
          <a:endParaRPr lang="ru-RU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Бюджеты территориальных государственных внебюджетных фондов</a:t>
          </a:r>
          <a:endParaRPr lang="ru-RU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72486" y="1684818"/>
        <a:ext cx="6018164" cy="1066232"/>
      </dsp:txXfrm>
    </dsp:sp>
    <dsp:sp modelId="{86358010-5B64-4CA0-90BC-34C4923BAEF4}">
      <dsp:nvSpPr>
        <dsp:cNvPr id="0" name=""/>
        <dsp:cNvSpPr/>
      </dsp:nvSpPr>
      <dsp:spPr>
        <a:xfrm rot="5400000">
          <a:off x="-272675" y="3525663"/>
          <a:ext cx="1817837" cy="127248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уровень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889230"/>
        <a:ext cx="1272485" cy="545352"/>
      </dsp:txXfrm>
    </dsp:sp>
    <dsp:sp modelId="{9C0198F4-897E-4323-A4A9-D3B36822843D}">
      <dsp:nvSpPr>
        <dsp:cNvPr id="0" name=""/>
        <dsp:cNvSpPr/>
      </dsp:nvSpPr>
      <dsp:spPr>
        <a:xfrm rot="5400000">
          <a:off x="3719611" y="805862"/>
          <a:ext cx="1181594" cy="6075845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Местные бюджеты</a:t>
          </a:r>
          <a:endParaRPr lang="ru-RU" sz="19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муниципального образования «Северодвинск» – бюджет городского округа</a:t>
          </a:r>
          <a:endParaRPr lang="ru-RU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72486" y="3310669"/>
        <a:ext cx="6018164" cy="1066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C8B88-40B9-45DA-AC46-80D231750865}">
      <dsp:nvSpPr>
        <dsp:cNvPr id="0" name=""/>
        <dsp:cNvSpPr/>
      </dsp:nvSpPr>
      <dsp:spPr>
        <a:xfrm>
          <a:off x="2278277" y="1704726"/>
          <a:ext cx="1274541" cy="1274541"/>
        </a:xfrm>
        <a:prstGeom prst="roundRect">
          <a:avLst/>
        </a:prstGeom>
        <a:solidFill>
          <a:srgbClr val="FFCC66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contourW="12700" prstMaterial="dkEdge">
          <a:bevelT w="8200" h="381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Проект</a:t>
          </a:r>
          <a:r>
            <a:rPr lang="ru-RU" sz="1500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</a:t>
          </a:r>
          <a:r>
            <a:rPr lang="ru-RU" sz="1500" b="1" kern="1200" dirty="0" smtClean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Бюджета</a:t>
          </a:r>
          <a:endParaRPr lang="ru-RU" sz="1500" b="1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</dsp:txBody>
      <dsp:txXfrm>
        <a:off x="2340495" y="1766944"/>
        <a:ext cx="1150105" cy="1150105"/>
      </dsp:txXfrm>
    </dsp:sp>
    <dsp:sp modelId="{564BBB16-D706-4F1D-9FCA-72E912658E83}">
      <dsp:nvSpPr>
        <dsp:cNvPr id="0" name=""/>
        <dsp:cNvSpPr/>
      </dsp:nvSpPr>
      <dsp:spPr>
        <a:xfrm rot="16010242">
          <a:off x="2651582" y="1488262"/>
          <a:ext cx="4335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059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A8423-B5CA-4CA7-915F-C21EEF329B82}">
      <dsp:nvSpPr>
        <dsp:cNvPr id="0" name=""/>
        <dsp:cNvSpPr/>
      </dsp:nvSpPr>
      <dsp:spPr>
        <a:xfrm>
          <a:off x="2024246" y="176770"/>
          <a:ext cx="1603832" cy="1095028"/>
        </a:xfrm>
        <a:prstGeom prst="roundRect">
          <a:avLst/>
        </a:prstGeom>
        <a:solidFill>
          <a:srgbClr val="CCECFF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contourW="12700" prstMaterial="dkEdge">
          <a:bevelT w="8200" h="38100" prst="riblet"/>
          <a:contourClr>
            <a:srgbClr val="0070C0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Послание Президента РФ Федеральному Собранию РФ</a:t>
          </a:r>
          <a:endParaRPr lang="ru-RU" sz="1400" b="1" i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077701" y="230225"/>
        <a:ext cx="1496922" cy="988118"/>
      </dsp:txXfrm>
    </dsp:sp>
    <dsp:sp modelId="{4820E205-A7DB-4E8F-8CCB-843A7CACE031}">
      <dsp:nvSpPr>
        <dsp:cNvPr id="0" name=""/>
        <dsp:cNvSpPr/>
      </dsp:nvSpPr>
      <dsp:spPr>
        <a:xfrm rot="21086507">
          <a:off x="3551424" y="2227453"/>
          <a:ext cx="2505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685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6585F-67A9-4F79-B8C7-79E5CF5BBFA3}">
      <dsp:nvSpPr>
        <dsp:cNvPr id="0" name=""/>
        <dsp:cNvSpPr/>
      </dsp:nvSpPr>
      <dsp:spPr>
        <a:xfrm>
          <a:off x="3800558" y="1506087"/>
          <a:ext cx="1600041" cy="1164658"/>
        </a:xfrm>
        <a:prstGeom prst="roundRect">
          <a:avLst/>
        </a:prstGeom>
        <a:solidFill>
          <a:srgbClr val="CCECFF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contourW="12700" prstMaterial="dkEdge">
          <a:bevelT w="8200" h="38100"/>
          <a:contourClr>
            <a:srgbClr val="0070C0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Основные направления бюджетной и налоговой политики</a:t>
          </a:r>
          <a:endParaRPr lang="ru-RU" sz="1400" b="1" i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857412" y="1562941"/>
        <a:ext cx="1486333" cy="1050950"/>
      </dsp:txXfrm>
    </dsp:sp>
    <dsp:sp modelId="{E8147B7C-680E-49F2-BE49-0AAB0629E42B}">
      <dsp:nvSpPr>
        <dsp:cNvPr id="0" name=""/>
        <dsp:cNvSpPr/>
      </dsp:nvSpPr>
      <dsp:spPr>
        <a:xfrm rot="2663712">
          <a:off x="3531726" y="3017647"/>
          <a:ext cx="1477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851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685AF-8A55-4F90-8F6E-109CF803B632}">
      <dsp:nvSpPr>
        <dsp:cNvPr id="0" name=""/>
        <dsp:cNvSpPr/>
      </dsp:nvSpPr>
      <dsp:spPr>
        <a:xfrm>
          <a:off x="3409278" y="3069340"/>
          <a:ext cx="1678390" cy="1155470"/>
        </a:xfrm>
        <a:prstGeom prst="roundRect">
          <a:avLst/>
        </a:prstGeom>
        <a:solidFill>
          <a:srgbClr val="CCECFF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contourW="12700" prstMaterial="dkEdge">
          <a:bevelT w="8200" h="38100"/>
          <a:contourClr>
            <a:srgbClr val="0070C0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Основные направления таможенно-тарифной политики РФ</a:t>
          </a:r>
          <a:endParaRPr lang="ru-RU" sz="1400" b="1" i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465683" y="3125745"/>
        <a:ext cx="1565580" cy="1042660"/>
      </dsp:txXfrm>
    </dsp:sp>
    <dsp:sp modelId="{FBA1B349-C85A-4A8A-BBD9-FFE554B81451}">
      <dsp:nvSpPr>
        <dsp:cNvPr id="0" name=""/>
        <dsp:cNvSpPr/>
      </dsp:nvSpPr>
      <dsp:spPr>
        <a:xfrm rot="7618299">
          <a:off x="2243820" y="3075057"/>
          <a:ext cx="2397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963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A2EA6-D172-449F-B8E5-9DC8618E8C7C}">
      <dsp:nvSpPr>
        <dsp:cNvPr id="0" name=""/>
        <dsp:cNvSpPr/>
      </dsp:nvSpPr>
      <dsp:spPr>
        <a:xfrm>
          <a:off x="1009645" y="3170846"/>
          <a:ext cx="1732940" cy="1103891"/>
        </a:xfrm>
        <a:prstGeom prst="roundRect">
          <a:avLst/>
        </a:prstGeom>
        <a:solidFill>
          <a:srgbClr val="CCECFF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contourW="12700" prstMaterial="dkEdge">
          <a:bevelT w="8200" h="38100"/>
          <a:contourClr>
            <a:srgbClr val="0070C0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Государственные (муниципальные) программы</a:t>
          </a:r>
          <a:endParaRPr lang="ru-RU" sz="1400" b="1" i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63533" y="3224734"/>
        <a:ext cx="1625164" cy="996115"/>
      </dsp:txXfrm>
    </dsp:sp>
    <dsp:sp modelId="{8DECCA20-E5FC-4CD0-BC21-0A002D533B90}">
      <dsp:nvSpPr>
        <dsp:cNvPr id="0" name=""/>
        <dsp:cNvSpPr/>
      </dsp:nvSpPr>
      <dsp:spPr>
        <a:xfrm rot="11075413">
          <a:off x="1916917" y="2276350"/>
          <a:ext cx="3619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361" y="0"/>
              </a:lnTo>
            </a:path>
          </a:pathLst>
        </a:custGeom>
        <a:noFill/>
        <a:ln w="42500" cap="flat" cmpd="sng" algn="ctr">
          <a:solidFill>
            <a:srgbClr val="C19859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CFE22-3970-4819-AAEF-452214863F44}">
      <dsp:nvSpPr>
        <dsp:cNvPr id="0" name=""/>
        <dsp:cNvSpPr/>
      </dsp:nvSpPr>
      <dsp:spPr>
        <a:xfrm>
          <a:off x="292384" y="1616931"/>
          <a:ext cx="1625113" cy="1159398"/>
        </a:xfrm>
        <a:prstGeom prst="roundRect">
          <a:avLst/>
        </a:prstGeom>
        <a:solidFill>
          <a:srgbClr val="CCECFF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contourW="12700" prstMaterial="dkEdge">
          <a:bevelT w="8200" h="38100"/>
          <a:contourClr>
            <a:srgbClr val="0070C0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Прогноз социально-   экономического развития</a:t>
          </a:r>
          <a:endParaRPr lang="ru-RU" sz="1400" b="1" i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48981" y="1673528"/>
        <a:ext cx="1511919" cy="1046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341D0-FDD6-46C5-9469-798C36AE0B7A}">
      <dsp:nvSpPr>
        <dsp:cNvPr id="0" name=""/>
        <dsp:cNvSpPr/>
      </dsp:nvSpPr>
      <dsp:spPr>
        <a:xfrm>
          <a:off x="0" y="4663574"/>
          <a:ext cx="6360368" cy="10202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Открытые публичные слушания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63574"/>
        <a:ext cx="6360368" cy="1020276"/>
      </dsp:txXfrm>
    </dsp:sp>
    <dsp:sp modelId="{25D01493-351C-4E9A-9B8F-F853F3F993AB}">
      <dsp:nvSpPr>
        <dsp:cNvPr id="0" name=""/>
        <dsp:cNvSpPr/>
      </dsp:nvSpPr>
      <dsp:spPr>
        <a:xfrm rot="10800000">
          <a:off x="0" y="3109693"/>
          <a:ext cx="6360368" cy="1569184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утверждение бюджета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3109693"/>
        <a:ext cx="6360368" cy="550783"/>
      </dsp:txXfrm>
    </dsp:sp>
    <dsp:sp modelId="{52742468-1AE1-42D5-AD1D-02E583E9B1C1}">
      <dsp:nvSpPr>
        <dsp:cNvPr id="0" name=""/>
        <dsp:cNvSpPr/>
      </dsp:nvSpPr>
      <dsp:spPr>
        <a:xfrm>
          <a:off x="0" y="3660477"/>
          <a:ext cx="6360368" cy="46918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Утверждается решением о бюджете Советом депутатов Северодвинска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60477"/>
        <a:ext cx="6360368" cy="469186"/>
      </dsp:txXfrm>
    </dsp:sp>
    <dsp:sp modelId="{68D32923-E0FD-46F9-A3F9-7C53A1D3612C}">
      <dsp:nvSpPr>
        <dsp:cNvPr id="0" name=""/>
        <dsp:cNvSpPr/>
      </dsp:nvSpPr>
      <dsp:spPr>
        <a:xfrm rot="10800000">
          <a:off x="0" y="1555813"/>
          <a:ext cx="6360368" cy="1569184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Открытые публичные слушания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555813"/>
        <a:ext cx="6360368" cy="550783"/>
      </dsp:txXfrm>
    </dsp:sp>
    <dsp:sp modelId="{577461B2-304B-4BD4-AF1A-CBF3E3D4AFF7}">
      <dsp:nvSpPr>
        <dsp:cNvPr id="0" name=""/>
        <dsp:cNvSpPr/>
      </dsp:nvSpPr>
      <dsp:spPr>
        <a:xfrm>
          <a:off x="0" y="2106597"/>
          <a:ext cx="6360368" cy="46918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проекту и отчету об исполнении бюджета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06597"/>
        <a:ext cx="6360368" cy="469186"/>
      </dsp:txXfrm>
    </dsp:sp>
    <dsp:sp modelId="{E6067552-86CB-4131-9F49-EFAB28331A38}">
      <dsp:nvSpPr>
        <dsp:cNvPr id="0" name=""/>
        <dsp:cNvSpPr/>
      </dsp:nvSpPr>
      <dsp:spPr>
        <a:xfrm rot="10800000">
          <a:off x="0" y="1932"/>
          <a:ext cx="6360368" cy="1569184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932"/>
        <a:ext cx="6360368" cy="550783"/>
      </dsp:txXfrm>
    </dsp:sp>
    <dsp:sp modelId="{74D2B7D4-BA78-4498-A03B-CEFA1313FD55}">
      <dsp:nvSpPr>
        <dsp:cNvPr id="0" name=""/>
        <dsp:cNvSpPr/>
      </dsp:nvSpPr>
      <dsp:spPr>
        <a:xfrm>
          <a:off x="0" y="561645"/>
          <a:ext cx="6360368" cy="46918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Составляется на основе прогноза социально-экономического развития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61645"/>
        <a:ext cx="6360368" cy="469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419D4-4F36-4C9D-A32D-C6C27874B2A4}">
      <dsp:nvSpPr>
        <dsp:cNvPr id="0" name=""/>
        <dsp:cNvSpPr/>
      </dsp:nvSpPr>
      <dsp:spPr>
        <a:xfrm>
          <a:off x="0" y="0"/>
          <a:ext cx="6360368" cy="1078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360368" cy="582137"/>
      </dsp:txXfrm>
    </dsp:sp>
    <dsp:sp modelId="{7526E760-E94A-40FF-86C8-747BF3C14829}">
      <dsp:nvSpPr>
        <dsp:cNvPr id="0" name=""/>
        <dsp:cNvSpPr/>
      </dsp:nvSpPr>
      <dsp:spPr>
        <a:xfrm>
          <a:off x="0" y="582137"/>
          <a:ext cx="6360368" cy="49589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Обеспечивается Администрацией муниципального образования «Северодвинск»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82137"/>
        <a:ext cx="6360368" cy="495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56458-BD39-4399-82DD-D8E51978BBD7}">
      <dsp:nvSpPr>
        <dsp:cNvPr id="0" name=""/>
        <dsp:cNvSpPr/>
      </dsp:nvSpPr>
      <dsp:spPr>
        <a:xfrm>
          <a:off x="0" y="0"/>
          <a:ext cx="4870895" cy="4870895"/>
        </a:xfrm>
        <a:prstGeom prst="triangle">
          <a:avLst/>
        </a:prstGeom>
        <a:solidFill>
          <a:srgbClr val="90E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8E0E6-F113-4BBA-8226-4FA2B8BDB13D}">
      <dsp:nvSpPr>
        <dsp:cNvPr id="0" name=""/>
        <dsp:cNvSpPr/>
      </dsp:nvSpPr>
      <dsp:spPr>
        <a:xfrm>
          <a:off x="2162843" y="260119"/>
          <a:ext cx="5447940" cy="8758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u="sng" kern="1200" dirty="0" smtClean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поступления от уплаты налогов, установленных Налоговым кодексом Российской Федерации</a:t>
          </a:r>
          <a:endParaRPr lang="ru-RU" altLang="ru-RU" sz="14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5597" y="302873"/>
        <a:ext cx="5362432" cy="790315"/>
      </dsp:txXfrm>
    </dsp:sp>
    <dsp:sp modelId="{58AECD93-0500-42D4-AE8C-4E2B516BFD71}">
      <dsp:nvSpPr>
        <dsp:cNvPr id="0" name=""/>
        <dsp:cNvSpPr/>
      </dsp:nvSpPr>
      <dsp:spPr>
        <a:xfrm>
          <a:off x="2939594" y="1521720"/>
          <a:ext cx="4908724" cy="1473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u="sng" kern="1200" dirty="0" smtClean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-поступления от уплаты других пошлин и сборов, установленных законодательством Российской Федерации, а также штрафов за нарушение законодательства</a:t>
          </a:r>
          <a:endParaRPr lang="ru-RU" altLang="ru-RU" sz="14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1532" y="1593658"/>
        <a:ext cx="4764848" cy="1329775"/>
      </dsp:txXfrm>
    </dsp:sp>
    <dsp:sp modelId="{9ABA4D4C-31B4-4BEA-8603-0C77DDB95AEB}">
      <dsp:nvSpPr>
        <dsp:cNvPr id="0" name=""/>
        <dsp:cNvSpPr/>
      </dsp:nvSpPr>
      <dsp:spPr>
        <a:xfrm>
          <a:off x="3876295" y="3212090"/>
          <a:ext cx="4649834" cy="1296725"/>
        </a:xfrm>
        <a:prstGeom prst="roundRect">
          <a:avLst/>
        </a:prstGeom>
        <a:solidFill>
          <a:srgbClr val="FFFF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u="sng" kern="1200" dirty="0" smtClean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  <a:r>
            <a:rPr lang="ru-RU" altLang="ru-RU" sz="1400" b="1" u="sng" kern="1200" dirty="0" smtClean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-поступления от других бюджетов (межбюджетные трансферты), организаций, граждан (кроме налоговых и неналоговых доходов)</a:t>
          </a:r>
          <a:endParaRPr lang="ru-RU" altLang="ru-RU" sz="14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9596" y="3275391"/>
        <a:ext cx="4523232" cy="1170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80A2A-43FC-4E58-B223-A32431C07FE4}">
      <dsp:nvSpPr>
        <dsp:cNvPr id="0" name=""/>
        <dsp:cNvSpPr/>
      </dsp:nvSpPr>
      <dsp:spPr>
        <a:xfrm>
          <a:off x="631090" y="257814"/>
          <a:ext cx="2959273" cy="2959273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rgbClr val="4E8542">
                <a:shade val="45000"/>
                <a:satMod val="155000"/>
              </a:srgbClr>
            </a:gs>
            <a:gs pos="60000">
              <a:srgbClr val="4E8542">
                <a:shade val="95000"/>
                <a:satMod val="150000"/>
              </a:srgbClr>
            </a:gs>
            <a:gs pos="100000">
              <a:srgbClr val="4E8542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extrusionH="152250"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Дотации</a:t>
          </a:r>
          <a:endParaRPr lang="ru-RU" sz="1200" b="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2190697" y="884898"/>
        <a:ext cx="1056883" cy="880736"/>
      </dsp:txXfrm>
    </dsp:sp>
    <dsp:sp modelId="{1C3762B4-01A9-4895-8B89-359891D4BCD1}">
      <dsp:nvSpPr>
        <dsp:cNvPr id="0" name=""/>
        <dsp:cNvSpPr/>
      </dsp:nvSpPr>
      <dsp:spPr>
        <a:xfrm>
          <a:off x="564047" y="334679"/>
          <a:ext cx="2959273" cy="2959273"/>
        </a:xfrm>
        <a:prstGeom prst="pie">
          <a:avLst>
            <a:gd name="adj1" fmla="val 1800000"/>
            <a:gd name="adj2" fmla="val 9000000"/>
          </a:avLst>
        </a:prstGeom>
        <a:solidFill>
          <a:srgbClr val="F07F0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Суб</a:t>
          </a:r>
          <a:r>
            <a:rPr lang="ru-RU" sz="1400" b="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сидии</a:t>
          </a:r>
          <a:endParaRPr lang="ru-RU" sz="1400" b="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268636" y="2254684"/>
        <a:ext cx="1585325" cy="775047"/>
      </dsp:txXfrm>
    </dsp:sp>
    <dsp:sp modelId="{EF3D1B95-7F9D-4F36-ADE6-39E15D70964D}">
      <dsp:nvSpPr>
        <dsp:cNvPr id="0" name=""/>
        <dsp:cNvSpPr/>
      </dsp:nvSpPr>
      <dsp:spPr>
        <a:xfrm>
          <a:off x="503100" y="228991"/>
          <a:ext cx="2959273" cy="2959273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rgbClr val="1B587C">
                <a:shade val="45000"/>
                <a:satMod val="155000"/>
              </a:srgbClr>
            </a:gs>
            <a:gs pos="60000">
              <a:srgbClr val="1B587C">
                <a:shade val="95000"/>
                <a:satMod val="150000"/>
              </a:srgbClr>
            </a:gs>
            <a:gs pos="100000">
              <a:srgbClr val="1B587C">
                <a:tint val="87000"/>
                <a:satMod val="250000"/>
              </a:srgb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extrusionH="152250" prstMaterial="powder">
          <a:bevelT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Субвенции </a:t>
          </a:r>
          <a:endParaRPr lang="ru-RU" sz="1200" b="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845882" y="856075"/>
        <a:ext cx="1056883" cy="880736"/>
      </dsp:txXfrm>
    </dsp:sp>
    <dsp:sp modelId="{75DF072B-1768-4B62-9397-A5A6C4EF3F5D}">
      <dsp:nvSpPr>
        <dsp:cNvPr id="0" name=""/>
        <dsp:cNvSpPr/>
      </dsp:nvSpPr>
      <dsp:spPr>
        <a:xfrm>
          <a:off x="448141" y="74621"/>
          <a:ext cx="3325660" cy="332566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07F0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55D90-62E1-4F4F-A674-373B9B018F7D}">
      <dsp:nvSpPr>
        <dsp:cNvPr id="0" name=""/>
        <dsp:cNvSpPr/>
      </dsp:nvSpPr>
      <dsp:spPr>
        <a:xfrm>
          <a:off x="380853" y="151299"/>
          <a:ext cx="3325660" cy="332566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07F0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3EDF65-9190-454D-BE51-A44C826B3B64}">
      <dsp:nvSpPr>
        <dsp:cNvPr id="0" name=""/>
        <dsp:cNvSpPr/>
      </dsp:nvSpPr>
      <dsp:spPr>
        <a:xfrm>
          <a:off x="319662" y="45798"/>
          <a:ext cx="3325660" cy="332566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07F0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EDF63-F4B4-4678-A355-AF9915BA61B3}">
      <dsp:nvSpPr>
        <dsp:cNvPr id="0" name=""/>
        <dsp:cNvSpPr/>
      </dsp:nvSpPr>
      <dsp:spPr>
        <a:xfrm rot="5400000">
          <a:off x="-86000" y="121908"/>
          <a:ext cx="573335" cy="4013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" y="236574"/>
        <a:ext cx="401334" cy="172001"/>
      </dsp:txXfrm>
    </dsp:sp>
    <dsp:sp modelId="{7741F618-4D6D-42DA-87B6-07087EAD02A7}">
      <dsp:nvSpPr>
        <dsp:cNvPr id="0" name=""/>
        <dsp:cNvSpPr/>
      </dsp:nvSpPr>
      <dsp:spPr>
        <a:xfrm rot="5400000">
          <a:off x="2689084" y="-1379534"/>
          <a:ext cx="372668" cy="57508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повышение</a:t>
          </a:r>
          <a:r>
            <a:rPr lang="ru-RU" sz="1400" b="1" kern="1200" baseline="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эффективности использования бюджетных средств и муниципального имущества в муниципальном секторе управления</a:t>
          </a:r>
          <a:endParaRPr lang="ru-RU" sz="1400" b="1" kern="1200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0" y="1327742"/>
        <a:ext cx="5732645" cy="336284"/>
      </dsp:txXfrm>
    </dsp:sp>
    <dsp:sp modelId="{33F5CC8B-B06E-42C5-907B-18EFF6652AC5}">
      <dsp:nvSpPr>
        <dsp:cNvPr id="0" name=""/>
        <dsp:cNvSpPr/>
      </dsp:nvSpPr>
      <dsp:spPr>
        <a:xfrm rot="5400000">
          <a:off x="-86000" y="603457"/>
          <a:ext cx="573335" cy="4013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" y="718123"/>
        <a:ext cx="401334" cy="172001"/>
      </dsp:txXfrm>
    </dsp:sp>
    <dsp:sp modelId="{EBCB936D-D250-44D1-B716-73ED516D8DCF}">
      <dsp:nvSpPr>
        <dsp:cNvPr id="0" name=""/>
        <dsp:cNvSpPr/>
      </dsp:nvSpPr>
      <dsp:spPr>
        <a:xfrm rot="5400000">
          <a:off x="3349167" y="-2430375"/>
          <a:ext cx="372668" cy="6268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мобилизация дополнительных налоговых и неналоговых доходов в местный бюджет</a:t>
          </a:r>
          <a:endParaRPr lang="ru-RU" sz="1400" b="1" kern="1200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401334" y="535650"/>
        <a:ext cx="6250142" cy="336284"/>
      </dsp:txXfrm>
    </dsp:sp>
    <dsp:sp modelId="{03A9F57E-3986-4BE3-A51A-F7DDB968DA5D}">
      <dsp:nvSpPr>
        <dsp:cNvPr id="0" name=""/>
        <dsp:cNvSpPr/>
      </dsp:nvSpPr>
      <dsp:spPr>
        <a:xfrm rot="5400000">
          <a:off x="-371971" y="1373004"/>
          <a:ext cx="1145277" cy="4013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0" y="1201700"/>
        <a:ext cx="401334" cy="743943"/>
      </dsp:txXfrm>
    </dsp:sp>
    <dsp:sp modelId="{F9480455-CBBC-4813-A077-8882C36C0E5C}">
      <dsp:nvSpPr>
        <dsp:cNvPr id="0" name=""/>
        <dsp:cNvSpPr/>
      </dsp:nvSpPr>
      <dsp:spPr>
        <a:xfrm rot="5400000">
          <a:off x="3061169" y="-1660829"/>
          <a:ext cx="948663" cy="6268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достижение значений целевых показателей, установленных в региональных планах мероприятий («дорожных картах»), касающихся изменений в отраслях социальной сферы, направленных на повышение эффективности образования и культуры</a:t>
          </a:r>
          <a:endParaRPr lang="ru-RU" sz="1400" b="1" kern="1200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401334" y="1045316"/>
        <a:ext cx="6222024" cy="856043"/>
      </dsp:txXfrm>
    </dsp:sp>
    <dsp:sp modelId="{7D44CFBD-70AD-47BF-BF6D-32579C324936}">
      <dsp:nvSpPr>
        <dsp:cNvPr id="0" name=""/>
        <dsp:cNvSpPr/>
      </dsp:nvSpPr>
      <dsp:spPr>
        <a:xfrm rot="5400000">
          <a:off x="-195011" y="2240572"/>
          <a:ext cx="791357" cy="4013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" y="2246227"/>
        <a:ext cx="401334" cy="390023"/>
      </dsp:txXfrm>
    </dsp:sp>
    <dsp:sp modelId="{76E5288E-8240-42B6-974A-BABE2370A36C}">
      <dsp:nvSpPr>
        <dsp:cNvPr id="0" name=""/>
        <dsp:cNvSpPr/>
      </dsp:nvSpPr>
      <dsp:spPr>
        <a:xfrm rot="5400000">
          <a:off x="3182354" y="-746194"/>
          <a:ext cx="706295" cy="6268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ограничение роста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непервоочередных</a:t>
          </a:r>
          <a:r>
            <a:rPr lang="ru-RU" sz="14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расходов местного бюджета и их оптимизация</a:t>
          </a:r>
          <a:endParaRPr lang="ru-RU" sz="1400" b="1" kern="1200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401335" y="2069303"/>
        <a:ext cx="6233856" cy="637339"/>
      </dsp:txXfrm>
    </dsp:sp>
    <dsp:sp modelId="{0A3117C3-E140-46AB-ABB0-AE0625A40017}">
      <dsp:nvSpPr>
        <dsp:cNvPr id="0" name=""/>
        <dsp:cNvSpPr/>
      </dsp:nvSpPr>
      <dsp:spPr>
        <a:xfrm rot="5400000">
          <a:off x="-137216" y="2895735"/>
          <a:ext cx="675767" cy="4013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1" y="2959185"/>
        <a:ext cx="401334" cy="274433"/>
      </dsp:txXfrm>
    </dsp:sp>
    <dsp:sp modelId="{87F763DD-5F48-4FED-9C84-1629FEC1CB86}">
      <dsp:nvSpPr>
        <dsp:cNvPr id="0" name=""/>
        <dsp:cNvSpPr/>
      </dsp:nvSpPr>
      <dsp:spPr>
        <a:xfrm rot="5400000">
          <a:off x="3270231" y="-83510"/>
          <a:ext cx="530541" cy="6268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Внедрение проектных принципов управления в деятельность органов Администрации Северодвинска</a:t>
          </a:r>
          <a:endParaRPr lang="ru-RU" sz="1400" b="1" kern="1200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401335" y="2811285"/>
        <a:ext cx="6242435" cy="478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5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0.77639</cdr:x>
      <cdr:y>0.39983</cdr:y>
    </cdr:from>
    <cdr:to>
      <cdr:x>0.83242</cdr:x>
      <cdr:y>0.5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6984775" y="1343211"/>
          <a:ext cx="504056" cy="33650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0.62432</cdr:x>
      <cdr:y>0.79856</cdr:y>
    </cdr:from>
    <cdr:to>
      <cdr:x>0.75238</cdr:x>
      <cdr:y>0.92718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5616623" y="2702644"/>
          <a:ext cx="1152084" cy="4352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0.71315</cdr:x>
      <cdr:y>0.18564</cdr:y>
    </cdr:from>
    <cdr:to>
      <cdr:x>0.76232</cdr:x>
      <cdr:y>0.25483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6265645" y="772757"/>
          <a:ext cx="432048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0.69675</cdr:x>
      <cdr:y>0.68729</cdr:y>
    </cdr:from>
    <cdr:to>
      <cdr:x>0.78691</cdr:x>
      <cdr:y>0.80838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6121629" y="2860989"/>
          <a:ext cx="792088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1AF9D-366E-46E3-A0B1-E766C654D9CA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891AC-E9E2-42DE-9303-515998C211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0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891AC-E9E2-42DE-9303-515998C2116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3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891AC-E9E2-42DE-9303-515998C2116E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02FAA-042D-434E-A5F9-0C771DB6CBA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4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891AC-E9E2-42DE-9303-515998C2116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6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891AC-E9E2-42DE-9303-515998C2116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0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1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22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01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29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47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0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9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45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11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5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6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22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01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29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4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06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5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9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45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11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5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66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22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01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2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47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06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5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9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45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31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11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59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59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3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5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21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58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481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74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3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9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fotki29.ru/images/2/nicholas_korelski_monastery_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chart" Target="../charts/char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fin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www.dvinaland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1">
                <a:lumMod val="0"/>
                <a:lumOff val="100000"/>
              </a:schemeClr>
            </a:gs>
            <a:gs pos="86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5353429" cy="68580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29000"/>
              </a:schemeClr>
            </a:glo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9310" y="272910"/>
            <a:ext cx="3683067" cy="4236210"/>
          </a:xfrm>
        </p:spPr>
        <p:txBody>
          <a:bodyPr>
            <a:noAutofit/>
          </a:bodyPr>
          <a:lstStyle/>
          <a:p>
            <a:r>
              <a:rPr lang="ru-RU" alt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br>
              <a:rPr lang="ru-RU" alt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  <a:br>
              <a:rPr lang="ru-RU" alt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решения Совета депутатов Северодвинска </a:t>
            </a:r>
            <a:b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местном бюджете </a:t>
            </a:r>
            <a:b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плановый период 2019 и 2020 годов»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353429" y="6162666"/>
            <a:ext cx="3082225" cy="7007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Подготовлено Финансовым управлением    Администрации Северодвинска</a:t>
            </a:r>
          </a:p>
        </p:txBody>
      </p:sp>
      <p:pic>
        <p:nvPicPr>
          <p:cNvPr id="1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713">
            <a:off x="871492" y="3100760"/>
            <a:ext cx="461963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822031" y="4159870"/>
            <a:ext cx="708025" cy="6985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>
                <a:alpha val="50000"/>
              </a:srgbClr>
            </a:outerShdw>
          </a:effectLst>
          <a:extLst/>
        </p:spPr>
        <p:txBody>
          <a:bodyPr lIns="18000" tIns="10800" rIns="18000" bIns="1080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800" b="1" kern="0" dirty="0">
                <a:solidFill>
                  <a:srgbClr val="363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+mn-cs"/>
              </a:rPr>
              <a:t>ГОРОД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800" b="1" kern="0" dirty="0">
                <a:solidFill>
                  <a:srgbClr val="363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+mn-cs"/>
              </a:rPr>
              <a:t>ТРУДОВОЙ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800" b="1" kern="0" dirty="0">
                <a:solidFill>
                  <a:srgbClr val="363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+mn-cs"/>
              </a:rPr>
              <a:t>ДОБЛЕСТИ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800" b="1" kern="0" dirty="0">
                <a:solidFill>
                  <a:srgbClr val="363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+mn-cs"/>
              </a:rPr>
              <a:t>И СЛАВЫ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7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50470" y="126345"/>
            <a:ext cx="8311459" cy="670694"/>
          </a:xfrm>
          <a:gradFill flip="none" rotWithShape="1">
            <a:gsLst>
              <a:gs pos="2900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609335" y="739586"/>
            <a:ext cx="7886700" cy="5545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безвозмездные и безвозвратные поступления денежных средств в бюджет.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04407229"/>
              </p:ext>
            </p:extLst>
          </p:nvPr>
        </p:nvGraphicFramePr>
        <p:xfrm>
          <a:off x="285720" y="1772816"/>
          <a:ext cx="8640960" cy="487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84565"/>
            <a:ext cx="2003725" cy="216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1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35096" y="388554"/>
            <a:ext cx="8311459" cy="670694"/>
          </a:xfrm>
          <a:noFill/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46280" y="692436"/>
            <a:ext cx="7785100" cy="887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b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Межбюджетные трансферты – </a:t>
            </a:r>
            <a:r>
              <a:rPr lang="ru-RU" sz="20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денежные средства, перечисляемые из одного бюджета бюджетной системы другому бюджету.</a:t>
            </a:r>
            <a:endParaRPr lang="ru-RU" sz="20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8"/>
          <p:cNvGraphicFramePr>
            <a:graphicFrameLocks/>
          </p:cNvGraphicFramePr>
          <p:nvPr/>
        </p:nvGraphicFramePr>
        <p:xfrm>
          <a:off x="3680394" y="1965977"/>
          <a:ext cx="4087368" cy="352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трелка вправо 11"/>
          <p:cNvSpPr/>
          <p:nvPr/>
        </p:nvSpPr>
        <p:spPr>
          <a:xfrm rot="20421001">
            <a:off x="1846200" y="3850999"/>
            <a:ext cx="2521219" cy="2098876"/>
          </a:xfrm>
          <a:prstGeom prst="rightArrow">
            <a:avLst/>
          </a:prstGeom>
          <a:gradFill rotWithShape="1">
            <a:gsLst>
              <a:gs pos="0">
                <a:srgbClr val="1B587C">
                  <a:shade val="45000"/>
                  <a:satMod val="155000"/>
                </a:srgbClr>
              </a:gs>
              <a:gs pos="60000">
                <a:srgbClr val="1B587C">
                  <a:shade val="95000"/>
                  <a:satMod val="150000"/>
                </a:srgbClr>
              </a:gs>
              <a:gs pos="100000">
                <a:srgbClr val="1B587C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prstClr val="white"/>
                </a:solidFill>
                <a:latin typeface="Verdana"/>
                <a:cs typeface="+mn-cs"/>
              </a:rPr>
              <a:t>Целевые средства, предоставляются на финансирование полномочий, переданных другому уровню власти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20178531" flipH="1">
            <a:off x="6708345" y="1362010"/>
            <a:ext cx="2326500" cy="2016589"/>
          </a:xfrm>
          <a:prstGeom prst="rightArrow">
            <a:avLst/>
          </a:prstGeom>
          <a:gradFill rotWithShape="1">
            <a:gsLst>
              <a:gs pos="0">
                <a:srgbClr val="4E8542">
                  <a:shade val="45000"/>
                  <a:satMod val="155000"/>
                </a:srgbClr>
              </a:gs>
              <a:gs pos="60000">
                <a:srgbClr val="4E8542">
                  <a:shade val="95000"/>
                  <a:satMod val="150000"/>
                </a:srgbClr>
              </a:gs>
              <a:gs pos="100000">
                <a:srgbClr val="4E8542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prstClr val="white"/>
                </a:solidFill>
                <a:latin typeface="Verdana"/>
                <a:cs typeface="+mn-cs"/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15" name="Стрелка вправо 14"/>
          <p:cNvSpPr/>
          <p:nvPr/>
        </p:nvSpPr>
        <p:spPr>
          <a:xfrm rot="1039527" flipH="1">
            <a:off x="6638373" y="4328152"/>
            <a:ext cx="2428477" cy="2197827"/>
          </a:xfrm>
          <a:prstGeom prst="rightArrow">
            <a:avLst/>
          </a:prstGeom>
          <a:gradFill rotWithShape="1">
            <a:gsLst>
              <a:gs pos="0">
                <a:srgbClr val="F07F09">
                  <a:shade val="45000"/>
                  <a:satMod val="155000"/>
                </a:srgbClr>
              </a:gs>
              <a:gs pos="60000">
                <a:srgbClr val="F07F09">
                  <a:shade val="95000"/>
                  <a:satMod val="150000"/>
                </a:srgbClr>
              </a:gs>
              <a:gs pos="100000">
                <a:srgbClr val="F07F09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>
                <a:solidFill>
                  <a:prstClr val="white"/>
                </a:solidFill>
                <a:latin typeface="Verdana"/>
                <a:cs typeface="+mn-cs"/>
              </a:rPr>
              <a:t>Целевые средства,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8288" y="1830388"/>
            <a:ext cx="2660650" cy="563562"/>
          </a:xfrm>
          <a:prstGeom prst="roundRect">
            <a:avLst/>
          </a:prstGeom>
          <a:gradFill rotWithShape="1">
            <a:gsLst>
              <a:gs pos="0">
                <a:srgbClr val="C19859">
                  <a:tint val="65000"/>
                  <a:satMod val="270000"/>
                </a:srgbClr>
              </a:gs>
              <a:gs pos="25000">
                <a:srgbClr val="C19859">
                  <a:tint val="60000"/>
                  <a:satMod val="300000"/>
                </a:srgbClr>
              </a:gs>
              <a:gs pos="100000">
                <a:srgbClr val="C19859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C19859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75" kern="0" dirty="0">
                <a:solidFill>
                  <a:prstClr val="black"/>
                </a:solidFill>
                <a:latin typeface="Verdana"/>
                <a:cs typeface="+mn-cs"/>
              </a:rPr>
              <a:t>Российская Федерация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8288" y="2889250"/>
            <a:ext cx="2173287" cy="598488"/>
          </a:xfrm>
          <a:prstGeom prst="roundRect">
            <a:avLst/>
          </a:prstGeom>
          <a:gradFill rotWithShape="1">
            <a:gsLst>
              <a:gs pos="0">
                <a:srgbClr val="4E8542">
                  <a:tint val="65000"/>
                  <a:satMod val="270000"/>
                </a:srgbClr>
              </a:gs>
              <a:gs pos="25000">
                <a:srgbClr val="4E8542">
                  <a:tint val="60000"/>
                  <a:satMod val="300000"/>
                </a:srgbClr>
              </a:gs>
              <a:gs pos="100000">
                <a:srgbClr val="4E8542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/>
                </a:solidFill>
                <a:latin typeface="Verdana"/>
                <a:cs typeface="+mn-cs"/>
              </a:rPr>
              <a:t>Архангельская область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0513" y="3956050"/>
            <a:ext cx="1620837" cy="371475"/>
          </a:xfrm>
          <a:prstGeom prst="roundRect">
            <a:avLst/>
          </a:prstGeom>
          <a:gradFill rotWithShape="1">
            <a:gsLst>
              <a:gs pos="0">
                <a:srgbClr val="1B587C">
                  <a:tint val="65000"/>
                  <a:satMod val="270000"/>
                </a:srgbClr>
              </a:gs>
              <a:gs pos="25000">
                <a:srgbClr val="1B587C">
                  <a:tint val="60000"/>
                  <a:satMod val="300000"/>
                </a:srgbClr>
              </a:gs>
              <a:gs pos="100000">
                <a:srgbClr val="1B587C">
                  <a:tint val="29000"/>
                  <a:satMod val="400000"/>
                </a:srgbClr>
              </a:gs>
            </a:gsLst>
            <a:lin ang="16200000" scaled="1"/>
          </a:gradFill>
          <a:ln w="9525" cap="flat" cmpd="sng" algn="ctr">
            <a:solidFill>
              <a:srgbClr val="1B587C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25" kern="0" dirty="0">
                <a:solidFill>
                  <a:prstClr val="black"/>
                </a:solidFill>
                <a:latin typeface="Verdana"/>
                <a:cs typeface="+mn-cs"/>
              </a:rPr>
              <a:t>Северодвинск</a:t>
            </a:r>
            <a:r>
              <a:rPr lang="ru-RU" sz="1350" kern="0" dirty="0">
                <a:solidFill>
                  <a:prstClr val="black"/>
                </a:solidFill>
                <a:latin typeface="Verdana"/>
                <a:cs typeface="+mn-cs"/>
              </a:rPr>
              <a:t> 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604838" y="2487613"/>
            <a:ext cx="295275" cy="354012"/>
          </a:xfrm>
          <a:prstGeom prst="downArrow">
            <a:avLst/>
          </a:prstGeom>
          <a:solidFill>
            <a:srgbClr val="F07F09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kern="0" dirty="0">
              <a:solidFill>
                <a:prstClr val="white"/>
              </a:solidFill>
              <a:latin typeface="Verdana"/>
              <a:cs typeface="+mn-cs"/>
            </a:endParaRPr>
          </a:p>
        </p:txBody>
      </p:sp>
      <p:pic>
        <p:nvPicPr>
          <p:cNvPr id="24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560763"/>
            <a:ext cx="317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3560763"/>
            <a:ext cx="317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97000">
              <a:schemeClr val="accent5">
                <a:lumMod val="20000"/>
                <a:lumOff val="80000"/>
              </a:schemeClr>
            </a:gs>
            <a:gs pos="77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42860" y="116632"/>
            <a:ext cx="8249079" cy="1110567"/>
          </a:xfrm>
          <a:gradFill>
            <a:gsLst>
              <a:gs pos="2900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Основные направления бюджетной и налоговой политики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Северодвинска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 2018 год и среднесрочную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перспективу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8463"/>
            <a:ext cx="850283" cy="748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33358" y="1523102"/>
            <a:ext cx="68589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Бюджетная и налоговая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политика в предстоящем периоде сохранит нацеленность на реализацию приоритетных задач социально-экономического развития, обеспечит устойчивость и сбалансированность бюджетной системы, повышение эффективности бюджетных расходов.  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:\Documents and Settings\aie\Рабочий стол\мирбанк\схемы\catalog34_cro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12" y="1230737"/>
            <a:ext cx="1789184" cy="152320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" y="2753945"/>
            <a:ext cx="2483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поставленных целей необходимо обеспечить:</a:t>
            </a:r>
          </a:p>
        </p:txBody>
      </p:sp>
      <p:graphicFrame>
        <p:nvGraphicFramePr>
          <p:cNvPr id="14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032623"/>
              </p:ext>
            </p:extLst>
          </p:nvPr>
        </p:nvGraphicFramePr>
        <p:xfrm>
          <a:off x="2366827" y="3188236"/>
          <a:ext cx="6669669" cy="3551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2768162" y="3223554"/>
            <a:ext cx="6268334" cy="372668"/>
            <a:chOff x="401334" y="517458"/>
            <a:chExt cx="6268334" cy="372668"/>
          </a:xfrm>
          <a:scene3d>
            <a:camera prst="orthographicFront"/>
            <a:lightRig rig="flat" dir="t"/>
          </a:scene3d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 rot="5400000">
              <a:off x="3349167" y="-2430375"/>
              <a:ext cx="372668" cy="626833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401334" y="535650"/>
              <a:ext cx="6250142" cy="3362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п</a:t>
              </a:r>
              <a:r>
                <a:rPr lang="ru-RU" sz="1400" b="1" kern="1200" dirty="0" smtClean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овышение эффективности использования бюджетных средств и муниципального имущества в муниципальном секторе управления</a:t>
              </a:r>
              <a:endParaRPr lang="ru-RU" sz="1400" b="1" kern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91000">
              <a:schemeClr val="accent5">
                <a:lumMod val="40000"/>
                <a:lumOff val="60000"/>
              </a:schemeClr>
            </a:gs>
            <a:gs pos="97000">
              <a:schemeClr val="accent5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21039" y="116061"/>
            <a:ext cx="8537953" cy="1057628"/>
          </a:xfrm>
          <a:gradFill>
            <a:gsLst>
              <a:gs pos="41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91000">
                <a:schemeClr val="accent5">
                  <a:lumMod val="40000"/>
                  <a:lumOff val="60000"/>
                </a:schemeClr>
              </a:gs>
              <a:gs pos="97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</a:t>
            </a: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10780"/>
              </p:ext>
            </p:extLst>
          </p:nvPr>
        </p:nvGraphicFramePr>
        <p:xfrm>
          <a:off x="339244" y="1453439"/>
          <a:ext cx="8625243" cy="1456062"/>
        </p:xfrm>
        <a:graphic>
          <a:graphicData uri="http://schemas.openxmlformats.org/drawingml/2006/table">
            <a:tbl>
              <a:tblPr/>
              <a:tblGrid>
                <a:gridCol w="2360548">
                  <a:extLst>
                    <a:ext uri="{9D8B030D-6E8A-4147-A177-3AD203B41FA5}">
                      <a16:colId xmlns:a16="http://schemas.microsoft.com/office/drawing/2014/main" val="283017719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58568985"/>
                    </a:ext>
                  </a:extLst>
                </a:gridCol>
                <a:gridCol w="919374">
                  <a:extLst>
                    <a:ext uri="{9D8B030D-6E8A-4147-A177-3AD203B41FA5}">
                      <a16:colId xmlns:a16="http://schemas.microsoft.com/office/drawing/2014/main" val="1373725299"/>
                    </a:ext>
                  </a:extLst>
                </a:gridCol>
                <a:gridCol w="952834">
                  <a:extLst>
                    <a:ext uri="{9D8B030D-6E8A-4147-A177-3AD203B41FA5}">
                      <a16:colId xmlns:a16="http://schemas.microsoft.com/office/drawing/2014/main" val="75697515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38269879"/>
                    </a:ext>
                  </a:extLst>
                </a:gridCol>
                <a:gridCol w="848888">
                  <a:extLst>
                    <a:ext uri="{9D8B030D-6E8A-4147-A177-3AD203B41FA5}">
                      <a16:colId xmlns:a16="http://schemas.microsoft.com/office/drawing/2014/main" val="1159377550"/>
                    </a:ext>
                  </a:extLst>
                </a:gridCol>
                <a:gridCol w="815643">
                  <a:extLst>
                    <a:ext uri="{9D8B030D-6E8A-4147-A177-3AD203B41FA5}">
                      <a16:colId xmlns:a16="http://schemas.microsoft.com/office/drawing/2014/main" val="1870481536"/>
                    </a:ext>
                  </a:extLst>
                </a:gridCol>
                <a:gridCol w="855748">
                  <a:extLst>
                    <a:ext uri="{9D8B030D-6E8A-4147-A177-3AD203B41FA5}">
                      <a16:colId xmlns:a16="http://schemas.microsoft.com/office/drawing/2014/main" val="309393179"/>
                    </a:ext>
                  </a:extLst>
                </a:gridCol>
              </a:tblGrid>
              <a:tr h="582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2017 год (решение)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2018 год прогноз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2019 год прогноз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2019 год прогноз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2018/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2019/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2020/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45211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Доходы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6 359 814,2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5 588 719,7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5 717 001,1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5 830 514,6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243848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Расходы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6 584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082,0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5 607 893,6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5 708 528,3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5 826 783,9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259129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Дефицит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-224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-19 173,9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8 472,8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3 730,7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-44,2%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06073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3" y="3573016"/>
            <a:ext cx="3038475" cy="2130090"/>
          </a:xfrm>
          <a:prstGeom prst="rect">
            <a:avLst/>
          </a:prstGeom>
        </p:spPr>
      </p:pic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842650"/>
              </p:ext>
            </p:extLst>
          </p:nvPr>
        </p:nvGraphicFramePr>
        <p:xfrm>
          <a:off x="403290" y="3129770"/>
          <a:ext cx="5223524" cy="326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727320" y="1245127"/>
            <a:ext cx="140466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91000">
              <a:schemeClr val="accent5">
                <a:lumMod val="40000"/>
                <a:lumOff val="60000"/>
              </a:schemeClr>
            </a:gs>
            <a:gs pos="97000">
              <a:schemeClr val="accent5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47133" y="142864"/>
            <a:ext cx="7264399" cy="837295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ru-RU" altLang="ja-JP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Динамика доходов местного бюджета </a:t>
            </a:r>
            <a:br>
              <a:rPr lang="ru-RU" altLang="ja-JP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ja-JP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 основным </a:t>
            </a:r>
            <a:r>
              <a:rPr lang="ru-RU" altLang="ja-JP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группам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1" descr="25596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r="4567"/>
          <a:stretch>
            <a:fillRect/>
          </a:stretch>
        </p:blipFill>
        <p:spPr bwMode="auto">
          <a:xfrm>
            <a:off x="327754" y="4873489"/>
            <a:ext cx="2182133" cy="162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24" y="28191"/>
            <a:ext cx="1475656" cy="880530"/>
          </a:xfrm>
          <a:prstGeom prst="rect">
            <a:avLst/>
          </a:prstGeom>
          <a:effectLst>
            <a:softEdge rad="381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457490"/>
              </p:ext>
            </p:extLst>
          </p:nvPr>
        </p:nvGraphicFramePr>
        <p:xfrm>
          <a:off x="107504" y="1210771"/>
          <a:ext cx="9036498" cy="3326108"/>
        </p:xfrm>
        <a:graphic>
          <a:graphicData uri="http://schemas.openxmlformats.org/drawingml/2006/table">
            <a:tbl>
              <a:tblPr/>
              <a:tblGrid>
                <a:gridCol w="2857047">
                  <a:extLst>
                    <a:ext uri="{9D8B030D-6E8A-4147-A177-3AD203B41FA5}">
                      <a16:colId xmlns:a16="http://schemas.microsoft.com/office/drawing/2014/main" val="1241335183"/>
                    </a:ext>
                  </a:extLst>
                </a:gridCol>
                <a:gridCol w="1005326">
                  <a:extLst>
                    <a:ext uri="{9D8B030D-6E8A-4147-A177-3AD203B41FA5}">
                      <a16:colId xmlns:a16="http://schemas.microsoft.com/office/drawing/2014/main" val="413761443"/>
                    </a:ext>
                  </a:extLst>
                </a:gridCol>
                <a:gridCol w="947375">
                  <a:extLst>
                    <a:ext uri="{9D8B030D-6E8A-4147-A177-3AD203B41FA5}">
                      <a16:colId xmlns:a16="http://schemas.microsoft.com/office/drawing/2014/main" val="1612228654"/>
                    </a:ext>
                  </a:extLst>
                </a:gridCol>
                <a:gridCol w="947375">
                  <a:extLst>
                    <a:ext uri="{9D8B030D-6E8A-4147-A177-3AD203B41FA5}">
                      <a16:colId xmlns:a16="http://schemas.microsoft.com/office/drawing/2014/main" val="3637832500"/>
                    </a:ext>
                  </a:extLst>
                </a:gridCol>
                <a:gridCol w="947375">
                  <a:extLst>
                    <a:ext uri="{9D8B030D-6E8A-4147-A177-3AD203B41FA5}">
                      <a16:colId xmlns:a16="http://schemas.microsoft.com/office/drawing/2014/main" val="1895480462"/>
                    </a:ext>
                  </a:extLst>
                </a:gridCol>
                <a:gridCol w="801625">
                  <a:extLst>
                    <a:ext uri="{9D8B030D-6E8A-4147-A177-3AD203B41FA5}">
                      <a16:colId xmlns:a16="http://schemas.microsoft.com/office/drawing/2014/main" val="830739836"/>
                    </a:ext>
                  </a:extLst>
                </a:gridCol>
                <a:gridCol w="774797">
                  <a:extLst>
                    <a:ext uri="{9D8B030D-6E8A-4147-A177-3AD203B41FA5}">
                      <a16:colId xmlns:a16="http://schemas.microsoft.com/office/drawing/2014/main" val="2314080422"/>
                    </a:ext>
                  </a:extLst>
                </a:gridCol>
                <a:gridCol w="755578">
                  <a:extLst>
                    <a:ext uri="{9D8B030D-6E8A-4147-A177-3AD203B41FA5}">
                      <a16:colId xmlns:a16="http://schemas.microsoft.com/office/drawing/2014/main" val="817052741"/>
                    </a:ext>
                  </a:extLst>
                </a:gridCol>
              </a:tblGrid>
              <a:tr h="55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2017 год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(решение)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2018 год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2019 год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2019 год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(прогноз)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2018/2017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2019/2018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2020/2019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11090"/>
                  </a:ext>
                </a:extLst>
              </a:tr>
              <a:tr h="5830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доходы, всего, в том числе: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3 318 140,0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3 312 774,9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3 427 055,1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3 592 937,2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99,8%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103,4%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104,8%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047491"/>
                  </a:ext>
                </a:extLst>
              </a:tr>
              <a:tr h="2915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2 806 376,9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2 896 152,7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3 047 460,7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3 209 433,6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103,2%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105,2%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105,3%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980525"/>
                  </a:ext>
                </a:extLst>
              </a:tr>
              <a:tr h="2915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511 763,1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416 622,2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379 594,4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383 503,6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81,4%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91,1%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101,0%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519427"/>
                  </a:ext>
                </a:extLst>
              </a:tr>
              <a:tr h="583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Межбюджетные трансферты из областного бюджета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3 074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226,3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2 275 944,8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2 289 946,0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2 237 577,4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74,0%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100,6%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97,7%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487111"/>
                  </a:ext>
                </a:extLst>
              </a:tr>
              <a:tr h="6584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Прочие безвозмездные перечисления и возвраты в областной бюджет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-32 552,1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272276"/>
                  </a:ext>
                </a:extLst>
              </a:tr>
              <a:tr h="364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ДОХОДОВ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6 359 814,2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5 588 719,7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5 717 001,1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5 830 514,6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87,9%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102,3%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102,0%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029068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455561"/>
              </p:ext>
            </p:extLst>
          </p:nvPr>
        </p:nvGraphicFramePr>
        <p:xfrm>
          <a:off x="3270020" y="4598506"/>
          <a:ext cx="4851217" cy="225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890657" y="980159"/>
            <a:ext cx="140466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91000">
              <a:schemeClr val="accent5">
                <a:lumMod val="40000"/>
                <a:lumOff val="60000"/>
              </a:schemeClr>
            </a:gs>
            <a:gs pos="97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20"/>
          <p:cNvSpPr>
            <a:spLocks noGrp="1"/>
          </p:cNvSpPr>
          <p:nvPr>
            <p:ph type="title"/>
          </p:nvPr>
        </p:nvSpPr>
        <p:spPr>
          <a:xfrm>
            <a:off x="107504" y="116632"/>
            <a:ext cx="8352928" cy="936104"/>
          </a:xfrm>
          <a:gradFill>
            <a:gsLst>
              <a:gs pos="39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91000">
                <a:schemeClr val="accent5">
                  <a:lumMod val="40000"/>
                  <a:lumOff val="60000"/>
                </a:schemeClr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  <a:effectLst>
            <a:softEdge rad="25400"/>
          </a:effectLst>
        </p:spPr>
        <p:txBody>
          <a:bodyPr>
            <a:noAutofit/>
          </a:bodyPr>
          <a:lstStyle/>
          <a:p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местного бюджета </a:t>
            </a:r>
            <a:b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основным группам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16242"/>
              </p:ext>
            </p:extLst>
          </p:nvPr>
        </p:nvGraphicFramePr>
        <p:xfrm>
          <a:off x="142860" y="1196752"/>
          <a:ext cx="8893636" cy="2859894"/>
        </p:xfrm>
        <a:graphic>
          <a:graphicData uri="http://schemas.openxmlformats.org/drawingml/2006/table">
            <a:tbl>
              <a:tblPr/>
              <a:tblGrid>
                <a:gridCol w="3853076">
                  <a:extLst>
                    <a:ext uri="{9D8B030D-6E8A-4147-A177-3AD203B41FA5}">
                      <a16:colId xmlns:a16="http://schemas.microsoft.com/office/drawing/2014/main" val="150646026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4743505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92655875"/>
                    </a:ext>
                  </a:extLst>
                </a:gridCol>
                <a:gridCol w="1023971">
                  <a:extLst>
                    <a:ext uri="{9D8B030D-6E8A-4147-A177-3AD203B41FA5}">
                      <a16:colId xmlns:a16="http://schemas.microsoft.com/office/drawing/2014/main" val="1546397605"/>
                    </a:ext>
                  </a:extLst>
                </a:gridCol>
                <a:gridCol w="1037226">
                  <a:extLst>
                    <a:ext uri="{9D8B030D-6E8A-4147-A177-3AD203B41FA5}">
                      <a16:colId xmlns:a16="http://schemas.microsoft.com/office/drawing/2014/main" val="4116654426"/>
                    </a:ext>
                  </a:extLst>
                </a:gridCol>
                <a:gridCol w="963139">
                  <a:extLst>
                    <a:ext uri="{9D8B030D-6E8A-4147-A177-3AD203B41FA5}">
                      <a16:colId xmlns:a16="http://schemas.microsoft.com/office/drawing/2014/main" val="1403562665"/>
                    </a:ext>
                  </a:extLst>
                </a:gridCol>
              </a:tblGrid>
              <a:tr h="2277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по решению СДС от 13.12.2016 № 94     (в ред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. от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07.09.2017)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2020 год прогноз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46602"/>
                  </a:ext>
                </a:extLst>
              </a:tr>
              <a:tr h="663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утверждено решением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утверждено решением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уточнение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28830"/>
                  </a:ext>
                </a:extLst>
              </a:tr>
              <a:tr h="44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доходы, </a:t>
                      </a:r>
                      <a:endParaRPr lang="ru-RU" sz="14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, в т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. ч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.: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3 460 387,7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-147 612,8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3 670 090,9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-243 035,8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3 592 937,2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262708"/>
                  </a:ext>
                </a:extLst>
              </a:tr>
              <a:tr h="2277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налоговые доходы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3 018 535,1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-122 382,4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3 214 954,5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-167 493,8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3 209 433,6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306054"/>
                  </a:ext>
                </a:extLst>
              </a:tr>
              <a:tr h="2277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   неналоговые доходы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441 852,6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-25 230,4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455 136,4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-75 542,0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383 503,6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30681"/>
                  </a:ext>
                </a:extLst>
              </a:tr>
              <a:tr h="445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Межбюджетные трансферты из областного бюджета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2 223 443,4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52 501,4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2 237 577,4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52 368,6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2 237 577,4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748046"/>
                  </a:ext>
                </a:extLst>
              </a:tr>
              <a:tr h="22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ДОХОДОВ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5 683 831,1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-95 111,4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5 907 668,3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-190 667,2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5 830 514,6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717153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747494"/>
              </p:ext>
            </p:extLst>
          </p:nvPr>
        </p:nvGraphicFramePr>
        <p:xfrm>
          <a:off x="827584" y="4149080"/>
          <a:ext cx="7887820" cy="268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002864" y="990941"/>
            <a:ext cx="1141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91000">
              <a:schemeClr val="accent5">
                <a:lumMod val="40000"/>
                <a:lumOff val="60000"/>
              </a:schemeClr>
            </a:gs>
            <a:gs pos="97000">
              <a:schemeClr val="accent5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25932" y="121566"/>
            <a:ext cx="8266007" cy="670694"/>
          </a:xfrm>
          <a:noFill/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tx2"/>
                </a:solidFill>
                <a:latin typeface="Garamond" panose="02020404030301010803" pitchFamily="18" charset="0"/>
              </a:rPr>
              <a:t/>
            </a:r>
            <a:br>
              <a:rPr lang="ru-RU" altLang="ru-RU" sz="3600" b="1" dirty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20"/>
          <p:cNvSpPr txBox="1">
            <a:spLocks/>
          </p:cNvSpPr>
          <p:nvPr/>
        </p:nvSpPr>
        <p:spPr>
          <a:xfrm>
            <a:off x="107001" y="95881"/>
            <a:ext cx="8311459" cy="956855"/>
          </a:xfrm>
          <a:prstGeom prst="rect">
            <a:avLst/>
          </a:prstGeom>
          <a:gradFill flip="none" rotWithShape="1">
            <a:gsLst>
              <a:gs pos="43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91000">
                <a:schemeClr val="accent5">
                  <a:lumMod val="40000"/>
                  <a:lumOff val="60000"/>
                </a:schemeClr>
              </a:gs>
              <a:gs pos="97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и неналоговых доходов местного бюджета по основным администраторам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5097"/>
              </p:ext>
            </p:extLst>
          </p:nvPr>
        </p:nvGraphicFramePr>
        <p:xfrm>
          <a:off x="197579" y="1268759"/>
          <a:ext cx="8766908" cy="2664297"/>
        </p:xfrm>
        <a:graphic>
          <a:graphicData uri="http://schemas.openxmlformats.org/drawingml/2006/table">
            <a:tbl>
              <a:tblPr/>
              <a:tblGrid>
                <a:gridCol w="2574221">
                  <a:extLst>
                    <a:ext uri="{9D8B030D-6E8A-4147-A177-3AD203B41FA5}">
                      <a16:colId xmlns:a16="http://schemas.microsoft.com/office/drawing/2014/main" val="280906239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310509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16873737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69153133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09850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6609889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2958603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282986907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915083146"/>
                    </a:ext>
                  </a:extLst>
                </a:gridCol>
              </a:tblGrid>
              <a:tr h="4680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администратора доходов</a:t>
                      </a: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2017(план)</a:t>
                      </a: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2018 (прогноз)</a:t>
                      </a: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2019 (прогноз)</a:t>
                      </a: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2020 (прогноз)</a:t>
                      </a: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96731"/>
                  </a:ext>
                </a:extLst>
              </a:tr>
              <a:tr h="468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итогу</a:t>
                      </a: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итогу</a:t>
                      </a: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итогу</a:t>
                      </a: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итогу</a:t>
                      </a:r>
                    </a:p>
                  </a:txBody>
                  <a:tcPr marL="72000" marR="8932" marT="8932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450319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Инспекция ФНС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2 797,6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84,3%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2 887,0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87,1%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3 037,8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88,6%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3 199,3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89,0%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8472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КУМИиЗО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445,6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13,4%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363,1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11,0%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323,8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9,4%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326,3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9,1%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90463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74,9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2,3%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62,7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1,9%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65,5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1,9%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67,3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1,9%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050620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3 318,1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3 312,8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3 427,1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3 592,9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8932" marT="8932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347583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375494"/>
              </p:ext>
            </p:extLst>
          </p:nvPr>
        </p:nvGraphicFramePr>
        <p:xfrm>
          <a:off x="1099184" y="4149080"/>
          <a:ext cx="7116153" cy="267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935989" y="1051869"/>
            <a:ext cx="117894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91000">
              <a:schemeClr val="accent5">
                <a:lumMod val="40000"/>
                <a:lumOff val="60000"/>
              </a:schemeClr>
            </a:gs>
            <a:gs pos="97000">
              <a:schemeClr val="accent5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42860" y="109001"/>
            <a:ext cx="8320549" cy="943735"/>
          </a:xfrm>
          <a:gradFill>
            <a:gsLst>
              <a:gs pos="31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94000">
                <a:schemeClr val="accent5">
                  <a:lumMod val="40000"/>
                  <a:lumOff val="60000"/>
                </a:schemeClr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местного бюджета по главному администратору </a:t>
            </a: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КУМИиЗО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66185"/>
              </p:ext>
            </p:extLst>
          </p:nvPr>
        </p:nvGraphicFramePr>
        <p:xfrm>
          <a:off x="228147" y="1244621"/>
          <a:ext cx="8736342" cy="2760444"/>
        </p:xfrm>
        <a:graphic>
          <a:graphicData uri="http://schemas.openxmlformats.org/drawingml/2006/table">
            <a:tbl>
              <a:tblPr/>
              <a:tblGrid>
                <a:gridCol w="3802649">
                  <a:extLst>
                    <a:ext uri="{9D8B030D-6E8A-4147-A177-3AD203B41FA5}">
                      <a16:colId xmlns:a16="http://schemas.microsoft.com/office/drawing/2014/main" val="3525795372"/>
                    </a:ext>
                  </a:extLst>
                </a:gridCol>
                <a:gridCol w="1228548">
                  <a:extLst>
                    <a:ext uri="{9D8B030D-6E8A-4147-A177-3AD203B41FA5}">
                      <a16:colId xmlns:a16="http://schemas.microsoft.com/office/drawing/2014/main" val="1506877352"/>
                    </a:ext>
                  </a:extLst>
                </a:gridCol>
                <a:gridCol w="1248049">
                  <a:extLst>
                    <a:ext uri="{9D8B030D-6E8A-4147-A177-3AD203B41FA5}">
                      <a16:colId xmlns:a16="http://schemas.microsoft.com/office/drawing/2014/main" val="1565026351"/>
                    </a:ext>
                  </a:extLst>
                </a:gridCol>
                <a:gridCol w="1248049">
                  <a:extLst>
                    <a:ext uri="{9D8B030D-6E8A-4147-A177-3AD203B41FA5}">
                      <a16:colId xmlns:a16="http://schemas.microsoft.com/office/drawing/2014/main" val="2837146059"/>
                    </a:ext>
                  </a:extLst>
                </a:gridCol>
                <a:gridCol w="1209047">
                  <a:extLst>
                    <a:ext uri="{9D8B030D-6E8A-4147-A177-3AD203B41FA5}">
                      <a16:colId xmlns:a16="http://schemas.microsoft.com/office/drawing/2014/main" val="14680908"/>
                    </a:ext>
                  </a:extLst>
                </a:gridCol>
              </a:tblGrid>
              <a:tr h="613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Факт </a:t>
                      </a:r>
                      <a:endParaRPr lang="ru-RU" sz="14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Факт </a:t>
                      </a:r>
                      <a:endParaRPr lang="ru-RU" sz="14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Утверждено </a:t>
                      </a:r>
                      <a:endParaRPr lang="ru-RU" sz="14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Прогноз </a:t>
                      </a:r>
                      <a:endParaRPr lang="ru-RU" sz="14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37451"/>
                  </a:ext>
                </a:extLst>
              </a:tr>
              <a:tr h="3067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Дивиденды ОАО, прибыль МУП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25 295,0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28 541,2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16 373,5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19 588,5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81552"/>
                  </a:ext>
                </a:extLst>
              </a:tr>
              <a:tr h="3067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Арендная плата за имущество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75 449,5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55 954,4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44 400,0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44 600,0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139509"/>
                  </a:ext>
                </a:extLst>
              </a:tr>
              <a:tr h="3067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Арендная плата за земельные участки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128 835,2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109 555,1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115 560,0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111 095,6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001118"/>
                  </a:ext>
                </a:extLst>
              </a:tr>
              <a:tr h="3067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продажи имущества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290 651,0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242 029,6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224 534,4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173 035,6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792085"/>
                  </a:ext>
                </a:extLst>
              </a:tr>
              <a:tr h="613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продажи земельных участков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12 479,9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13 009,0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42 012,1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11 515,5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974835"/>
                  </a:ext>
                </a:extLst>
              </a:tr>
              <a:tr h="3067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 доходы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8 937,7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2 979,1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2 738,4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3 225,0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85347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030190"/>
              </p:ext>
            </p:extLst>
          </p:nvPr>
        </p:nvGraphicFramePr>
        <p:xfrm>
          <a:off x="228146" y="4149080"/>
          <a:ext cx="8736342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679336" y="1052736"/>
            <a:ext cx="140466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95000">
              <a:schemeClr val="accent5">
                <a:lumMod val="40000"/>
                <a:lumOff val="60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10404" y="119545"/>
            <a:ext cx="7981536" cy="868301"/>
          </a:xfrm>
          <a:gradFill>
            <a:gsLst>
              <a:gs pos="22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98000">
                <a:schemeClr val="accent5">
                  <a:lumMod val="40000"/>
                  <a:lumOff val="60000"/>
                </a:schemeClr>
              </a:gs>
              <a:gs pos="87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  <a:effectLst>
            <a:softEdge rad="38100"/>
          </a:effectLst>
        </p:spPr>
        <p:txBody>
          <a:bodyPr>
            <a:noAutofit/>
          </a:bodyPr>
          <a:lstStyle/>
          <a:p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местного бюджета </a:t>
            </a: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2016-2018 </a:t>
            </a: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118406"/>
              </p:ext>
            </p:extLst>
          </p:nvPr>
        </p:nvGraphicFramePr>
        <p:xfrm>
          <a:off x="223501" y="1107390"/>
          <a:ext cx="5375944" cy="2177594"/>
        </p:xfrm>
        <a:graphic>
          <a:graphicData uri="http://schemas.openxmlformats.org/drawingml/2006/table">
            <a:tbl>
              <a:tblPr/>
              <a:tblGrid>
                <a:gridCol w="2715827">
                  <a:extLst>
                    <a:ext uri="{9D8B030D-6E8A-4147-A177-3AD203B41FA5}">
                      <a16:colId xmlns:a16="http://schemas.microsoft.com/office/drawing/2014/main" val="1316752820"/>
                    </a:ext>
                  </a:extLst>
                </a:gridCol>
                <a:gridCol w="877421">
                  <a:extLst>
                    <a:ext uri="{9D8B030D-6E8A-4147-A177-3AD203B41FA5}">
                      <a16:colId xmlns:a16="http://schemas.microsoft.com/office/drawing/2014/main" val="261864333"/>
                    </a:ext>
                  </a:extLst>
                </a:gridCol>
                <a:gridCol w="891348">
                  <a:extLst>
                    <a:ext uri="{9D8B030D-6E8A-4147-A177-3AD203B41FA5}">
                      <a16:colId xmlns:a16="http://schemas.microsoft.com/office/drawing/2014/main" val="1418744798"/>
                    </a:ext>
                  </a:extLst>
                </a:gridCol>
                <a:gridCol w="891348">
                  <a:extLst>
                    <a:ext uri="{9D8B030D-6E8A-4147-A177-3AD203B41FA5}">
                      <a16:colId xmlns:a16="http://schemas.microsoft.com/office/drawing/2014/main" val="1147563278"/>
                    </a:ext>
                  </a:extLst>
                </a:gridCol>
              </a:tblGrid>
              <a:tr h="567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2018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2019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2020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83155"/>
                  </a:ext>
                </a:extLst>
              </a:tr>
              <a:tr h="402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2 481,1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2 622,6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2 774,8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186965"/>
                  </a:ext>
                </a:extLst>
              </a:tr>
              <a:tr h="402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213,2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221,5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229,6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42388"/>
                  </a:ext>
                </a:extLst>
              </a:tr>
              <a:tr h="402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 налоговые доходы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202,3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203,4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205,0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74661"/>
                  </a:ext>
                </a:extLst>
              </a:tr>
              <a:tr h="402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416,2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379,6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383,5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63762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749801"/>
              </p:ext>
            </p:extLst>
          </p:nvPr>
        </p:nvGraphicFramePr>
        <p:xfrm>
          <a:off x="1187624" y="3429001"/>
          <a:ext cx="6480720" cy="325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26" name="Picture 6" descr="D:\Рабочая до 01.11.2017\дом и калькулят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953838"/>
            <a:ext cx="3421817" cy="2476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333310" y="116632"/>
            <a:ext cx="7810690" cy="845067"/>
          </a:xfrm>
          <a:gradFill>
            <a:gsLst>
              <a:gs pos="32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97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pPr>
              <a:spcAft>
                <a:spcPct val="0"/>
              </a:spcAft>
            </a:pPr>
            <a:r>
              <a:rPr lang="ru-RU" altLang="ja-JP" sz="2800" b="1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Формат расходов местного </a:t>
            </a:r>
            <a:r>
              <a:rPr lang="ru-RU" altLang="ja-JP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бюджета</a:t>
            </a:r>
            <a:endParaRPr lang="ru-RU" altLang="ru-RU" sz="2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" y="-21868"/>
            <a:ext cx="1328737" cy="98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22217"/>
              </p:ext>
            </p:extLst>
          </p:nvPr>
        </p:nvGraphicFramePr>
        <p:xfrm>
          <a:off x="179512" y="1168751"/>
          <a:ext cx="8821630" cy="436991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594735">
                  <a:extLst>
                    <a:ext uri="{9D8B030D-6E8A-4147-A177-3AD203B41FA5}">
                      <a16:colId xmlns:a16="http://schemas.microsoft.com/office/drawing/2014/main" val="433345343"/>
                    </a:ext>
                  </a:extLst>
                </a:gridCol>
                <a:gridCol w="1306724">
                  <a:extLst>
                    <a:ext uri="{9D8B030D-6E8A-4147-A177-3AD203B41FA5}">
                      <a16:colId xmlns:a16="http://schemas.microsoft.com/office/drawing/2014/main" val="1156804056"/>
                    </a:ext>
                  </a:extLst>
                </a:gridCol>
                <a:gridCol w="1306724">
                  <a:extLst>
                    <a:ext uri="{9D8B030D-6E8A-4147-A177-3AD203B41FA5}">
                      <a16:colId xmlns:a16="http://schemas.microsoft.com/office/drawing/2014/main" val="1723879104"/>
                    </a:ext>
                  </a:extLst>
                </a:gridCol>
                <a:gridCol w="1306724">
                  <a:extLst>
                    <a:ext uri="{9D8B030D-6E8A-4147-A177-3AD203B41FA5}">
                      <a16:colId xmlns:a16="http://schemas.microsoft.com/office/drawing/2014/main" val="2895293330"/>
                    </a:ext>
                  </a:extLst>
                </a:gridCol>
                <a:gridCol w="1306723">
                  <a:extLst>
                    <a:ext uri="{9D8B030D-6E8A-4147-A177-3AD203B41FA5}">
                      <a16:colId xmlns:a16="http://schemas.microsoft.com/office/drawing/2014/main" val="3771264508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(проект)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968217"/>
                  </a:ext>
                </a:extLst>
              </a:tr>
              <a:tr h="388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6 584 082,0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5 607 893,6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5 708 528,3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5 826 783,9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3305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без учета условно утверждаемых расходов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6 584 082,0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5 607 893,6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5 622 528,3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5 646 783,9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791029"/>
                  </a:ext>
                </a:extLst>
              </a:tr>
              <a:tr h="827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муниципальным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6 266 091,6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5 386 693,6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5 396 428,3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5 415 683,9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669362"/>
                  </a:ext>
                </a:extLst>
              </a:tr>
              <a:tr h="468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в структуре бюджета, 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31542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317 990,4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221 200,0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226 100,0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231 100,0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865316"/>
                  </a:ext>
                </a:extLst>
              </a:tr>
              <a:tr h="525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в структуре бюджета, 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4,1%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208011"/>
                  </a:ext>
                </a:extLst>
              </a:tr>
            </a:tbl>
          </a:graphicData>
        </a:graphic>
      </p:graphicFrame>
      <p:pic>
        <p:nvPicPr>
          <p:cNvPr id="82946" name="Picture 2" descr="D:\Рабочая до 01.11.2017\расходы бюдже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5627526"/>
            <a:ext cx="1728192" cy="1243796"/>
          </a:xfrm>
          <a:prstGeom prst="rect">
            <a:avLst/>
          </a:prstGeom>
          <a:noFill/>
          <a:effectLst>
            <a:softEdge rad="254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7679336" y="952727"/>
            <a:ext cx="140466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94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77C0FD"/>
          </a:solidFill>
          <a:ln>
            <a:solidFill>
              <a:srgbClr val="77C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77C0FD"/>
          </a:solidFill>
          <a:ln>
            <a:solidFill>
              <a:srgbClr val="77C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FFED69"/>
          </a:solidFill>
          <a:ln>
            <a:solidFill>
              <a:srgbClr val="FFE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77C0FD"/>
          </a:solidFill>
          <a:ln>
            <a:solidFill>
              <a:srgbClr val="77C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C6D569"/>
          </a:solidFill>
          <a:ln>
            <a:solidFill>
              <a:srgbClr val="C6D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FFED69"/>
          </a:solidFill>
          <a:ln>
            <a:solidFill>
              <a:srgbClr val="FFE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37924" y="141721"/>
            <a:ext cx="5217024" cy="670694"/>
          </a:xfrm>
          <a:noFill/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Историческая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справка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6859" y="1052686"/>
            <a:ext cx="4913290" cy="4752628"/>
          </a:xfrm>
          <a:prstGeom prst="rect">
            <a:avLst/>
          </a:prstGeom>
        </p:spPr>
        <p:txBody>
          <a:bodyPr vert="horz" lIns="8100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основания города Северодвинска считается 31 мая 1936 года, начало строительства судостроительного завода на берегу Белого моря в дельте Северной Двины - строительство было названо «Судостроем».</a:t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августа в 1938 году поселок Судострой получил статус города и название Молотовск  в честь советского партийного деятеля Вячеслава Михайловича Молотова. </a:t>
            </a:r>
          </a:p>
          <a:p>
            <a:pPr marL="0" indent="0"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12 сентября 1957 года город Молотовск был переименован в город Северодвинск.</a:t>
            </a:r>
          </a:p>
          <a:p>
            <a:pPr marL="0" indent="0"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Площадь муниципального образования «Северодвинск», в которую входят близлежащие поселения и большой лесной массив  </a:t>
            </a:r>
          </a:p>
          <a:p>
            <a:pPr marL="0" indent="0"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12051 кв. км.</a:t>
            </a:r>
          </a:p>
          <a:p>
            <a:pPr marL="0" indent="0"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1 января 2017 года численность населения города составляет 185,0 тыс. человек.</a:t>
            </a:r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771" y="4653656"/>
            <a:ext cx="3184525" cy="2124108"/>
          </a:xfrm>
          <a:prstGeom prst="rect">
            <a:avLst/>
          </a:prstGeom>
        </p:spPr>
      </p:pic>
      <p:pic>
        <p:nvPicPr>
          <p:cNvPr id="12" name="Рисунок 6" descr="Николо-Корельский монастырь">
            <a:hlinkClick r:id="rId4" tooltip="'Николо-Корельский монастырь находится на территории ОАО ПО &quot;Севмаш&quot;. В монастыре регулярно совершаются богослужения.'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59" y="224186"/>
            <a:ext cx="30972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3" y="2436152"/>
            <a:ext cx="3082925" cy="20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40000"/>
                <a:lumOff val="6000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2860" y="142852"/>
            <a:ext cx="8586774" cy="818847"/>
          </a:xfrm>
          <a:gradFill flip="none" rotWithShape="1">
            <a:gsLst>
              <a:gs pos="79000">
                <a:schemeClr val="bg1">
                  <a:alpha val="50000"/>
                </a:schemeClr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98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ru-RU" altLang="ja-JP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Структура расходов местного бюджета</a:t>
            </a:r>
            <a:br>
              <a:rPr lang="ru-RU" altLang="ja-JP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ja-JP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МО «Северодвинск» на 2017-2020 годы по отраслям 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37420"/>
              </p:ext>
            </p:extLst>
          </p:nvPr>
        </p:nvGraphicFramePr>
        <p:xfrm>
          <a:off x="142861" y="1177728"/>
          <a:ext cx="8893634" cy="5450904"/>
        </p:xfrm>
        <a:graphic>
          <a:graphicData uri="http://schemas.openxmlformats.org/drawingml/2006/table">
            <a:tbl>
              <a:tblPr/>
              <a:tblGrid>
                <a:gridCol w="3690494">
                  <a:extLst>
                    <a:ext uri="{9D8B030D-6E8A-4147-A177-3AD203B41FA5}">
                      <a16:colId xmlns:a16="http://schemas.microsoft.com/office/drawing/2014/main" val="736038198"/>
                    </a:ext>
                  </a:extLst>
                </a:gridCol>
                <a:gridCol w="1158553">
                  <a:extLst>
                    <a:ext uri="{9D8B030D-6E8A-4147-A177-3AD203B41FA5}">
                      <a16:colId xmlns:a16="http://schemas.microsoft.com/office/drawing/2014/main" val="2135048172"/>
                    </a:ext>
                  </a:extLst>
                </a:gridCol>
                <a:gridCol w="1308085">
                  <a:extLst>
                    <a:ext uri="{9D8B030D-6E8A-4147-A177-3AD203B41FA5}">
                      <a16:colId xmlns:a16="http://schemas.microsoft.com/office/drawing/2014/main" val="1029626422"/>
                    </a:ext>
                  </a:extLst>
                </a:gridCol>
                <a:gridCol w="1324518">
                  <a:extLst>
                    <a:ext uri="{9D8B030D-6E8A-4147-A177-3AD203B41FA5}">
                      <a16:colId xmlns:a16="http://schemas.microsoft.com/office/drawing/2014/main" val="2133300006"/>
                    </a:ext>
                  </a:extLst>
                </a:gridCol>
                <a:gridCol w="1411984">
                  <a:extLst>
                    <a:ext uri="{9D8B030D-6E8A-4147-A177-3AD203B41FA5}">
                      <a16:colId xmlns:a16="http://schemas.microsoft.com/office/drawing/2014/main" val="224167819"/>
                    </a:ext>
                  </a:extLst>
                </a:gridCol>
              </a:tblGrid>
              <a:tr h="580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2000" marR="9525" marT="9525" marB="72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2017 год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(план)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2018 год (проект)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2019 год (проект)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2020 год (проект)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639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РАСХОДЫ, всего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6 584 082,0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5 607 893,6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5 708 528,3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5 826 783,9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035517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524 802,1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419 895,8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423 658,3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425 897,4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232900"/>
                  </a:ext>
                </a:extLst>
              </a:tr>
              <a:tr h="6957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безопасноть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 правоохранительная деятельность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53 301,3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58 090,0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57 703,6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59 589,0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35343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509 554,0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571 955,2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554 719,6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549 966,2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284555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1 388 116,6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458 371,3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534 145,9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494 591,1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50245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4 463,0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1 811,6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1 848,2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2 324,0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721252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3 352 839,4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3 369 559,8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3 365 593,9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3 490 160,8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902272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253 843,5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262 437,7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239 701,4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230 137,0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040986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345 563,3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233 871,5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238 011,4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239 640,8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38881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46 509,4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116 794,8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84 640,1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27 071,7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409735"/>
                  </a:ext>
                </a:extLst>
              </a:tr>
              <a:tr h="6957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105 089,4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115 105,9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122 505,9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127 405,9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792259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Условно утверждаемые расходы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86 000,0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180 000,0</a:t>
                      </a:r>
                    </a:p>
                  </a:txBody>
                  <a:tcPr marL="72000" marR="9525" marT="9525" marB="72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184148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7679336" y="961699"/>
            <a:ext cx="140466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>
                <a:alpha val="50000"/>
              </a:schemeClr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97000">
              <a:schemeClr val="accent5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28596" y="124624"/>
            <a:ext cx="8311459" cy="1000120"/>
          </a:xfrm>
          <a:gradFill>
            <a:gsLst>
              <a:gs pos="36000">
                <a:schemeClr val="bg1">
                  <a:alpha val="50000"/>
                </a:schemeClr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97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ru-RU" altLang="ja-JP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Структура расходов местного бюджета</a:t>
            </a:r>
            <a:br>
              <a:rPr lang="ru-RU" altLang="ja-JP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ja-JP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МО «Северодвинск» на 2017-2020 годы по отраслям, </a:t>
            </a:r>
            <a:r>
              <a:rPr lang="ru-RU" altLang="ja-JP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тыс. рублей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71231485"/>
              </p:ext>
            </p:extLst>
          </p:nvPr>
        </p:nvGraphicFramePr>
        <p:xfrm>
          <a:off x="12325" y="1214422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28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28596" y="71414"/>
            <a:ext cx="7963343" cy="674261"/>
          </a:xfrm>
          <a:gradFill flip="none" rotWithShape="1">
            <a:gsLst>
              <a:gs pos="40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98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«Общегосударственные вопросы»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24807"/>
              </p:ext>
            </p:extLst>
          </p:nvPr>
        </p:nvGraphicFramePr>
        <p:xfrm>
          <a:off x="107503" y="908720"/>
          <a:ext cx="8928992" cy="5913803"/>
        </p:xfrm>
        <a:graphic>
          <a:graphicData uri="http://schemas.openxmlformats.org/drawingml/2006/table">
            <a:tbl>
              <a:tblPr/>
              <a:tblGrid>
                <a:gridCol w="2752912">
                  <a:extLst>
                    <a:ext uri="{9D8B030D-6E8A-4147-A177-3AD203B41FA5}">
                      <a16:colId xmlns:a16="http://schemas.microsoft.com/office/drawing/2014/main" val="281200331"/>
                    </a:ext>
                  </a:extLst>
                </a:gridCol>
                <a:gridCol w="3135548">
                  <a:extLst>
                    <a:ext uri="{9D8B030D-6E8A-4147-A177-3AD203B41FA5}">
                      <a16:colId xmlns:a16="http://schemas.microsoft.com/office/drawing/2014/main" val="563420661"/>
                    </a:ext>
                  </a:extLst>
                </a:gridCol>
                <a:gridCol w="760133">
                  <a:extLst>
                    <a:ext uri="{9D8B030D-6E8A-4147-A177-3AD203B41FA5}">
                      <a16:colId xmlns:a16="http://schemas.microsoft.com/office/drawing/2014/main" val="3931063366"/>
                    </a:ext>
                  </a:extLst>
                </a:gridCol>
                <a:gridCol w="760133">
                  <a:extLst>
                    <a:ext uri="{9D8B030D-6E8A-4147-A177-3AD203B41FA5}">
                      <a16:colId xmlns:a16="http://schemas.microsoft.com/office/drawing/2014/main" val="2220589587"/>
                    </a:ext>
                  </a:extLst>
                </a:gridCol>
                <a:gridCol w="728179">
                  <a:extLst>
                    <a:ext uri="{9D8B030D-6E8A-4147-A177-3AD203B41FA5}">
                      <a16:colId xmlns:a16="http://schemas.microsoft.com/office/drawing/2014/main" val="227312805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3573342509"/>
                    </a:ext>
                  </a:extLst>
                </a:gridCol>
              </a:tblGrid>
              <a:tr h="561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направлений, мероприятий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 (проект)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 (проект)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(проект)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27165"/>
                  </a:ext>
                </a:extLst>
              </a:tr>
              <a:tr h="8398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Муниципальное управление Северодвинска на 2016–2021 годы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эффективности  и качества исполнения ключевых муниципальных функций Администрацией Северодвинска, обеспечение деятельности органов Администрации Северодвинска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222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072,2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232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229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229 329,0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107813"/>
                  </a:ext>
                </a:extLst>
              </a:tr>
              <a:tr h="1005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муниципальным имуществом и земельными ресурсами Северодвинска на 2016-2021 годы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Оптимизация состава и осуществление управления муниципальным имуществом, обеспечение деятельности Комитета по управлению, реализация выполнения функций, связанных с муниципальным управлением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299,3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216,7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83216,7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651327"/>
                  </a:ext>
                </a:extLst>
              </a:tr>
              <a:tr h="9155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Энергосбережение и повышение энергетической эффективности на объектах городского хозяйства муниципального образования «Северодвинск» 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объемов потребления используемой электрической и тепловой энергии на объектах социальной сферы и органов местного самоуправления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1178,4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933330"/>
                  </a:ext>
                </a:extLst>
              </a:tr>
              <a:tr h="9155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комфортного и безопасного проживания населения на территории муниципального образования "Северодвинск" на 2016-2021 годы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субсидий по возмещению недополученных доходов управляющим организациям, возникающих от обслуживания пустующих муниципальных нежилых помещений 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346,0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030,4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5 702,10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5702,2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809390"/>
                  </a:ext>
                </a:extLst>
              </a:tr>
              <a:tr h="8749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Совета депутатов Северодвинска, Контрольно-счетной палаты Северодвинска, Финансового управления, Администрации Северодвинска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221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932,4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96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834,5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96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934,5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165084"/>
                  </a:ext>
                </a:extLst>
              </a:tr>
              <a:tr h="33952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Резервный фонд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Администрации Северодвинска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218563"/>
                  </a:ext>
                </a:extLst>
              </a:tr>
              <a:tr h="44399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расходов по разделу «Общегосударственные расходы»</a:t>
                      </a: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524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802,1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419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895,8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423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658,3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425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897,4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4723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723644" y="744856"/>
            <a:ext cx="1404664" cy="164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6" y="104249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20"/>
          <p:cNvSpPr>
            <a:spLocks noGrp="1"/>
          </p:cNvSpPr>
          <p:nvPr>
            <p:ph type="title"/>
          </p:nvPr>
        </p:nvSpPr>
        <p:spPr>
          <a:xfrm>
            <a:off x="428596" y="116632"/>
            <a:ext cx="7929618" cy="608969"/>
          </a:xfrm>
          <a:gradFill>
            <a:gsLst>
              <a:gs pos="24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ru-RU" altLang="ja-JP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 по разделу «Национальная безопасность </a:t>
            </a:r>
            <a:br>
              <a:rPr lang="ru-RU" altLang="ja-JP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altLang="ja-JP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правоохранительная деятельность»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9" y="5517232"/>
            <a:ext cx="2162329" cy="1340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45" y="5517232"/>
            <a:ext cx="2302847" cy="1340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34" y="5517232"/>
            <a:ext cx="2304256" cy="134076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07581"/>
              </p:ext>
            </p:extLst>
          </p:nvPr>
        </p:nvGraphicFramePr>
        <p:xfrm>
          <a:off x="107504" y="870313"/>
          <a:ext cx="8928991" cy="4584109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1935371609"/>
                    </a:ext>
                  </a:extLst>
                </a:gridCol>
                <a:gridCol w="3132279">
                  <a:extLst>
                    <a:ext uri="{9D8B030D-6E8A-4147-A177-3AD203B41FA5}">
                      <a16:colId xmlns:a16="http://schemas.microsoft.com/office/drawing/2014/main" val="3671792673"/>
                    </a:ext>
                  </a:extLst>
                </a:gridCol>
                <a:gridCol w="729098">
                  <a:extLst>
                    <a:ext uri="{9D8B030D-6E8A-4147-A177-3AD203B41FA5}">
                      <a16:colId xmlns:a16="http://schemas.microsoft.com/office/drawing/2014/main" val="4181733351"/>
                    </a:ext>
                  </a:extLst>
                </a:gridCol>
                <a:gridCol w="729098">
                  <a:extLst>
                    <a:ext uri="{9D8B030D-6E8A-4147-A177-3AD203B41FA5}">
                      <a16:colId xmlns:a16="http://schemas.microsoft.com/office/drawing/2014/main" val="1451711346"/>
                    </a:ext>
                  </a:extLst>
                </a:gridCol>
                <a:gridCol w="729098">
                  <a:extLst>
                    <a:ext uri="{9D8B030D-6E8A-4147-A177-3AD203B41FA5}">
                      <a16:colId xmlns:a16="http://schemas.microsoft.com/office/drawing/2014/main" val="2701114465"/>
                    </a:ext>
                  </a:extLst>
                </a:gridCol>
                <a:gridCol w="729098">
                  <a:extLst>
                    <a:ext uri="{9D8B030D-6E8A-4147-A177-3AD203B41FA5}">
                      <a16:colId xmlns:a16="http://schemas.microsoft.com/office/drawing/2014/main" val="1121398044"/>
                    </a:ext>
                  </a:extLst>
                </a:gridCol>
              </a:tblGrid>
              <a:tr h="4266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основных направлений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2017 год 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 (проект)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 (проект)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(проект)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553312"/>
                  </a:ext>
                </a:extLst>
              </a:tr>
              <a:tr h="196562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территорий от чрезвычайных ситуаций, обеспечение первичных мер пожарной безопасности и безопасности людей на водных объектах на территории муниципального образования "Северодвинск" на 2016-2021 годы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Предупреждение, спасение, помощь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443,1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472,7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478,7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1 407,2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052924"/>
                  </a:ext>
                </a:extLst>
              </a:tr>
              <a:tr h="56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муниципальных учреждений, подведомственных Отделу гражданской защиты Администрации Северодвинска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40 265,5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42 971,4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42 655,6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43 458,0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250214"/>
                  </a:ext>
                </a:extLst>
              </a:tr>
              <a:tr h="379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органов Администрации Северодвинска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7 514,3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9 110,0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9 107,9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9 252,5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702884"/>
                  </a:ext>
                </a:extLst>
              </a:tr>
              <a:tr h="221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муниципальной программе: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48 222,9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52 554,1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52 242,2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54 117,7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037259"/>
                  </a:ext>
                </a:extLst>
              </a:tr>
              <a:tr h="597245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комфортного и безопасного проживания населения на территории муниципального образования "Северодвинск" на 2016-2021 годы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условий для безопасного и комфортного проживания граждан в многоквартирных домах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4 151,4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4 335,9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4 261,4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4 271,3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19697"/>
                  </a:ext>
                </a:extLst>
              </a:tr>
              <a:tr h="752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целевого финансового резерва для предупреждения и ликвидации последствий чрезвычайных ситуаций муниципального характера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840,0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840,0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840,0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840,0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862868"/>
                  </a:ext>
                </a:extLst>
              </a:tr>
              <a:tr h="19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муниципальной программе: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4 991,4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5 175,9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5 101,4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5 111,3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074240"/>
                  </a:ext>
                </a:extLst>
              </a:tr>
              <a:tr h="7525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Муниципальное управление Северодвинска на 2016-2021 годы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целевого финансового резерва для предупреждения и ликвидации последствий чрезвычайных ситуаций муниципального характера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360,0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360,0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360,0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26540"/>
                  </a:ext>
                </a:extLst>
              </a:tr>
              <a:tr h="2688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Резервный фонд Администрации Северодвинска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374798"/>
                  </a:ext>
                </a:extLst>
              </a:tr>
              <a:tr h="22522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по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разделу «Национальная безопасность и правоохранительная деятельность»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53 301,3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58 090,0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57 703,6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59 589,0</a:t>
                      </a:r>
                    </a:p>
                  </a:txBody>
                  <a:tcPr marL="72000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9822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135741" y="704405"/>
            <a:ext cx="1008259" cy="153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  <a:gradFill flip="none" rotWithShape="1">
            <a:gsLst>
              <a:gs pos="300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latin typeface="Century" panose="02040604050505020304" pitchFamily="18" charset="0"/>
              </a:rPr>
              <a:t>Структура расходов </a:t>
            </a:r>
            <a:r>
              <a:rPr lang="ru-RU" altLang="ru-RU" sz="2800" b="1" dirty="0" smtClean="0">
                <a:latin typeface="Century" panose="02040604050505020304" pitchFamily="18" charset="0"/>
              </a:rPr>
              <a:t/>
            </a:r>
            <a:br>
              <a:rPr lang="ru-RU" altLang="ru-RU" sz="2800" b="1" dirty="0" smtClean="0">
                <a:latin typeface="Century" panose="02040604050505020304" pitchFamily="18" charset="0"/>
              </a:rPr>
            </a:br>
            <a:r>
              <a:rPr lang="ru-RU" altLang="ru-RU" sz="2800" b="1" dirty="0" smtClean="0">
                <a:latin typeface="Century" panose="02040604050505020304" pitchFamily="18" charset="0"/>
              </a:rPr>
              <a:t>«</a:t>
            </a:r>
            <a:r>
              <a:rPr lang="ru-RU" altLang="ru-RU" sz="2800" b="1" dirty="0">
                <a:latin typeface="Century" panose="02040604050505020304" pitchFamily="18" charset="0"/>
              </a:rPr>
              <a:t>Национальная экономика» в </a:t>
            </a:r>
            <a:r>
              <a:rPr lang="ru-RU" altLang="ru-RU" sz="2800" b="1" dirty="0" smtClean="0">
                <a:latin typeface="Century" panose="02040604050505020304" pitchFamily="18" charset="0"/>
              </a:rPr>
              <a:t>2018 </a:t>
            </a:r>
            <a:r>
              <a:rPr lang="ru-RU" altLang="ru-RU" sz="2800" b="1" dirty="0">
                <a:latin typeface="Century" panose="02040604050505020304" pitchFamily="18" charset="0"/>
              </a:rPr>
              <a:t>году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>
            <a:off x="0" y="-1"/>
            <a:ext cx="9144000" cy="285729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178563" y="178595"/>
            <a:ext cx="214314" cy="142876"/>
          </a:xfrm>
          <a:prstGeom prst="halfFrame">
            <a:avLst/>
          </a:prstGeom>
          <a:solidFill>
            <a:srgbClr val="1219A2">
              <a:alpha val="48000"/>
            </a:srgbClr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 rot="10800000">
            <a:off x="8460432" y="6357935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0800000">
            <a:off x="8590208" y="6332996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1219A2"/>
          </a:solidFill>
          <a:ln>
            <a:solidFill>
              <a:srgbClr val="80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/>
          </p:nvPr>
        </p:nvGraphicFramePr>
        <p:xfrm>
          <a:off x="107504" y="980728"/>
          <a:ext cx="8924432" cy="345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3729"/>
            <a:ext cx="1180691" cy="103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ловина рамки 8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/>
          </p:nvPr>
        </p:nvGraphicFramePr>
        <p:xfrm>
          <a:off x="178563" y="3933056"/>
          <a:ext cx="8853372" cy="2757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325">
                  <a:extLst>
                    <a:ext uri="{9D8B030D-6E8A-4147-A177-3AD203B41FA5}">
                      <a16:colId xmlns:a16="http://schemas.microsoft.com/office/drawing/2014/main" val="3110593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27797676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5027609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20634842"/>
                    </a:ext>
                  </a:extLst>
                </a:gridCol>
                <a:gridCol w="1291583">
                  <a:extLst>
                    <a:ext uri="{9D8B030D-6E8A-4147-A177-3AD203B41FA5}">
                      <a16:colId xmlns:a16="http://schemas.microsoft.com/office/drawing/2014/main" val="915265655"/>
                    </a:ext>
                  </a:extLst>
                </a:gridCol>
              </a:tblGrid>
              <a:tr h="6589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Наименование направлений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2018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год (проект)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2020 год (проект)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223586"/>
                  </a:ext>
                </a:extLst>
              </a:tr>
              <a:tr h="38149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Транспорт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11 330,8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11</a:t>
                      </a:r>
                      <a:r>
                        <a:rPr lang="ru-RU" sz="1600" b="1" baseline="0" dirty="0" smtClean="0">
                          <a:latin typeface="Century" panose="02040604050505020304" pitchFamily="18" charset="0"/>
                        </a:rPr>
                        <a:t> 806,2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15 723,1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16 513,8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317536"/>
                  </a:ext>
                </a:extLst>
              </a:tr>
              <a:tr h="65894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Дорожное хозяйство (дорожные фонды)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448 632,9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545 833,0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529 327,7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523 734,0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647253"/>
                  </a:ext>
                </a:extLst>
              </a:tr>
              <a:tr h="65894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49 590,3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14 316,0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9 668,8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9 718,4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76714"/>
                  </a:ext>
                </a:extLst>
              </a:tr>
              <a:tr h="39883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Всего</a:t>
                      </a:r>
                      <a:endParaRPr lang="ru-RU" sz="18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509 554,0</a:t>
                      </a:r>
                      <a:endParaRPr lang="ru-RU" sz="18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571 955,2</a:t>
                      </a:r>
                      <a:endParaRPr lang="ru-RU" sz="18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554 719,6</a:t>
                      </a:r>
                      <a:endParaRPr lang="ru-RU" sz="18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549 966,2</a:t>
                      </a:r>
                      <a:endParaRPr lang="ru-RU" sz="18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790081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6588224" y="2060848"/>
            <a:ext cx="835" cy="9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36196" y="3093011"/>
            <a:ext cx="50405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47664" y="2126934"/>
            <a:ext cx="1152128" cy="20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56176" y="2276872"/>
            <a:ext cx="68407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757048" y="3703740"/>
            <a:ext cx="1404664" cy="164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  <a:gradFill flip="none" rotWithShape="1">
            <a:gsLst>
              <a:gs pos="300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 algn="ctr"/>
            <a:r>
              <a:rPr lang="ru-RU" altLang="ja-JP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</a:t>
            </a:r>
            <a:r>
              <a:rPr lang="ru-RU" altLang="ja-JP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>
            <a:off x="0" y="-1"/>
            <a:ext cx="9144000" cy="285729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178563" y="178595"/>
            <a:ext cx="214314" cy="142876"/>
          </a:xfrm>
          <a:prstGeom prst="halfFrame">
            <a:avLst/>
          </a:prstGeom>
          <a:solidFill>
            <a:srgbClr val="1219A2">
              <a:alpha val="48000"/>
            </a:srgbClr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 rot="10800000">
            <a:off x="8460432" y="6357935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0800000">
            <a:off x="8590208" y="6332996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1219A2"/>
          </a:solidFill>
          <a:ln>
            <a:solidFill>
              <a:srgbClr val="80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3729"/>
            <a:ext cx="1180691" cy="103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ловина рамки 8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/>
          </p:nvPr>
        </p:nvGraphicFramePr>
        <p:xfrm>
          <a:off x="178562" y="1231333"/>
          <a:ext cx="8785926" cy="5477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6331">
                  <a:extLst>
                    <a:ext uri="{9D8B030D-6E8A-4147-A177-3AD203B41FA5}">
                      <a16:colId xmlns:a16="http://schemas.microsoft.com/office/drawing/2014/main" val="2132682975"/>
                    </a:ext>
                  </a:extLst>
                </a:gridCol>
                <a:gridCol w="1589649">
                  <a:extLst>
                    <a:ext uri="{9D8B030D-6E8A-4147-A177-3AD203B41FA5}">
                      <a16:colId xmlns:a16="http://schemas.microsoft.com/office/drawing/2014/main" val="3150886952"/>
                    </a:ext>
                  </a:extLst>
                </a:gridCol>
                <a:gridCol w="1628611">
                  <a:extLst>
                    <a:ext uri="{9D8B030D-6E8A-4147-A177-3AD203B41FA5}">
                      <a16:colId xmlns:a16="http://schemas.microsoft.com/office/drawing/2014/main" val="3399066560"/>
                    </a:ext>
                  </a:extLst>
                </a:gridCol>
                <a:gridCol w="1551335">
                  <a:extLst>
                    <a:ext uri="{9D8B030D-6E8A-4147-A177-3AD203B41FA5}">
                      <a16:colId xmlns:a16="http://schemas.microsoft.com/office/drawing/2014/main" val="3354711555"/>
                    </a:ext>
                  </a:extLst>
                </a:gridCol>
              </a:tblGrid>
              <a:tr h="655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2018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год (проект)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2020 год (проект)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252445"/>
                  </a:ext>
                </a:extLst>
              </a:tr>
              <a:tr h="934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Обеспечение комфортного и безопасного проживания населения на территории муниципального образования "Северодвинск" на 2016-2021 годы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418 111,2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416 991,5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436 386,9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545124"/>
                  </a:ext>
                </a:extLst>
              </a:tr>
              <a:tr h="934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Повышение безопасности дорожного движения муниципального образования "Северодвинск" на 2016-2021 годы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24</a:t>
                      </a:r>
                      <a:r>
                        <a:rPr lang="ru-RU" sz="1400" b="1" baseline="0" dirty="0" smtClean="0">
                          <a:latin typeface="Century" panose="02040604050505020304" pitchFamily="18" charset="0"/>
                        </a:rPr>
                        <a:t> 223,9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22 540,9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22 540,9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343253"/>
                  </a:ext>
                </a:extLst>
              </a:tr>
              <a:tr h="526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Развитие жилищного строительства Северодвинска на 2016-2021 годы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115 710,5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109 803,4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85 480,0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1726134"/>
                  </a:ext>
                </a:extLst>
              </a:tr>
              <a:tr h="735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Управление муниципальным имуществом и земельными ресурсами Северодвинска на 2016-2021 годы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11 352,5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2 783,3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2 783,3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743153"/>
                  </a:ext>
                </a:extLst>
              </a:tr>
              <a:tr h="7273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Экономическое развитие муниципального образования "Северодвинск" на 2016-2021 годы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Century" panose="02040604050505020304" pitchFamily="18" charset="0"/>
                        </a:rPr>
                        <a:t> 663,5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1 705,5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1 755,1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354941"/>
                  </a:ext>
                </a:extLst>
              </a:tr>
              <a:tr h="520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Охрана окружающей среды Северодвинска на 2016-2021 годы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893,6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895,0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1 020,0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2911766"/>
                  </a:ext>
                </a:extLst>
              </a:tr>
              <a:tr h="4247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Всего расходов по разделу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571 955,2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554 719,6</a:t>
                      </a:r>
                      <a:endParaRPr lang="ru-RU" sz="18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549</a:t>
                      </a:r>
                      <a:r>
                        <a:rPr lang="ru-RU" sz="1800" b="1" baseline="0" dirty="0" smtClean="0">
                          <a:latin typeface="Century" panose="02040604050505020304" pitchFamily="18" charset="0"/>
                        </a:rPr>
                        <a:t> 966,2</a:t>
                      </a:r>
                      <a:endParaRPr lang="ru-RU" sz="18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92346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59824" y="1059693"/>
            <a:ext cx="1404664" cy="164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  <a:gradFill flip="none" rotWithShape="1">
            <a:gsLst>
              <a:gs pos="300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 algn="ctr"/>
            <a:r>
              <a:rPr lang="ru-RU" altLang="ja-JP" sz="2800" b="1" dirty="0">
                <a:latin typeface="Century" panose="02040604050505020304" pitchFamily="18" charset="0"/>
              </a:rPr>
              <a:t>Дорожное хозяйство </a:t>
            </a:r>
            <a:r>
              <a:rPr lang="ru-RU" altLang="ja-JP" sz="2800" b="1" dirty="0" smtClean="0">
                <a:latin typeface="Century" panose="02040604050505020304" pitchFamily="18" charset="0"/>
              </a:rPr>
              <a:t>(</a:t>
            </a:r>
            <a:r>
              <a:rPr lang="ru-RU" altLang="ja-JP" sz="2800" b="1" dirty="0">
                <a:latin typeface="Century" panose="02040604050505020304" pitchFamily="18" charset="0"/>
              </a:rPr>
              <a:t>дорожные фонды</a:t>
            </a:r>
            <a:r>
              <a:rPr lang="ru-RU" altLang="ja-JP" sz="2800" b="1" dirty="0" smtClean="0">
                <a:latin typeface="Century" panose="020406040505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>
            <a:off x="0" y="-1"/>
            <a:ext cx="9144000" cy="285729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178563" y="178595"/>
            <a:ext cx="214314" cy="142876"/>
          </a:xfrm>
          <a:prstGeom prst="halfFrame">
            <a:avLst/>
          </a:prstGeom>
          <a:solidFill>
            <a:srgbClr val="1219A2">
              <a:alpha val="48000"/>
            </a:srgbClr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 rot="10800000">
            <a:off x="8460432" y="6357935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0800000">
            <a:off x="8590208" y="6332996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1219A2"/>
          </a:solidFill>
          <a:ln>
            <a:solidFill>
              <a:srgbClr val="80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3729"/>
            <a:ext cx="1180691" cy="103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ловина рамки 8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/>
          </p:cNvGraphicFramePr>
          <p:nvPr>
            <p:extLst/>
          </p:nvPr>
        </p:nvGraphicFramePr>
        <p:xfrm>
          <a:off x="124628" y="1231332"/>
          <a:ext cx="8907308" cy="545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844389" y="1041709"/>
            <a:ext cx="1404664" cy="164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  <a:gradFill flip="none" rotWithShape="1">
            <a:gsLst>
              <a:gs pos="300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chemeClr val="tx1">
                    <a:lumMod val="75000"/>
                  </a:schemeClr>
                </a:solidFill>
                <a:latin typeface="Century" panose="02040604050505020304" pitchFamily="18" charset="0"/>
              </a:rPr>
              <a:t>Структура расходов </a:t>
            </a:r>
            <a:r>
              <a:rPr lang="ru-RU" altLang="ru-RU" sz="2800" b="1" dirty="0" smtClean="0">
                <a:solidFill>
                  <a:schemeClr val="tx1">
                    <a:lumMod val="75000"/>
                  </a:schemeClr>
                </a:solidFill>
                <a:latin typeface="Century" panose="02040604050505020304" pitchFamily="18" charset="0"/>
              </a:rPr>
              <a:t>жилищно-</a:t>
            </a:r>
            <a:br>
              <a:rPr lang="ru-RU" altLang="ru-RU" sz="2800" b="1" dirty="0" smtClean="0">
                <a:solidFill>
                  <a:schemeClr val="tx1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75000"/>
                  </a:schemeClr>
                </a:solidFill>
                <a:latin typeface="Century" panose="02040604050505020304" pitchFamily="18" charset="0"/>
              </a:rPr>
              <a:t>коммунального </a:t>
            </a:r>
            <a:r>
              <a:rPr lang="ru-RU" altLang="ru-RU" sz="2800" b="1" dirty="0">
                <a:solidFill>
                  <a:schemeClr val="tx1">
                    <a:lumMod val="75000"/>
                  </a:schemeClr>
                </a:solidFill>
                <a:latin typeface="Century" panose="02040604050505020304" pitchFamily="18" charset="0"/>
              </a:rPr>
              <a:t>хозяйства в </a:t>
            </a:r>
            <a:r>
              <a:rPr lang="ru-RU" altLang="ru-RU" sz="2800" b="1" dirty="0" smtClean="0">
                <a:solidFill>
                  <a:schemeClr val="tx1">
                    <a:lumMod val="75000"/>
                  </a:schemeClr>
                </a:solidFill>
                <a:latin typeface="Century" panose="02040604050505020304" pitchFamily="18" charset="0"/>
              </a:rPr>
              <a:t>2018 </a:t>
            </a:r>
            <a:r>
              <a:rPr lang="ru-RU" altLang="ru-RU" sz="2800" b="1" dirty="0">
                <a:solidFill>
                  <a:schemeClr val="tx1">
                    <a:lumMod val="75000"/>
                  </a:schemeClr>
                </a:solidFill>
                <a:latin typeface="Century" panose="02040604050505020304" pitchFamily="18" charset="0"/>
              </a:rPr>
              <a:t>году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>
            <a:off x="0" y="-1"/>
            <a:ext cx="9144000" cy="285729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178563" y="178595"/>
            <a:ext cx="214314" cy="142876"/>
          </a:xfrm>
          <a:prstGeom prst="halfFrame">
            <a:avLst/>
          </a:prstGeom>
          <a:solidFill>
            <a:srgbClr val="1219A2">
              <a:alpha val="48000"/>
            </a:srgbClr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 rot="10800000">
            <a:off x="8460432" y="6357935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0800000">
            <a:off x="8590208" y="6332996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1219A2"/>
          </a:solidFill>
          <a:ln>
            <a:solidFill>
              <a:srgbClr val="80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3729"/>
            <a:ext cx="1180691" cy="103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ловина рамки 8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1" name="Объект 5"/>
          <p:cNvGraphicFramePr>
            <a:graphicFrameLocks/>
          </p:cNvGraphicFramePr>
          <p:nvPr>
            <p:extLst/>
          </p:nvPr>
        </p:nvGraphicFramePr>
        <p:xfrm>
          <a:off x="35497" y="908721"/>
          <a:ext cx="899643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6"/>
          <p:cNvGraphicFramePr>
            <a:graphicFrameLocks/>
          </p:cNvGraphicFramePr>
          <p:nvPr>
            <p:extLst/>
          </p:nvPr>
        </p:nvGraphicFramePr>
        <p:xfrm>
          <a:off x="107504" y="4149079"/>
          <a:ext cx="8924431" cy="2621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110593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653361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55027609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920634842"/>
                    </a:ext>
                  </a:extLst>
                </a:gridCol>
                <a:gridCol w="1219575">
                  <a:extLst>
                    <a:ext uri="{9D8B030D-6E8A-4147-A177-3AD203B41FA5}">
                      <a16:colId xmlns:a16="http://schemas.microsoft.com/office/drawing/2014/main" val="915265655"/>
                    </a:ext>
                  </a:extLst>
                </a:gridCol>
              </a:tblGrid>
              <a:tr h="52256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Наименование направлений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2017 год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2018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год (проект)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2020 год (проект)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223586"/>
                  </a:ext>
                </a:extLst>
              </a:tr>
              <a:tr h="319346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Century" panose="02040604050505020304" pitchFamily="18" charset="0"/>
                        </a:rPr>
                        <a:t>Жилищное хозяйство</a:t>
                      </a:r>
                      <a:endParaRPr lang="ru-RU" sz="15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1 141 693,8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287</a:t>
                      </a:r>
                      <a:r>
                        <a:rPr lang="ru-RU" sz="1600" b="1" baseline="0" dirty="0" smtClean="0">
                          <a:latin typeface="Century" panose="02040604050505020304" pitchFamily="18" charset="0"/>
                        </a:rPr>
                        <a:t> 950,1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292</a:t>
                      </a:r>
                      <a:r>
                        <a:rPr lang="ru-RU" sz="1600" b="1" baseline="0" dirty="0" smtClean="0">
                          <a:latin typeface="Century" panose="02040604050505020304" pitchFamily="18" charset="0"/>
                        </a:rPr>
                        <a:t> 618,1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294 765,0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317536"/>
                  </a:ext>
                </a:extLst>
              </a:tr>
              <a:tr h="319346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Century" panose="02040604050505020304" pitchFamily="18" charset="0"/>
                        </a:rPr>
                        <a:t>Коммунальное хозяйство</a:t>
                      </a:r>
                      <a:endParaRPr lang="ru-RU" sz="15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22 217,6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6</a:t>
                      </a:r>
                      <a:r>
                        <a:rPr lang="ru-RU" sz="1600" b="1" baseline="0" dirty="0" smtClean="0">
                          <a:latin typeface="Century" panose="02040604050505020304" pitchFamily="18" charset="0"/>
                        </a:rPr>
                        <a:t> 322,5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17 117,9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27 121,8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647253"/>
                  </a:ext>
                </a:extLst>
              </a:tr>
              <a:tr h="319346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Century" panose="02040604050505020304" pitchFamily="18" charset="0"/>
                        </a:rPr>
                        <a:t>Благоустройство</a:t>
                      </a:r>
                      <a:endParaRPr lang="ru-RU" sz="15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166 218,8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116</a:t>
                      </a:r>
                      <a:r>
                        <a:rPr lang="ru-RU" sz="1600" b="1" baseline="0" dirty="0" smtClean="0">
                          <a:latin typeface="Century" panose="02040604050505020304" pitchFamily="18" charset="0"/>
                        </a:rPr>
                        <a:t> 194,1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176 453,5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124 747,9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897064"/>
                  </a:ext>
                </a:extLst>
              </a:tr>
              <a:tr h="73145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Century" panose="020406040505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5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57 986,4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47</a:t>
                      </a:r>
                      <a:r>
                        <a:rPr lang="ru-RU" sz="1600" b="1" baseline="0" dirty="0" smtClean="0">
                          <a:latin typeface="Century" panose="02040604050505020304" pitchFamily="18" charset="0"/>
                        </a:rPr>
                        <a:t> 904,6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47 956,4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47 956,4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76714"/>
                  </a:ext>
                </a:extLst>
              </a:tr>
              <a:tr h="3193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Всего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1 388 116,6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458 371,3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534 145,9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494 591,1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79008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979712" y="1412776"/>
            <a:ext cx="79208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960875" y="3440126"/>
            <a:ext cx="57606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739336" y="3971926"/>
            <a:ext cx="1404664" cy="164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  <a:gradFill flip="none" rotWithShape="1">
            <a:gsLst>
              <a:gs pos="300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 algn="ctr"/>
            <a:r>
              <a:rPr lang="ru-RU" altLang="ja-JP" sz="2800" b="1" dirty="0">
                <a:latin typeface="Century" panose="02040604050505020304" pitchFamily="18" charset="0"/>
              </a:rPr>
              <a:t>Расходы по разделу </a:t>
            </a:r>
            <a:r>
              <a:rPr lang="ru-RU" altLang="ja-JP" sz="2800" b="1" dirty="0" smtClean="0">
                <a:latin typeface="Century" panose="02040604050505020304" pitchFamily="18" charset="0"/>
              </a:rPr>
              <a:t/>
            </a:r>
            <a:br>
              <a:rPr lang="ru-RU" altLang="ja-JP" sz="2800" b="1" dirty="0" smtClean="0">
                <a:latin typeface="Century" panose="02040604050505020304" pitchFamily="18" charset="0"/>
              </a:rPr>
            </a:br>
            <a:r>
              <a:rPr lang="ru-RU" altLang="ja-JP" sz="2800" b="1" dirty="0" smtClean="0">
                <a:latin typeface="Century" panose="02040604050505020304" pitchFamily="18" charset="0"/>
              </a:rPr>
              <a:t>«</a:t>
            </a:r>
            <a:r>
              <a:rPr lang="ru-RU" altLang="ru-RU" sz="2800" b="1" dirty="0" smtClean="0">
                <a:latin typeface="Century" panose="02040604050505020304" pitchFamily="18" charset="0"/>
              </a:rPr>
              <a:t>Жилищно-коммунальное </a:t>
            </a:r>
            <a:r>
              <a:rPr lang="ru-RU" altLang="ru-RU" sz="2800" b="1" dirty="0">
                <a:latin typeface="Century" panose="02040604050505020304" pitchFamily="18" charset="0"/>
              </a:rPr>
              <a:t>хозяйство</a:t>
            </a:r>
            <a:r>
              <a:rPr lang="ru-RU" altLang="ru-RU" sz="2800" b="1" dirty="0" smtClean="0">
                <a:latin typeface="Century" panose="020406040505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>
            <a:off x="0" y="-1"/>
            <a:ext cx="9144000" cy="285729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178563" y="178595"/>
            <a:ext cx="214314" cy="142876"/>
          </a:xfrm>
          <a:prstGeom prst="halfFrame">
            <a:avLst/>
          </a:prstGeom>
          <a:solidFill>
            <a:srgbClr val="1219A2">
              <a:alpha val="48000"/>
            </a:srgbClr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 rot="10800000">
            <a:off x="8460432" y="6357935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0800000">
            <a:off x="8590208" y="6332996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1219A2"/>
          </a:solidFill>
          <a:ln>
            <a:solidFill>
              <a:srgbClr val="80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3729"/>
            <a:ext cx="1180691" cy="103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ловина рамки 8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/>
          </p:nvPr>
        </p:nvGraphicFramePr>
        <p:xfrm>
          <a:off x="178562" y="1231331"/>
          <a:ext cx="8785926" cy="541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6331">
                  <a:extLst>
                    <a:ext uri="{9D8B030D-6E8A-4147-A177-3AD203B41FA5}">
                      <a16:colId xmlns:a16="http://schemas.microsoft.com/office/drawing/2014/main" val="2132682975"/>
                    </a:ext>
                  </a:extLst>
                </a:gridCol>
                <a:gridCol w="1589649">
                  <a:extLst>
                    <a:ext uri="{9D8B030D-6E8A-4147-A177-3AD203B41FA5}">
                      <a16:colId xmlns:a16="http://schemas.microsoft.com/office/drawing/2014/main" val="3150886952"/>
                    </a:ext>
                  </a:extLst>
                </a:gridCol>
                <a:gridCol w="1628611">
                  <a:extLst>
                    <a:ext uri="{9D8B030D-6E8A-4147-A177-3AD203B41FA5}">
                      <a16:colId xmlns:a16="http://schemas.microsoft.com/office/drawing/2014/main" val="3399066560"/>
                    </a:ext>
                  </a:extLst>
                </a:gridCol>
                <a:gridCol w="1551335">
                  <a:extLst>
                    <a:ext uri="{9D8B030D-6E8A-4147-A177-3AD203B41FA5}">
                      <a16:colId xmlns:a16="http://schemas.microsoft.com/office/drawing/2014/main" val="3354711555"/>
                    </a:ext>
                  </a:extLst>
                </a:gridCol>
              </a:tblGrid>
              <a:tr h="754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2018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год (проект)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2020 год (проект)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252445"/>
                  </a:ext>
                </a:extLst>
              </a:tr>
              <a:tr h="1074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Обеспечение комфортного и безопасного проживания населения на территории муниципального образования "Северодвинск" на 2016-2021 годы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254 531,1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254 379,0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254 384,5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545124"/>
                  </a:ext>
                </a:extLst>
              </a:tr>
              <a:tr h="6049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Развитие жилищного строительства Северодвинска на 2016-2021 годы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197 011,9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272 189,2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232 258,3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1726134"/>
                  </a:ext>
                </a:extLst>
              </a:tr>
              <a:tr h="1107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Энергосбережение и повышение энергетической эффективности на объектах городского хозяйства муниципального образования "Северодвинск" на 2016-2021 годы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600,0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1 100,0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1 100,0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596697"/>
                  </a:ext>
                </a:extLst>
              </a:tr>
              <a:tr h="598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Муниципальное управление Северодвинска на 2016-2021 годы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5 469,4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5 490,5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5 490,5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576827"/>
                  </a:ext>
                </a:extLst>
              </a:tr>
              <a:tr h="738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Социальная поддержка населения Северодвинска на 2016-2021 годы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758,9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987,2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1 357,8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683725"/>
                  </a:ext>
                </a:extLst>
              </a:tr>
              <a:tr h="4884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Всего расходов по разделу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458 371,3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534 145,9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494 591,1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92346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34950" y="1066647"/>
            <a:ext cx="1404664" cy="164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7"/>
          </a:xfrm>
          <a:gradFill flip="none" rotWithShape="1">
            <a:gsLst>
              <a:gs pos="300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 algn="ctr"/>
            <a:r>
              <a:rPr lang="ru-RU" altLang="ja-JP" sz="2800" b="1" dirty="0">
                <a:latin typeface="Century" panose="02040604050505020304" pitchFamily="18" charset="0"/>
              </a:rPr>
              <a:t>Расходы на </a:t>
            </a:r>
            <a:r>
              <a:rPr lang="ru-RU" altLang="ja-JP" sz="2800" b="1" dirty="0" smtClean="0">
                <a:latin typeface="Century" panose="02040604050505020304" pitchFamily="18" charset="0"/>
              </a:rPr>
              <a:t>строительство и </a:t>
            </a:r>
            <a:br>
              <a:rPr lang="ru-RU" altLang="ja-JP" sz="2800" b="1" dirty="0" smtClean="0">
                <a:latin typeface="Century" panose="02040604050505020304" pitchFamily="18" charset="0"/>
              </a:rPr>
            </a:br>
            <a:r>
              <a:rPr lang="ru-RU" altLang="ja-JP" sz="2800" b="1" dirty="0" smtClean="0">
                <a:latin typeface="Century" panose="02040604050505020304" pitchFamily="18" charset="0"/>
              </a:rPr>
              <a:t>реконструкцию объектов жилищно-</a:t>
            </a:r>
            <a:br>
              <a:rPr lang="ru-RU" altLang="ja-JP" sz="2800" b="1" dirty="0" smtClean="0">
                <a:latin typeface="Century" panose="02040604050505020304" pitchFamily="18" charset="0"/>
              </a:rPr>
            </a:br>
            <a:r>
              <a:rPr lang="ru-RU" altLang="ja-JP" sz="2800" b="1" dirty="0" smtClean="0">
                <a:latin typeface="Century" panose="02040604050505020304" pitchFamily="18" charset="0"/>
              </a:rPr>
              <a:t>коммунального хозяйства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>
            <a:off x="0" y="-1"/>
            <a:ext cx="9144000" cy="285729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178563" y="178595"/>
            <a:ext cx="214314" cy="142876"/>
          </a:xfrm>
          <a:prstGeom prst="halfFrame">
            <a:avLst/>
          </a:prstGeom>
          <a:solidFill>
            <a:srgbClr val="1219A2">
              <a:alpha val="48000"/>
            </a:srgbClr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 rot="10800000">
            <a:off x="8460432" y="6357935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0800000">
            <a:off x="8590208" y="6332996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1219A2"/>
          </a:solidFill>
          <a:ln>
            <a:solidFill>
              <a:srgbClr val="80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3729"/>
            <a:ext cx="1180691" cy="103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ловина рамки 8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1" name="Объект 6"/>
          <p:cNvGraphicFramePr>
            <a:graphicFrameLocks/>
          </p:cNvGraphicFramePr>
          <p:nvPr>
            <p:extLst/>
          </p:nvPr>
        </p:nvGraphicFramePr>
        <p:xfrm>
          <a:off x="178563" y="1484785"/>
          <a:ext cx="8785925" cy="487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333">
                  <a:extLst>
                    <a:ext uri="{9D8B030D-6E8A-4147-A177-3AD203B41FA5}">
                      <a16:colId xmlns:a16="http://schemas.microsoft.com/office/drawing/2014/main" val="31105937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9675152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55027609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92063484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915265655"/>
                    </a:ext>
                  </a:extLst>
                </a:gridCol>
              </a:tblGrid>
              <a:tr h="9746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Наименование направлений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2017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2018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год (проект)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2020 год (проект)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223586"/>
                  </a:ext>
                </a:extLst>
              </a:tr>
              <a:tr h="97463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Строительство многоквартирных домов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1 041 571,9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190 011,9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190 111,4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192 258,3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317536"/>
                  </a:ext>
                </a:extLst>
              </a:tr>
              <a:tr h="97463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Строительство инженерной инфраструктуры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14 256,0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0,0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10 000,0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20 000,0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647253"/>
                  </a:ext>
                </a:extLst>
              </a:tr>
              <a:tr h="97463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Строительство объектов внешнего благоустройства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31 078,0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12 090,0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74 882,8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entury" panose="02040604050505020304" pitchFamily="18" charset="0"/>
                        </a:rPr>
                        <a:t>22 805,0</a:t>
                      </a:r>
                      <a:endParaRPr lang="ru-RU" sz="16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76714"/>
                  </a:ext>
                </a:extLst>
              </a:tr>
              <a:tr h="97463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Всего</a:t>
                      </a:r>
                      <a:endParaRPr lang="ru-RU" sz="18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1 086 905,9</a:t>
                      </a:r>
                      <a:endParaRPr lang="ru-RU" sz="18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202 101,9</a:t>
                      </a:r>
                      <a:endParaRPr lang="ru-RU" sz="18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274 994,2</a:t>
                      </a:r>
                      <a:endParaRPr lang="ru-RU" sz="18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entury" panose="02040604050505020304" pitchFamily="18" charset="0"/>
                        </a:rPr>
                        <a:t>235 063,3</a:t>
                      </a:r>
                      <a:endParaRPr lang="ru-RU" sz="18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79008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704420" y="1320098"/>
            <a:ext cx="1404664" cy="164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061" y="112496"/>
            <a:ext cx="7784040" cy="738828"/>
          </a:xfrm>
          <a:gradFill>
            <a:gsLst>
              <a:gs pos="17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1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Предприятия Северодвинска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40" y="1690718"/>
            <a:ext cx="3107590" cy="93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ОАО ПО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«Северное машиностроительное предприятие»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64330" y="1759397"/>
            <a:ext cx="3043841" cy="751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судоремонта «Звездочка»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249" y="2629580"/>
            <a:ext cx="2929393" cy="263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атомоходов ВМФ РФ — атомных подводных лодок 4 поколения, ремонт и модернизация крупных надводных крейсерских кораблей ВМФ РФ и иностранных заказчиков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(лёгкий авианосец Индии),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гражданских судов, строительство морской техники для освоения шельфовых углеводородных месторождений, производство товаров народного применения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81649" y="2583108"/>
            <a:ext cx="3260546" cy="4274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емонт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модернизация атомных и крупных дизель-электрических подводных лодок, надводных кораблей и гражданских судов, военно-техническое сотрудничество с иностранными государствами, технический надзор и сервисное обслуживание, массовая утилизация атомных подводных лодок на основе уникальной технологии не имеющей аналогов в мире инфраструктуры комплексной промышленной утилизации АПЛ и надводных кораблей с ядерными энергетическими установками всех типов и проектов, производство гребных винтов различного класса и назначения для всех типов судов, включая для крупного Арктического ледокольного флота СССР и РФ.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765881"/>
            <a:ext cx="5056538" cy="761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Северодвинска расположены два крупных градообразующих предприятия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411760" cy="17222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30" y="2257070"/>
            <a:ext cx="2679512" cy="24664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68590"/>
            <a:ext cx="3050641" cy="15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7"/>
          </a:xfrm>
          <a:gradFill flip="none" rotWithShape="1">
            <a:gsLst>
              <a:gs pos="300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 algn="ctr"/>
            <a:r>
              <a:rPr lang="ru-RU" altLang="ja-JP" sz="2800" b="1" dirty="0">
                <a:latin typeface="Century" panose="02040604050505020304" pitchFamily="18" charset="0"/>
              </a:rPr>
              <a:t>Расходы по подразделу </a:t>
            </a:r>
            <a:r>
              <a:rPr lang="ru-RU" altLang="ja-JP" sz="2800" b="1" dirty="0" smtClean="0">
                <a:latin typeface="Century" panose="02040604050505020304" pitchFamily="18" charset="0"/>
              </a:rPr>
              <a:t>«</a:t>
            </a:r>
            <a:r>
              <a:rPr lang="ru-RU" altLang="ru-RU" sz="2800" b="1" dirty="0">
                <a:latin typeface="Century" panose="02040604050505020304" pitchFamily="18" charset="0"/>
              </a:rPr>
              <a:t>Охрана </a:t>
            </a:r>
            <a:r>
              <a:rPr lang="ru-RU" altLang="ru-RU" sz="2800" b="1" dirty="0" smtClean="0">
                <a:latin typeface="Century" panose="02040604050505020304" pitchFamily="18" charset="0"/>
              </a:rPr>
              <a:t/>
            </a:r>
            <a:br>
              <a:rPr lang="ru-RU" altLang="ru-RU" sz="2800" b="1" dirty="0" smtClean="0">
                <a:latin typeface="Century" panose="02040604050505020304" pitchFamily="18" charset="0"/>
              </a:rPr>
            </a:br>
            <a:r>
              <a:rPr lang="ru-RU" altLang="ru-RU" sz="2800" b="1" dirty="0" smtClean="0">
                <a:latin typeface="Century" panose="02040604050505020304" pitchFamily="18" charset="0"/>
              </a:rPr>
              <a:t>окружающей </a:t>
            </a:r>
            <a:r>
              <a:rPr lang="ru-RU" altLang="ru-RU" sz="2800" b="1" dirty="0">
                <a:latin typeface="Century" panose="02040604050505020304" pitchFamily="18" charset="0"/>
              </a:rPr>
              <a:t>среды» </a:t>
            </a:r>
            <a:r>
              <a:rPr lang="ru-RU" altLang="ja-JP" sz="2800" b="1" dirty="0">
                <a:latin typeface="Century" panose="02040604050505020304" pitchFamily="18" charset="0"/>
              </a:rPr>
              <a:t>в </a:t>
            </a:r>
            <a:r>
              <a:rPr lang="ru-RU" altLang="ja-JP" sz="2800" b="1" dirty="0" smtClean="0">
                <a:latin typeface="Century" panose="02040604050505020304" pitchFamily="18" charset="0"/>
              </a:rPr>
              <a:t>2018 </a:t>
            </a:r>
            <a:r>
              <a:rPr lang="ru-RU" altLang="ja-JP" sz="2800" b="1" dirty="0">
                <a:latin typeface="Century" panose="02040604050505020304" pitchFamily="18" charset="0"/>
              </a:rPr>
              <a:t>году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>
            <a:off x="0" y="-1"/>
            <a:ext cx="9144000" cy="285729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178563" y="178595"/>
            <a:ext cx="214314" cy="142876"/>
          </a:xfrm>
          <a:prstGeom prst="halfFrame">
            <a:avLst/>
          </a:prstGeom>
          <a:solidFill>
            <a:srgbClr val="1219A2">
              <a:alpha val="48000"/>
            </a:srgbClr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 rot="10800000">
            <a:off x="8460432" y="6357935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0800000">
            <a:off x="8590208" y="6332996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1219A2"/>
          </a:solidFill>
          <a:ln>
            <a:solidFill>
              <a:srgbClr val="80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3729"/>
            <a:ext cx="1180691" cy="103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ловина рамки 8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1219A2"/>
          </a:solidFill>
          <a:ln>
            <a:solidFill>
              <a:srgbClr val="121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3" name="Объект 8"/>
          <p:cNvGraphicFramePr>
            <a:graphicFrameLocks/>
          </p:cNvGraphicFramePr>
          <p:nvPr>
            <p:extLst/>
          </p:nvPr>
        </p:nvGraphicFramePr>
        <p:xfrm>
          <a:off x="178563" y="1144075"/>
          <a:ext cx="8785925" cy="416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2"/>
          <p:cNvGraphicFramePr>
            <a:graphicFrameLocks/>
          </p:cNvGraphicFramePr>
          <p:nvPr>
            <p:extLst/>
          </p:nvPr>
        </p:nvGraphicFramePr>
        <p:xfrm>
          <a:off x="178563" y="5331724"/>
          <a:ext cx="8853374" cy="135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313">
                  <a:extLst>
                    <a:ext uri="{9D8B030D-6E8A-4147-A177-3AD203B41FA5}">
                      <a16:colId xmlns:a16="http://schemas.microsoft.com/office/drawing/2014/main" val="2454020176"/>
                    </a:ext>
                  </a:extLst>
                </a:gridCol>
                <a:gridCol w="1190882">
                  <a:extLst>
                    <a:ext uri="{9D8B030D-6E8A-4147-A177-3AD203B41FA5}">
                      <a16:colId xmlns:a16="http://schemas.microsoft.com/office/drawing/2014/main" val="3433430048"/>
                    </a:ext>
                  </a:extLst>
                </a:gridCol>
                <a:gridCol w="1190882">
                  <a:extLst>
                    <a:ext uri="{9D8B030D-6E8A-4147-A177-3AD203B41FA5}">
                      <a16:colId xmlns:a16="http://schemas.microsoft.com/office/drawing/2014/main" val="1678152089"/>
                    </a:ext>
                  </a:extLst>
                </a:gridCol>
                <a:gridCol w="1260191">
                  <a:extLst>
                    <a:ext uri="{9D8B030D-6E8A-4147-A177-3AD203B41FA5}">
                      <a16:colId xmlns:a16="http://schemas.microsoft.com/office/drawing/2014/main" val="1864406073"/>
                    </a:ext>
                  </a:extLst>
                </a:gridCol>
                <a:gridCol w="1185106">
                  <a:extLst>
                    <a:ext uri="{9D8B030D-6E8A-4147-A177-3AD203B41FA5}">
                      <a16:colId xmlns:a16="http://schemas.microsoft.com/office/drawing/2014/main" val="3025937640"/>
                    </a:ext>
                  </a:extLst>
                </a:gridCol>
              </a:tblGrid>
              <a:tr h="679243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Наименование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2017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2018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год (проект)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2019 год (проект)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2020 год (проект)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560603"/>
                  </a:ext>
                </a:extLst>
              </a:tr>
              <a:tr h="67924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Охрана окружающей среды Северодвинска на 2016-2021 годы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4 463,0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1 811,6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1 848,2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" panose="02040604050505020304" pitchFamily="18" charset="0"/>
                        </a:rPr>
                        <a:t>2 324,0</a:t>
                      </a:r>
                      <a:endParaRPr lang="ru-RU" sz="1400" b="1" dirty="0">
                        <a:latin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6901716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H="1">
            <a:off x="2123728" y="3933056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07704" y="1844824"/>
            <a:ext cx="64807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bg1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583" y="108178"/>
            <a:ext cx="7534761" cy="722471"/>
          </a:xfrm>
          <a:gradFill>
            <a:gsLst>
              <a:gs pos="3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81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«Образование»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1253"/>
            <a:ext cx="1475656" cy="73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62262"/>
              </p:ext>
            </p:extLst>
          </p:nvPr>
        </p:nvGraphicFramePr>
        <p:xfrm>
          <a:off x="0" y="981297"/>
          <a:ext cx="9144001" cy="5821595"/>
        </p:xfrm>
        <a:graphic>
          <a:graphicData uri="http://schemas.openxmlformats.org/drawingml/2006/table">
            <a:tbl>
              <a:tblPr/>
              <a:tblGrid>
                <a:gridCol w="2819204">
                  <a:extLst>
                    <a:ext uri="{9D8B030D-6E8A-4147-A177-3AD203B41FA5}">
                      <a16:colId xmlns:a16="http://schemas.microsoft.com/office/drawing/2014/main" val="1473710893"/>
                    </a:ext>
                  </a:extLst>
                </a:gridCol>
                <a:gridCol w="3048940">
                  <a:extLst>
                    <a:ext uri="{9D8B030D-6E8A-4147-A177-3AD203B41FA5}">
                      <a16:colId xmlns:a16="http://schemas.microsoft.com/office/drawing/2014/main" val="54484736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6844222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9251607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990678782"/>
                    </a:ext>
                  </a:extLst>
                </a:gridCol>
                <a:gridCol w="827585">
                  <a:extLst>
                    <a:ext uri="{9D8B030D-6E8A-4147-A177-3AD203B41FA5}">
                      <a16:colId xmlns:a16="http://schemas.microsoft.com/office/drawing/2014/main" val="3739677175"/>
                    </a:ext>
                  </a:extLst>
                </a:gridCol>
              </a:tblGrid>
              <a:tr h="567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подпрограмм (мероприятий)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2017 год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 (проект)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 (проект)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(проект)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1586"/>
                  </a:ext>
                </a:extLst>
              </a:tr>
              <a:tr h="17711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образования Северодвинска </a:t>
                      </a:r>
                      <a:endParaRPr lang="ru-RU" sz="11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2016-2021 годы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Мероприятия подпрограмм: развитие дошкольного, общего и дополнительного образования детей, развитие инфраструктуры муниципальной системы образования Северодвинска, формирование комфортной и безопасной образовательной среды, безбарьерная среда муниципальных образовательных учреждений Северодвинска, совершенствование системы предоставления услуг в сфере образования Северодвинска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3 192 878,4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3 202 337,9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3 204 587,8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3 224 587,8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07456"/>
                  </a:ext>
                </a:extLst>
              </a:tr>
              <a:tr h="712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сферы культуры муниципального образования "Северодвинск" на 2016-2021 годы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системы дополнительного художественного эстетического воспитания детей и подростков, стимулирование творческой самореализации молодых дарований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130 806,9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139 482,2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124 938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125 216,5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213485"/>
                  </a:ext>
                </a:extLst>
              </a:tr>
              <a:tr h="8548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Молодежь Северодвинска на 2016-2021 годы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гражданско-патриотического </a:t>
                      </a:r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воспитания молодежи, формирование ценностей здорового образа жизни среди молодежи, информационно-аналитическое обеспечение молодежной политики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21 812,6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20 421,4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20 690,6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22 611,5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684181"/>
                  </a:ext>
                </a:extLst>
              </a:tr>
              <a:tr h="8821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Энергосбережение и повышение энергетической эффективности на объектах городского хозяйства муниципального образования "Северодвинск« на 2016-2021 годы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объемов потребления используемой электрической и тепловой энергии на объектах социальной сферы и органов местного самоуправления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6 250,0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6 375,0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6 635,0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7 000,0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119039"/>
                  </a:ext>
                </a:extLst>
              </a:tr>
              <a:tr h="3954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жилищного строительства Северодвинска на 2016-2021 годы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социальной инфраструктуры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900,0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90,1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8 000,0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110 000,0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49865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Резервный фонд Администрации Северодвинска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191,5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657173"/>
                  </a:ext>
                </a:extLst>
              </a:tr>
              <a:tr h="34955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разделу «Образование»</a:t>
                      </a: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3 352 839,4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3 368 706,6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3 364 851,4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3 489 415,8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78234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739336" y="836712"/>
            <a:ext cx="1404664" cy="144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72451" cy="737055"/>
          </a:xfrm>
          <a:gradFill>
            <a:gsLst>
              <a:gs pos="23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по разделу «Образование»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26060"/>
              </p:ext>
            </p:extLst>
          </p:nvPr>
        </p:nvGraphicFramePr>
        <p:xfrm>
          <a:off x="227392" y="1105305"/>
          <a:ext cx="8748791" cy="3348142"/>
        </p:xfrm>
        <a:graphic>
          <a:graphicData uri="http://schemas.openxmlformats.org/drawingml/2006/table">
            <a:tbl>
              <a:tblPr/>
              <a:tblGrid>
                <a:gridCol w="2988150">
                  <a:extLst>
                    <a:ext uri="{9D8B030D-6E8A-4147-A177-3AD203B41FA5}">
                      <a16:colId xmlns:a16="http://schemas.microsoft.com/office/drawing/2014/main" val="419495532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6905271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237291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461357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3981504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86335087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12766332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1680857627"/>
                    </a:ext>
                  </a:extLst>
                </a:gridCol>
              </a:tblGrid>
              <a:tr h="943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по подразделам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2017 год </a:t>
                      </a:r>
                      <a:endParaRPr lang="ru-RU" sz="1200" b="1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 (проект)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измене-ния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 (проект) 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измене-ния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(проект)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измене-ния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317979"/>
                  </a:ext>
                </a:extLst>
              </a:tr>
              <a:tr h="314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1 451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517,7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1 441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864,1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99,3%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1 450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552,5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100,6%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1 530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723,2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105,5%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930209"/>
                  </a:ext>
                </a:extLst>
              </a:tr>
              <a:tr h="314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1 384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1 397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194,5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127,9%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1 396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546,7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98,7%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1 446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426,3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103,6%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833651"/>
                  </a:ext>
                </a:extLst>
              </a:tr>
              <a:tr h="314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355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829,5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373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986,8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105,3%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351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436,0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103,4%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348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293,2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99,1%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92785"/>
                  </a:ext>
                </a:extLst>
              </a:tr>
              <a:tr h="518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853,2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742,5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87,0%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745,0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100,3%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751254"/>
                  </a:ext>
                </a:extLst>
              </a:tr>
              <a:tr h="314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505,8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031,4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95,2%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393,2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101,2%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31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314,1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106,5%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23041"/>
                  </a:ext>
                </a:extLst>
              </a:tr>
              <a:tr h="314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130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186,4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126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629,8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97,3%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136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923,0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108,1%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132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659,0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96,9%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12214"/>
                  </a:ext>
                </a:extLst>
              </a:tr>
              <a:tr h="314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разделу «Образование»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3 352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839,4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3 369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559,8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100,5%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3 365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593,9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3 490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160,8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103,7%</a:t>
                      </a:r>
                    </a:p>
                  </a:txBody>
                  <a:tcPr marL="5929" marR="5929" marT="5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879428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226207"/>
              </p:ext>
            </p:extLst>
          </p:nvPr>
        </p:nvGraphicFramePr>
        <p:xfrm>
          <a:off x="428597" y="4797152"/>
          <a:ext cx="5079507" cy="181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95" y="4670182"/>
            <a:ext cx="2872692" cy="203304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513005" y="853687"/>
            <a:ext cx="140466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98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3787"/>
            <a:ext cx="8001055" cy="1106733"/>
          </a:xfrm>
          <a:gradFill>
            <a:gsLst>
              <a:gs pos="71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95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разделу «Образование»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 году,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тыс. 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636912"/>
            <a:ext cx="2050281" cy="1261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2050281" cy="12950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34" y="4081205"/>
            <a:ext cx="2050281" cy="12200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053" y="5426089"/>
            <a:ext cx="1637662" cy="143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247420"/>
              </p:ext>
            </p:extLst>
          </p:nvPr>
        </p:nvGraphicFramePr>
        <p:xfrm>
          <a:off x="184182" y="1124744"/>
          <a:ext cx="6589380" cy="454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134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5" y="63787"/>
            <a:ext cx="7920879" cy="814207"/>
          </a:xfrm>
          <a:gradFill>
            <a:gsLst>
              <a:gs pos="35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95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  <a:effectLst>
            <a:softEdge rad="25400"/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«Культура, кинематография»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4" cy="745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61638"/>
              </p:ext>
            </p:extLst>
          </p:nvPr>
        </p:nvGraphicFramePr>
        <p:xfrm>
          <a:off x="0" y="980727"/>
          <a:ext cx="9144000" cy="5782560"/>
        </p:xfrm>
        <a:graphic>
          <a:graphicData uri="http://schemas.openxmlformats.org/drawingml/2006/table">
            <a:tbl>
              <a:tblPr/>
              <a:tblGrid>
                <a:gridCol w="2819202">
                  <a:extLst>
                    <a:ext uri="{9D8B030D-6E8A-4147-A177-3AD203B41FA5}">
                      <a16:colId xmlns:a16="http://schemas.microsoft.com/office/drawing/2014/main" val="3436520088"/>
                    </a:ext>
                  </a:extLst>
                </a:gridCol>
                <a:gridCol w="3192958">
                  <a:extLst>
                    <a:ext uri="{9D8B030D-6E8A-4147-A177-3AD203B41FA5}">
                      <a16:colId xmlns:a16="http://schemas.microsoft.com/office/drawing/2014/main" val="2117456981"/>
                    </a:ext>
                  </a:extLst>
                </a:gridCol>
                <a:gridCol w="796529">
                  <a:extLst>
                    <a:ext uri="{9D8B030D-6E8A-4147-A177-3AD203B41FA5}">
                      <a16:colId xmlns:a16="http://schemas.microsoft.com/office/drawing/2014/main" val="2665506928"/>
                    </a:ext>
                  </a:extLst>
                </a:gridCol>
                <a:gridCol w="778437">
                  <a:extLst>
                    <a:ext uri="{9D8B030D-6E8A-4147-A177-3AD203B41FA5}">
                      <a16:colId xmlns:a16="http://schemas.microsoft.com/office/drawing/2014/main" val="3814406068"/>
                    </a:ext>
                  </a:extLst>
                </a:gridCol>
                <a:gridCol w="778437">
                  <a:extLst>
                    <a:ext uri="{9D8B030D-6E8A-4147-A177-3AD203B41FA5}">
                      <a16:colId xmlns:a16="http://schemas.microsoft.com/office/drawing/2014/main" val="2595381795"/>
                    </a:ext>
                  </a:extLst>
                </a:gridCol>
                <a:gridCol w="778437">
                  <a:extLst>
                    <a:ext uri="{9D8B030D-6E8A-4147-A177-3AD203B41FA5}">
                      <a16:colId xmlns:a16="http://schemas.microsoft.com/office/drawing/2014/main" val="3092334770"/>
                    </a:ext>
                  </a:extLst>
                </a:gridCol>
              </a:tblGrid>
              <a:tr h="430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основных направлений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2017 год 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 (проект)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 (проект)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 (проект)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41645"/>
                  </a:ext>
                </a:extLst>
              </a:tr>
              <a:tr h="53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сферы культуры муниципального образования "Северодвинск" на 2016-2021 годы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благоприятных условий для развития единого культурного пространства Северодвинска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247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644,7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246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980,7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223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977,0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225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053,2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608836"/>
                  </a:ext>
                </a:extLst>
              </a:tr>
              <a:tr h="1055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Содействие развитию институтов гражданского общества и поддержка социально ориентированных некоммерческих организаций в муниципальном образовании "Северодвинск" на 2016-2021 годы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Повышение уровня взаимодействия социально ориентированных некоммерческих организаций, объединяющих людей с ограниченными возможностями здоровья и Администрации Северодвинска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756,7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112,0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020,0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39768"/>
                  </a:ext>
                </a:extLst>
              </a:tr>
              <a:tr h="586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Молодежь Северодвинска </a:t>
                      </a:r>
                      <a:endParaRPr lang="ru-RU" sz="11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2016-2021 годы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национально-государственной идентичности у молодежи, поддержка общественно значимых молодежных инициатив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232,1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680,0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734,0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783,7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629124"/>
                  </a:ext>
                </a:extLst>
              </a:tr>
              <a:tr h="1232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территорий от чрезвычайных ситуаций, обеспечение первичных мер пожарной безопасности и безопасности людей на водных объектах на территории муниципального образования "Северодвинск" </a:t>
                      </a:r>
                      <a:endParaRPr lang="ru-RU" sz="11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2016-2021 годы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и осуществление мероприятий по гражданской обороне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605,4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004126"/>
                  </a:ext>
                </a:extLst>
              </a:tr>
              <a:tr h="410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поддержка населения Северодвинска на 2016-2021 годы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доступной среды для инвалидов 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551618"/>
                  </a:ext>
                </a:extLst>
              </a:tr>
              <a:tr h="410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жилищного строительства Северодвинска» на 2016–2021 годы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социальной инфраструктуры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745017"/>
                  </a:ext>
                </a:extLst>
              </a:tr>
              <a:tr h="880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Энергосбережение и повышение энергетической эффективности на объектах городского хозяйства муниципального образования "Северодвинск" на 2016-2021 годы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объемов потребления используемой электрической и тепловой энергии на объектах социальной сферы и органов местного самоуправления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625,0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365,0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42435"/>
                  </a:ext>
                </a:extLst>
              </a:tr>
              <a:tr h="24449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разделу «Культура, кинематография»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253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843,5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262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437,7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239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701,4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230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137,0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4116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789388"/>
            <a:ext cx="1404664" cy="16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61000"/>
                <a:lumOff val="39000"/>
                <a:alpha val="31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05" y="63786"/>
            <a:ext cx="796496" cy="70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4739" cy="1080120"/>
          </a:xfrm>
          <a:gradFill>
            <a:gsLst>
              <a:gs pos="0">
                <a:schemeClr val="bg1">
                  <a:alpha val="29000"/>
                  <a:lumMod val="33000"/>
                  <a:lumOff val="67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effectLst>
            <a:softEdge rad="12700"/>
          </a:effectLst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разделу «Культура, кинематография» в части предоставления субсидий бюджетным и автономным учреждениям  в 2018 году,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тыс. 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2" y="5125708"/>
            <a:ext cx="2471579" cy="161566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1" y="3147034"/>
            <a:ext cx="2491740" cy="179413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4" y="1239180"/>
            <a:ext cx="2462767" cy="1757772"/>
          </a:xfrm>
          <a:prstGeom prst="rect">
            <a:avLst/>
          </a:prstGeom>
          <a:effectLst>
            <a:softEdge rad="38100"/>
          </a:effec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837975"/>
              </p:ext>
            </p:extLst>
          </p:nvPr>
        </p:nvGraphicFramePr>
        <p:xfrm>
          <a:off x="2699792" y="1590411"/>
          <a:ext cx="6406084" cy="424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171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bg1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95000">
              <a:schemeClr val="accent5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1" y="99177"/>
            <a:ext cx="7972451" cy="809544"/>
          </a:xfrm>
          <a:gradFill>
            <a:gsLst>
              <a:gs pos="3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81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«Физическая культура и спорт»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1" y="5517232"/>
            <a:ext cx="2220191" cy="1353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94" y="5517232"/>
            <a:ext cx="2781290" cy="13498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76" y="5517232"/>
            <a:ext cx="2520280" cy="135311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10747"/>
              </p:ext>
            </p:extLst>
          </p:nvPr>
        </p:nvGraphicFramePr>
        <p:xfrm>
          <a:off x="107503" y="982410"/>
          <a:ext cx="8928993" cy="4318796"/>
        </p:xfrm>
        <a:graphic>
          <a:graphicData uri="http://schemas.openxmlformats.org/drawingml/2006/table">
            <a:tbl>
              <a:tblPr/>
              <a:tblGrid>
                <a:gridCol w="2715393">
                  <a:extLst>
                    <a:ext uri="{9D8B030D-6E8A-4147-A177-3AD203B41FA5}">
                      <a16:colId xmlns:a16="http://schemas.microsoft.com/office/drawing/2014/main" val="414482738"/>
                    </a:ext>
                  </a:extLst>
                </a:gridCol>
                <a:gridCol w="3189263">
                  <a:extLst>
                    <a:ext uri="{9D8B030D-6E8A-4147-A177-3AD203B41FA5}">
                      <a16:colId xmlns:a16="http://schemas.microsoft.com/office/drawing/2014/main" val="4259482004"/>
                    </a:ext>
                  </a:extLst>
                </a:gridCol>
                <a:gridCol w="837043">
                  <a:extLst>
                    <a:ext uri="{9D8B030D-6E8A-4147-A177-3AD203B41FA5}">
                      <a16:colId xmlns:a16="http://schemas.microsoft.com/office/drawing/2014/main" val="3856698930"/>
                    </a:ext>
                  </a:extLst>
                </a:gridCol>
                <a:gridCol w="729098">
                  <a:extLst>
                    <a:ext uri="{9D8B030D-6E8A-4147-A177-3AD203B41FA5}">
                      <a16:colId xmlns:a16="http://schemas.microsoft.com/office/drawing/2014/main" val="2084865520"/>
                    </a:ext>
                  </a:extLst>
                </a:gridCol>
                <a:gridCol w="729098">
                  <a:extLst>
                    <a:ext uri="{9D8B030D-6E8A-4147-A177-3AD203B41FA5}">
                      <a16:colId xmlns:a16="http://schemas.microsoft.com/office/drawing/2014/main" val="1254630897"/>
                    </a:ext>
                  </a:extLst>
                </a:gridCol>
                <a:gridCol w="729098">
                  <a:extLst>
                    <a:ext uri="{9D8B030D-6E8A-4147-A177-3AD203B41FA5}">
                      <a16:colId xmlns:a16="http://schemas.microsoft.com/office/drawing/2014/main" val="3875774027"/>
                    </a:ext>
                  </a:extLst>
                </a:gridCol>
              </a:tblGrid>
              <a:tr h="5482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основных направлений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(проект)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(проект)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(проект)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906886"/>
                  </a:ext>
                </a:extLst>
              </a:tr>
              <a:tr h="61747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Северодвинска </a:t>
                      </a:r>
                      <a:endParaRPr lang="ru-RU" sz="1200" b="0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2016-2021 годы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интереса различных категорий населения к регулярным  занятиям  физической культурой и спортом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16 594,9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17 003,9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17 661,5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17 961,7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74269"/>
                  </a:ext>
                </a:extLst>
              </a:tr>
              <a:tr h="414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спортивных достижений ведущих спортсменов Северодвинска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560557"/>
                  </a:ext>
                </a:extLst>
              </a:tr>
              <a:tr h="414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 материально-технической базы МАСОУ "Строитель"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6 270,0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764781"/>
                  </a:ext>
                </a:extLst>
              </a:tr>
              <a:tr h="211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муниципальной программе: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28 474,9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26 613,9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27 071,5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27 071,7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932469"/>
                  </a:ext>
                </a:extLst>
              </a:tr>
              <a:tr h="414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жилищного строительства Северодвинска на 2016-2021 годы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социальной инфраструктуры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15 619,2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89 980,9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57 568,6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615397"/>
                  </a:ext>
                </a:extLst>
              </a:tr>
              <a:tr h="414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управление Северодвинска на 2016–2021 годы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выполнения функций, связанных с муниципальным управлением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2 115,3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276514"/>
                  </a:ext>
                </a:extLst>
              </a:tr>
              <a:tr h="10238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объектах городского хозяйства муниципального образования "Северодвинск" на 2016-2021 годы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объемов потребления используемой электрической и тепловой энергии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903962"/>
                  </a:ext>
                </a:extLst>
              </a:tr>
              <a:tr h="26099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разделу «Физическая культура и спорт»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46 509,4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116 794,8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84 640,1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27 071,7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27197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37324" y="780906"/>
            <a:ext cx="1404664" cy="164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1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5999"/>
            <a:ext cx="7560840" cy="720714"/>
          </a:xfrm>
          <a:gradFill>
            <a:gsLst>
              <a:gs pos="39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95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по разделу «Социальная политика»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88086"/>
              </p:ext>
            </p:extLst>
          </p:nvPr>
        </p:nvGraphicFramePr>
        <p:xfrm>
          <a:off x="133248" y="1088739"/>
          <a:ext cx="8903250" cy="3276363"/>
        </p:xfrm>
        <a:graphic>
          <a:graphicData uri="http://schemas.openxmlformats.org/drawingml/2006/table">
            <a:tbl>
              <a:tblPr/>
              <a:tblGrid>
                <a:gridCol w="3380373">
                  <a:extLst>
                    <a:ext uri="{9D8B030D-6E8A-4147-A177-3AD203B41FA5}">
                      <a16:colId xmlns:a16="http://schemas.microsoft.com/office/drawing/2014/main" val="1572641369"/>
                    </a:ext>
                  </a:extLst>
                </a:gridCol>
                <a:gridCol w="980012">
                  <a:extLst>
                    <a:ext uri="{9D8B030D-6E8A-4147-A177-3AD203B41FA5}">
                      <a16:colId xmlns:a16="http://schemas.microsoft.com/office/drawing/2014/main" val="1110277960"/>
                    </a:ext>
                  </a:extLst>
                </a:gridCol>
                <a:gridCol w="836724">
                  <a:extLst>
                    <a:ext uri="{9D8B030D-6E8A-4147-A177-3AD203B41FA5}">
                      <a16:colId xmlns:a16="http://schemas.microsoft.com/office/drawing/2014/main" val="2812572224"/>
                    </a:ext>
                  </a:extLst>
                </a:gridCol>
                <a:gridCol w="654025">
                  <a:extLst>
                    <a:ext uri="{9D8B030D-6E8A-4147-A177-3AD203B41FA5}">
                      <a16:colId xmlns:a16="http://schemas.microsoft.com/office/drawing/2014/main" val="1038006045"/>
                    </a:ext>
                  </a:extLst>
                </a:gridCol>
                <a:gridCol w="872033">
                  <a:extLst>
                    <a:ext uri="{9D8B030D-6E8A-4147-A177-3AD203B41FA5}">
                      <a16:colId xmlns:a16="http://schemas.microsoft.com/office/drawing/2014/main" val="44588195"/>
                    </a:ext>
                  </a:extLst>
                </a:gridCol>
                <a:gridCol w="654025">
                  <a:extLst>
                    <a:ext uri="{9D8B030D-6E8A-4147-A177-3AD203B41FA5}">
                      <a16:colId xmlns:a16="http://schemas.microsoft.com/office/drawing/2014/main" val="3833868602"/>
                    </a:ext>
                  </a:extLst>
                </a:gridCol>
                <a:gridCol w="872033">
                  <a:extLst>
                    <a:ext uri="{9D8B030D-6E8A-4147-A177-3AD203B41FA5}">
                      <a16:colId xmlns:a16="http://schemas.microsoft.com/office/drawing/2014/main" val="4278523775"/>
                    </a:ext>
                  </a:extLst>
                </a:gridCol>
                <a:gridCol w="654025">
                  <a:extLst>
                    <a:ext uri="{9D8B030D-6E8A-4147-A177-3AD203B41FA5}">
                      <a16:colId xmlns:a16="http://schemas.microsoft.com/office/drawing/2014/main" val="80296852"/>
                    </a:ext>
                  </a:extLst>
                </a:gridCol>
              </a:tblGrid>
              <a:tr h="798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подразделов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план)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(проект)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измене-ние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измене-ние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измене-ние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717896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 «Пенсионное обеспечение»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29 704,7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29 864,0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29 864,0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29 864,0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932755"/>
                  </a:ext>
                </a:extLst>
              </a:tr>
              <a:tr h="532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 «Социальное обеспечение населения»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182 527,5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71 303,0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70 768,6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70 938,7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279683"/>
                  </a:ext>
                </a:extLst>
              </a:tr>
              <a:tr h="4398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 «Охрана семьи и детства»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93 556,9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92 189,1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95 697,8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96 221,5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015945"/>
                  </a:ext>
                </a:extLst>
              </a:tr>
              <a:tr h="532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 «Другие вопросы в области социальной политики»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39 774,2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40 515,4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41 681,0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42 616,6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835174"/>
                  </a:ext>
                </a:extLst>
              </a:tr>
              <a:tr h="532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разделу «Социальная политика»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345 563,3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233 871,5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85,0%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238 011,4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101,5%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239 640,8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100,8%</a:t>
                      </a:r>
                    </a:p>
                  </a:txBody>
                  <a:tcPr marL="5952" marR="5952" marT="5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0459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1936"/>
            <a:ext cx="1475656" cy="765856"/>
          </a:xfrm>
          <a:prstGeom prst="rect">
            <a:avLst/>
          </a:prstGeom>
          <a:effectLst>
            <a:softEdge rad="12700"/>
          </a:effec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645127"/>
              </p:ext>
            </p:extLst>
          </p:nvPr>
        </p:nvGraphicFramePr>
        <p:xfrm>
          <a:off x="428596" y="4603389"/>
          <a:ext cx="4572000" cy="2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57" y="4450464"/>
            <a:ext cx="3415312" cy="22909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727319" y="837792"/>
            <a:ext cx="140466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bg1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95000">
              <a:schemeClr val="accent5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1" y="116632"/>
            <a:ext cx="7972451" cy="823259"/>
          </a:xfrm>
          <a:gradFill>
            <a:gsLst>
              <a:gs pos="29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98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«Социальная политика»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49" y="5192240"/>
            <a:ext cx="2496069" cy="165988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85" y="5218456"/>
            <a:ext cx="2820403" cy="158561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2" y="5218456"/>
            <a:ext cx="2430780" cy="1617574"/>
          </a:xfrm>
          <a:prstGeom prst="rect">
            <a:avLst/>
          </a:prstGeom>
          <a:effectLst>
            <a:softEdge rad="381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31021"/>
              </p:ext>
            </p:extLst>
          </p:nvPr>
        </p:nvGraphicFramePr>
        <p:xfrm>
          <a:off x="107503" y="1052735"/>
          <a:ext cx="8928993" cy="3942849"/>
        </p:xfrm>
        <a:graphic>
          <a:graphicData uri="http://schemas.openxmlformats.org/drawingml/2006/table">
            <a:tbl>
              <a:tblPr/>
              <a:tblGrid>
                <a:gridCol w="2752913">
                  <a:extLst>
                    <a:ext uri="{9D8B030D-6E8A-4147-A177-3AD203B41FA5}">
                      <a16:colId xmlns:a16="http://schemas.microsoft.com/office/drawing/2014/main" val="2035686955"/>
                    </a:ext>
                  </a:extLst>
                </a:gridCol>
                <a:gridCol w="2935720">
                  <a:extLst>
                    <a:ext uri="{9D8B030D-6E8A-4147-A177-3AD203B41FA5}">
                      <a16:colId xmlns:a16="http://schemas.microsoft.com/office/drawing/2014/main" val="2753138191"/>
                    </a:ext>
                  </a:extLst>
                </a:gridCol>
                <a:gridCol w="815543">
                  <a:extLst>
                    <a:ext uri="{9D8B030D-6E8A-4147-A177-3AD203B41FA5}">
                      <a16:colId xmlns:a16="http://schemas.microsoft.com/office/drawing/2014/main" val="349011302"/>
                    </a:ext>
                  </a:extLst>
                </a:gridCol>
                <a:gridCol w="808272">
                  <a:extLst>
                    <a:ext uri="{9D8B030D-6E8A-4147-A177-3AD203B41FA5}">
                      <a16:colId xmlns:a16="http://schemas.microsoft.com/office/drawing/2014/main" val="552963760"/>
                    </a:ext>
                  </a:extLst>
                </a:gridCol>
                <a:gridCol w="808272">
                  <a:extLst>
                    <a:ext uri="{9D8B030D-6E8A-4147-A177-3AD203B41FA5}">
                      <a16:colId xmlns:a16="http://schemas.microsoft.com/office/drawing/2014/main" val="90328316"/>
                    </a:ext>
                  </a:extLst>
                </a:gridCol>
                <a:gridCol w="808273">
                  <a:extLst>
                    <a:ext uri="{9D8B030D-6E8A-4147-A177-3AD203B41FA5}">
                      <a16:colId xmlns:a16="http://schemas.microsoft.com/office/drawing/2014/main" val="530006720"/>
                    </a:ext>
                  </a:extLst>
                </a:gridCol>
              </a:tblGrid>
              <a:tr h="809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основных направлений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 </a:t>
                      </a:r>
                      <a:r>
                        <a:rPr lang="ru-RU" sz="13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(проект)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(проект)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1F4E7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(проект)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554424"/>
                  </a:ext>
                </a:extLst>
              </a:tr>
              <a:tr h="12429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Северодвинска на 2016-2021 годы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компенсация родительской платы за присмотр и уход за детьми в муниципальных образовательных организациях, реализующих образовательную программу дошкольного образования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68 435,8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72 709,4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72 709,4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72 709,4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52179"/>
                  </a:ext>
                </a:extLst>
              </a:tr>
              <a:tr h="6214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населения Северодвинска на 2016-2021 годы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жизни отдельных категорий граждан в Северодвинске за счет мер социальной поддержки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124 734,0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124 654,0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125 525,7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127 155,1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557228"/>
                  </a:ext>
                </a:extLst>
              </a:tr>
              <a:tr h="10358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жилищного строительства Северодвинска на 2016-2021 годы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жильём молодых семей, повышение уровня обеспеченности жильём жителей Северодвинска, нуждающихся в улучшении жилищных условий 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152 393,5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36 508,1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39 776,3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39 776,3</a:t>
                      </a:r>
                    </a:p>
                  </a:txBody>
                  <a:tcPr marL="36000" marR="36000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275677"/>
                  </a:ext>
                </a:extLst>
              </a:tr>
              <a:tr h="23305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разделу «Социальная политика»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345 563,3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233 871,5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238 011,4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239 640,8</a:t>
                      </a:r>
                    </a:p>
                  </a:txBody>
                  <a:tcPr marL="7103" marR="7103" marT="7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21426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898801" y="893524"/>
            <a:ext cx="1404664" cy="112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98000">
              <a:schemeClr val="accent5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9477" y="484385"/>
            <a:ext cx="7998492" cy="1053888"/>
          </a:xfrm>
          <a:noFill/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информационные ресурсы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28596" y="1581779"/>
            <a:ext cx="4178553" cy="2279269"/>
          </a:xfrm>
          <a:prstGeom prst="rect">
            <a:avLst/>
          </a:prstGeom>
          <a:gradFill>
            <a:gsLst>
              <a:gs pos="28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Российской Федерации</a:t>
            </a:r>
          </a:p>
          <a:p>
            <a:pPr algn="l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www.minfin.ru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Архангельской области</a:t>
            </a:r>
          </a:p>
          <a:p>
            <a:pPr algn="l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www.dvinaland.ru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Северодвинска</a:t>
            </a:r>
          </a:p>
          <a:p>
            <a:pPr algn="l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www.severodvinsk.info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806918" y="4160823"/>
            <a:ext cx="3408420" cy="1694960"/>
          </a:xfrm>
          <a:prstGeom prst="rect">
            <a:avLst/>
          </a:prstGeom>
          <a:gradFill>
            <a:gsLst>
              <a:gs pos="14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 lvl="0" algn="l"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Финансовое управление</a:t>
            </a:r>
          </a:p>
          <a:p>
            <a:pPr lvl="0" algn="l"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Северодвинска</a:t>
            </a:r>
          </a:p>
          <a:p>
            <a:pPr algn="l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Дураков Александр Леонидович</a:t>
            </a:r>
          </a:p>
          <a:p>
            <a:pPr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(8184) 58-21-98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36930"/>
            <a:ext cx="1512168" cy="1748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7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89263" y="394838"/>
            <a:ext cx="8442010" cy="831377"/>
          </a:xfrm>
          <a:noFill/>
        </p:spPr>
        <p:txBody>
          <a:bodyPr>
            <a:noAutofit/>
          </a:bodyPr>
          <a:lstStyle/>
          <a:p>
            <a:pPr>
              <a:spcAft>
                <a:spcPct val="0"/>
              </a:spcAft>
            </a:pP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границ населенных пунктов,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входящих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муниципального образования «Северодвинск»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4960672" y="1415592"/>
            <a:ext cx="4120559" cy="452013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муниципального образования «Северодвинск», </a:t>
            </a:r>
          </a:p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</a:t>
            </a:r>
            <a:r>
              <a:rPr lang="en-US" sz="2000" b="1" dirty="0" smtClean="0">
                <a:latin typeface="Tempus Sans ITC" panose="04020404030D07020202" pitchFamily="82" charset="0"/>
                <a:cs typeface="Times New Roman" panose="02020603050405020304" pitchFamily="18" charset="0"/>
              </a:rPr>
              <a:t>:</a:t>
            </a: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Белое озеро</a:t>
            </a:r>
          </a:p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Зеленый бор</a:t>
            </a:r>
          </a:p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Палозеро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Сопка</a:t>
            </a:r>
          </a:p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Ненокса</a:t>
            </a:r>
          </a:p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Таборы</a:t>
            </a:r>
          </a:p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Волость</a:t>
            </a:r>
          </a:p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Лахта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Солза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Сюзьма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buFontTx/>
              <a:buNone/>
              <a:defRPr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ж/д станция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Рикасиха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buFontTx/>
              <a:buNone/>
              <a:defRPr/>
            </a:pPr>
            <a:endParaRPr lang="ru-RU" sz="1600" b="1" dirty="0" smtClean="0"/>
          </a:p>
          <a:p>
            <a:pPr fontAlgn="auto">
              <a:defRPr/>
            </a:pPr>
            <a:endParaRPr lang="ru-RU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1" y="1521092"/>
            <a:ext cx="4647451" cy="533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979856"/>
            <a:ext cx="1191076" cy="1377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1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54853" y="123443"/>
            <a:ext cx="8250891" cy="670694"/>
          </a:xfrm>
          <a:gradFill flip="none" rotWithShape="1">
            <a:gsLst>
              <a:gs pos="4900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94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2" name="Заголовок 20"/>
          <p:cNvSpPr txBox="1">
            <a:spLocks/>
          </p:cNvSpPr>
          <p:nvPr/>
        </p:nvSpPr>
        <p:spPr>
          <a:xfrm>
            <a:off x="321439" y="561953"/>
            <a:ext cx="8384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 </a:t>
            </a:r>
          </a:p>
          <a:p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(один год или три года), предназначенный для финансового обеспечения задач и функций государства и местного самоуправления</a:t>
            </a:r>
            <a:endParaRPr lang="ru-RU" sz="20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56000" y="2168525"/>
            <a:ext cx="1943100" cy="11509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73463" y="3603625"/>
            <a:ext cx="1944687" cy="12652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95139"/>
              </p:ext>
            </p:extLst>
          </p:nvPr>
        </p:nvGraphicFramePr>
        <p:xfrm>
          <a:off x="6164263" y="3117850"/>
          <a:ext cx="2654300" cy="3359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16644"/>
              </p:ext>
            </p:extLst>
          </p:nvPr>
        </p:nvGraphicFramePr>
        <p:xfrm>
          <a:off x="454853" y="2168525"/>
          <a:ext cx="2705860" cy="177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5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b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перечисления, возвраты</a:t>
                      </a:r>
                      <a:b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Стрелка вниз 38"/>
          <p:cNvSpPr/>
          <p:nvPr/>
        </p:nvSpPr>
        <p:spPr>
          <a:xfrm>
            <a:off x="4294188" y="3319463"/>
            <a:ext cx="503237" cy="2841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160713" y="2276475"/>
            <a:ext cx="395287" cy="144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160713" y="2636838"/>
            <a:ext cx="3952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3160713" y="2786063"/>
            <a:ext cx="395287" cy="212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059113" y="2998788"/>
            <a:ext cx="496887" cy="501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5518150" y="3294063"/>
            <a:ext cx="623888" cy="495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527675" y="3735388"/>
            <a:ext cx="614363" cy="136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527675" y="4065588"/>
            <a:ext cx="623888" cy="35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37" idx="1"/>
          </p:cNvCxnSpPr>
          <p:nvPr/>
        </p:nvCxnSpPr>
        <p:spPr>
          <a:xfrm>
            <a:off x="5526088" y="4178300"/>
            <a:ext cx="638175" cy="619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521325" y="3946525"/>
            <a:ext cx="620713" cy="201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508625" y="4265613"/>
            <a:ext cx="669925" cy="857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530850" y="4427538"/>
            <a:ext cx="647700" cy="955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530850" y="4586288"/>
            <a:ext cx="611188" cy="1006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513388" y="4725988"/>
            <a:ext cx="646112" cy="1176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457825" y="4826000"/>
            <a:ext cx="684213" cy="1322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" y="4243388"/>
            <a:ext cx="3508405" cy="26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6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043567293"/>
              </p:ext>
            </p:extLst>
          </p:nvPr>
        </p:nvGraphicFramePr>
        <p:xfrm>
          <a:off x="284422" y="1285822"/>
          <a:ext cx="7348331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64"/>
            <a:ext cx="7962163" cy="738828"/>
          </a:xfrm>
          <a:gradFill>
            <a:gsLst>
              <a:gs pos="17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1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82" y="1231932"/>
            <a:ext cx="1183771" cy="1296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28" y="2901400"/>
            <a:ext cx="1197504" cy="1399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21" y="4571116"/>
            <a:ext cx="1003602" cy="12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3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28596" y="116632"/>
            <a:ext cx="8001055" cy="884996"/>
          </a:xfrm>
          <a:gradFill flip="none" rotWithShape="1">
            <a:gsLst>
              <a:gs pos="47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необходимые для составления проектов бюджетов в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100184"/>
              </p:ext>
            </p:extLst>
          </p:nvPr>
        </p:nvGraphicFramePr>
        <p:xfrm>
          <a:off x="-180528" y="1568661"/>
          <a:ext cx="5400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4067944" y="1167648"/>
            <a:ext cx="1093504" cy="1397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12" name="Текст 2"/>
          <p:cNvSpPr txBox="1">
            <a:spLocks/>
          </p:cNvSpPr>
          <p:nvPr/>
        </p:nvSpPr>
        <p:spPr bwMode="auto">
          <a:xfrm>
            <a:off x="5794160" y="1883241"/>
            <a:ext cx="2890067" cy="15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/>
              <a:t>- </a:t>
            </a:r>
            <a:r>
              <a:rPr lang="ru-RU" alt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решения приоритетных задач социально-экономического развития Северодвинска.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ru-RU" sz="2000" dirty="0"/>
          </a:p>
        </p:txBody>
      </p:sp>
      <p:pic>
        <p:nvPicPr>
          <p:cNvPr id="14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464"/>
            <a:ext cx="453707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3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1"/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7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33786" y="116632"/>
            <a:ext cx="8386686" cy="813558"/>
          </a:xfrm>
          <a:noFill/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rgbClr val="5F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altLang="ru-RU" sz="3600" b="1" dirty="0" smtClean="0">
                <a:solidFill>
                  <a:srgbClr val="5F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endParaRPr lang="ru-RU" sz="2000" dirty="0">
              <a:solidFill>
                <a:srgbClr val="5F16B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19676340"/>
              </p:ext>
            </p:extLst>
          </p:nvPr>
        </p:nvGraphicFramePr>
        <p:xfrm>
          <a:off x="1547664" y="957927"/>
          <a:ext cx="6360368" cy="568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374502404"/>
              </p:ext>
            </p:extLst>
          </p:nvPr>
        </p:nvGraphicFramePr>
        <p:xfrm>
          <a:off x="1560948" y="5604628"/>
          <a:ext cx="6360368" cy="107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21286" y="957927"/>
            <a:ext cx="454369" cy="103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rgbClr val="5F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endParaRPr lang="ru-RU" sz="2000" b="1" dirty="0">
              <a:solidFill>
                <a:srgbClr val="5F16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1287" y="2517499"/>
            <a:ext cx="432048" cy="103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rgbClr val="5F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5F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000" b="1" dirty="0">
              <a:solidFill>
                <a:srgbClr val="5F16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1287" y="4077072"/>
            <a:ext cx="432048" cy="103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solidFill>
                  <a:srgbClr val="5F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5F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000" b="1" dirty="0">
              <a:solidFill>
                <a:srgbClr val="5F16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7310" y="5577054"/>
            <a:ext cx="432048" cy="103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rgbClr val="5F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  <a:endParaRPr lang="ru-RU" sz="2000" b="1" dirty="0">
              <a:solidFill>
                <a:srgbClr val="5F16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>
                <a:alpha val="67000"/>
              </a:schemeClr>
            </a:gs>
            <a:gs pos="98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5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>
            <a:off x="0" y="0"/>
            <a:ext cx="9144000" cy="285728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>
            <a:off x="0" y="0"/>
            <a:ext cx="285720" cy="642942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0800000">
            <a:off x="8215338" y="6072206"/>
            <a:ext cx="642942" cy="571504"/>
          </a:xfrm>
          <a:prstGeom prst="diagStripe">
            <a:avLst>
              <a:gd name="adj" fmla="val 91953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>
            <a:off x="214282" y="214290"/>
            <a:ext cx="214314" cy="142876"/>
          </a:xfrm>
          <a:prstGeom prst="halfFrame">
            <a:avLst/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0800000">
            <a:off x="8143900" y="635793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90E2C1"/>
          </a:solidFill>
          <a:ln>
            <a:solidFill>
              <a:srgbClr val="90E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0800000">
            <a:off x="8572496" y="6143644"/>
            <a:ext cx="571504" cy="500066"/>
          </a:xfrm>
          <a:prstGeom prst="diagStripe">
            <a:avLst>
              <a:gd name="adj" fmla="val 90154"/>
            </a:avLst>
          </a:prstGeom>
          <a:solidFill>
            <a:srgbClr val="87D8F1"/>
          </a:solidFill>
          <a:ln>
            <a:solidFill>
              <a:srgbClr val="87D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42777" y="123119"/>
            <a:ext cx="8311459" cy="844958"/>
          </a:xfrm>
          <a:gradFill>
            <a:gsLst>
              <a:gs pos="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4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39" y="63787"/>
            <a:ext cx="752061" cy="66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92769475"/>
              </p:ext>
            </p:extLst>
          </p:nvPr>
        </p:nvGraphicFramePr>
        <p:xfrm>
          <a:off x="331830" y="4927552"/>
          <a:ext cx="8258445" cy="193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215074" y="5357826"/>
            <a:ext cx="2160588" cy="120650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 -  дефицит</a:t>
            </a:r>
          </a:p>
        </p:txBody>
      </p:sp>
      <p:sp>
        <p:nvSpPr>
          <p:cNvPr id="31" name="Прямоугольная выноска 30"/>
          <p:cNvSpPr/>
          <p:nvPr/>
        </p:nvSpPr>
        <p:spPr>
          <a:xfrm rot="5400000">
            <a:off x="6645772" y="4959631"/>
            <a:ext cx="1436687" cy="2079625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Блок-схема: магнитный диск 32"/>
          <p:cNvSpPr/>
          <p:nvPr/>
        </p:nvSpPr>
        <p:spPr>
          <a:xfrm>
            <a:off x="4857453" y="5547989"/>
            <a:ext cx="1243012" cy="504825"/>
          </a:xfrm>
          <a:prstGeom prst="flowChartMagneticDis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34" name="Блок-схема: магнитный диск 33"/>
          <p:cNvSpPr/>
          <p:nvPr/>
        </p:nvSpPr>
        <p:spPr>
          <a:xfrm>
            <a:off x="428596" y="5072074"/>
            <a:ext cx="1306528" cy="1166565"/>
          </a:xfrm>
          <a:prstGeom prst="flowChartMagneticDisk">
            <a:avLst/>
          </a:prstGeom>
          <a:solidFill>
            <a:srgbClr val="D684A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36" name="Минус 35"/>
          <p:cNvSpPr/>
          <p:nvPr/>
        </p:nvSpPr>
        <p:spPr>
          <a:xfrm>
            <a:off x="2285984" y="4643446"/>
            <a:ext cx="504825" cy="2159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Равно 36"/>
          <p:cNvSpPr/>
          <p:nvPr/>
        </p:nvSpPr>
        <p:spPr>
          <a:xfrm>
            <a:off x="4214511" y="5619427"/>
            <a:ext cx="498475" cy="279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Блок-схема: магнитный диск 37"/>
          <p:cNvSpPr/>
          <p:nvPr/>
        </p:nvSpPr>
        <p:spPr>
          <a:xfrm>
            <a:off x="467646" y="3113519"/>
            <a:ext cx="1296491" cy="1368425"/>
          </a:xfrm>
          <a:prstGeom prst="flowChartMagneticDisk">
            <a:avLst/>
          </a:prstGeom>
          <a:solidFill>
            <a:srgbClr val="D684A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магнитный диск 39"/>
          <p:cNvSpPr/>
          <p:nvPr/>
        </p:nvSpPr>
        <p:spPr>
          <a:xfrm>
            <a:off x="5015117" y="3660117"/>
            <a:ext cx="1290637" cy="522287"/>
          </a:xfrm>
          <a:prstGeom prst="flowChartMagneticDisk">
            <a:avLst/>
          </a:prstGeom>
          <a:solidFill>
            <a:srgbClr val="D684A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41" name="Минус 40"/>
          <p:cNvSpPr/>
          <p:nvPr/>
        </p:nvSpPr>
        <p:spPr>
          <a:xfrm>
            <a:off x="1857356" y="5429264"/>
            <a:ext cx="504825" cy="2174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Равно 41"/>
          <p:cNvSpPr/>
          <p:nvPr/>
        </p:nvSpPr>
        <p:spPr>
          <a:xfrm>
            <a:off x="4372175" y="3731555"/>
            <a:ext cx="498475" cy="33789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64301" y="3142601"/>
            <a:ext cx="2160588" cy="120650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 –  профицит.</a:t>
            </a: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 rot="5400000">
            <a:off x="6711964" y="2860672"/>
            <a:ext cx="1520825" cy="180022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Заголовок 20"/>
          <p:cNvSpPr txBox="1">
            <a:spLocks/>
          </p:cNvSpPr>
          <p:nvPr/>
        </p:nvSpPr>
        <p:spPr>
          <a:xfrm>
            <a:off x="428596" y="857233"/>
            <a:ext cx="8311459" cy="1643073"/>
          </a:xfrm>
          <a:prstGeom prst="rect">
            <a:avLst/>
          </a:prstGeom>
          <a:gradFill>
            <a:gsLst>
              <a:gs pos="50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4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= ДОХОДЫ – РАСХОДЫ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Идеальный бюджет: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Запланированные доходы = Запланированные расходы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нарушается это равенство: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 descr="D:\Рабочая до 01.11.2017\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57496"/>
            <a:ext cx="2057394" cy="1714512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00034" y="4357694"/>
            <a:ext cx="1214446" cy="428628"/>
          </a:xfrm>
          <a:prstGeom prst="rect">
            <a:avLst/>
          </a:prstGeom>
          <a:gradFill>
            <a:gsLst>
              <a:gs pos="32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7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86050" y="6215082"/>
            <a:ext cx="1214446" cy="428628"/>
          </a:xfrm>
          <a:prstGeom prst="rect">
            <a:avLst/>
          </a:prstGeom>
          <a:gradFill>
            <a:gsLst>
              <a:gs pos="32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7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0034" y="6215082"/>
            <a:ext cx="1214446" cy="376238"/>
          </a:xfrm>
          <a:prstGeom prst="rect">
            <a:avLst/>
          </a:prstGeom>
          <a:gradFill>
            <a:gsLst>
              <a:gs pos="32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7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071802" y="3786190"/>
            <a:ext cx="1042998" cy="242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1" descr="D:\Рабочая до 01.11.2017\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4643446"/>
            <a:ext cx="2057394" cy="1643074"/>
          </a:xfrm>
          <a:prstGeom prst="rect">
            <a:avLst/>
          </a:prstGeom>
          <a:noFill/>
        </p:spPr>
      </p:pic>
      <p:pic>
        <p:nvPicPr>
          <p:cNvPr id="50" name="Picture 1" descr="D:\Рабочая до 01.11.2017\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3214686"/>
            <a:ext cx="1714512" cy="1214446"/>
          </a:xfrm>
          <a:prstGeom prst="rect">
            <a:avLst/>
          </a:prstGeom>
          <a:noFill/>
        </p:spPr>
      </p:pic>
      <p:pic>
        <p:nvPicPr>
          <p:cNvPr id="51" name="Picture 1" descr="D:\Рабочая до 01.11.2017\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5000636"/>
            <a:ext cx="1562112" cy="1281100"/>
          </a:xfrm>
          <a:prstGeom prst="rect">
            <a:avLst/>
          </a:prstGeom>
          <a:noFill/>
        </p:spPr>
      </p:pic>
      <p:sp>
        <p:nvSpPr>
          <p:cNvPr id="52" name="Минус 51"/>
          <p:cNvSpPr/>
          <p:nvPr/>
        </p:nvSpPr>
        <p:spPr>
          <a:xfrm>
            <a:off x="2143108" y="3714752"/>
            <a:ext cx="504825" cy="2174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857488" y="4286256"/>
            <a:ext cx="1214446" cy="428628"/>
          </a:xfrm>
          <a:prstGeom prst="rect">
            <a:avLst/>
          </a:prstGeom>
          <a:gradFill>
            <a:gsLst>
              <a:gs pos="32000">
                <a:schemeClr val="bg1"/>
              </a:gs>
              <a:gs pos="9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7000">
                <a:schemeClr val="accent5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3865</Words>
  <Application>Microsoft Office PowerPoint</Application>
  <PresentationFormat>Экран (4:3)</PresentationFormat>
  <Paragraphs>1128</Paragraphs>
  <Slides>39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39</vt:i4>
      </vt:variant>
    </vt:vector>
  </HeadingPairs>
  <TitlesOfParts>
    <vt:vector size="53" baseType="lpstr">
      <vt:lpstr>ＭＳ Ｐゴシック</vt:lpstr>
      <vt:lpstr>Arial</vt:lpstr>
      <vt:lpstr>Calibri</vt:lpstr>
      <vt:lpstr>Century</vt:lpstr>
      <vt:lpstr>Corbel</vt:lpstr>
      <vt:lpstr>Garamond</vt:lpstr>
      <vt:lpstr>Tempus Sans ITC</vt:lpstr>
      <vt:lpstr>Times New Roman</vt:lpstr>
      <vt:lpstr>Verdana</vt:lpstr>
      <vt:lpstr>Тема Office</vt:lpstr>
      <vt:lpstr>1_Тема Office</vt:lpstr>
      <vt:lpstr>2_Тема Office</vt:lpstr>
      <vt:lpstr>3_Тема Office</vt:lpstr>
      <vt:lpstr>4_Тема Office</vt:lpstr>
      <vt:lpstr>БЮДЖЕТ  ДЛЯ ГРАЖДАН   по проекту решения Совета депутатов Северодвинска  «О местном бюджете  на 2018 год и плановый период 2019 и 2020 годов»</vt:lpstr>
      <vt:lpstr>Историческая справка</vt:lpstr>
      <vt:lpstr>     Предприятия Северодвинска</vt:lpstr>
      <vt:lpstr>Карта границ населенных пунктов, входящих в состав муниципального образования «Северодвинск» </vt:lpstr>
      <vt:lpstr>Бюджет </vt:lpstr>
      <vt:lpstr>Структура расходов бюджета</vt:lpstr>
      <vt:lpstr>Сведения, необходимые для составления проектов бюджетов в Российской Федерации</vt:lpstr>
      <vt:lpstr>Бюджетный процесс</vt:lpstr>
      <vt:lpstr>Основные характеристики бюджета </vt:lpstr>
      <vt:lpstr>Доходы</vt:lpstr>
      <vt:lpstr>Межбюджетные трансферты  </vt:lpstr>
      <vt:lpstr>Основные направления бюджетной и налоговой политики Северодвинска на 2018 год и среднесрочную перспективу</vt:lpstr>
      <vt:lpstr> Основные характеристики местного бюджета  на 2018-2020 годы </vt:lpstr>
      <vt:lpstr>Динамика доходов местного бюджета  по основным группам</vt:lpstr>
      <vt:lpstr>Динамика доходов местного бюджета  по основным группам</vt:lpstr>
      <vt:lpstr>  </vt:lpstr>
      <vt:lpstr>Динамика поступления доходов местного бюджета по главному администратору – КУМИиЗО</vt:lpstr>
      <vt:lpstr>Структура доходов местного бюджета  на 2016-2018 годы</vt:lpstr>
      <vt:lpstr>Формат расходов местного бюджета</vt:lpstr>
      <vt:lpstr>Структура расходов местного бюджета  МО «Северодвинск» на 2017-2020 годы по отраслям </vt:lpstr>
      <vt:lpstr>Структура расходов местного бюджета  МО «Северодвинск» на 2017-2020 годы по отраслям, в тыс. рублей</vt:lpstr>
      <vt:lpstr> Расходы по разделу «Общегосударственные вопросы» </vt:lpstr>
      <vt:lpstr>Расходы по разделу «Национальная безопасность  и правоохранительная деятельность»</vt:lpstr>
      <vt:lpstr>Структура расходов  «Национальная экономика» в 2018 году</vt:lpstr>
      <vt:lpstr>Расходы по разделу «Национальная экономика»</vt:lpstr>
      <vt:lpstr>Дорожное хозяйство (дорожные фонды)</vt:lpstr>
      <vt:lpstr>Структура расходов жилищно- коммунального хозяйства в 2018 году</vt:lpstr>
      <vt:lpstr>Расходы по разделу  «Жилищно-коммунальное хозяйство»</vt:lpstr>
      <vt:lpstr>Расходы на строительство и  реконструкцию объектов жилищно- коммунального хозяйства</vt:lpstr>
      <vt:lpstr>Расходы по подразделу «Охрана  окружающей среды» в 2018 году</vt:lpstr>
      <vt:lpstr>Расходы по разделу «Образование»</vt:lpstr>
      <vt:lpstr>Динамика расходов по разделу «Образование»</vt:lpstr>
      <vt:lpstr>Структура расходов по разделу «Образование» в 2018 году, в тыс. рублей</vt:lpstr>
      <vt:lpstr>Расходы по разделу «Культура, кинематография»</vt:lpstr>
      <vt:lpstr>Структура расходов по разделу «Культура, кинематография» в части предоставления субсидий бюджетным и автономным учреждениям  в 2018 году, в тыс. рублей</vt:lpstr>
      <vt:lpstr>Расходы по разделу «Физическая культура и спорт»</vt:lpstr>
      <vt:lpstr>Динамика расходов по разделу «Социальная политика»</vt:lpstr>
      <vt:lpstr>Расходы по разделу «Социальная политика»</vt:lpstr>
      <vt:lpstr>Открытые информационные ресурсы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Dubrovina</cp:lastModifiedBy>
  <cp:revision>251</cp:revision>
  <dcterms:created xsi:type="dcterms:W3CDTF">2017-10-25T16:48:27Z</dcterms:created>
  <dcterms:modified xsi:type="dcterms:W3CDTF">2017-11-07T14:40:09Z</dcterms:modified>
</cp:coreProperties>
</file>