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7" r:id="rId1"/>
  </p:sldMasterIdLst>
  <p:sldIdLst>
    <p:sldId id="256" r:id="rId2"/>
    <p:sldId id="304" r:id="rId3"/>
    <p:sldId id="305" r:id="rId4"/>
    <p:sldId id="307" r:id="rId5"/>
    <p:sldId id="272" r:id="rId6"/>
    <p:sldId id="321" r:id="rId7"/>
    <p:sldId id="274" r:id="rId8"/>
    <p:sldId id="276" r:id="rId9"/>
    <p:sldId id="322" r:id="rId10"/>
    <p:sldId id="327" r:id="rId11"/>
    <p:sldId id="287" r:id="rId12"/>
    <p:sldId id="281" r:id="rId13"/>
    <p:sldId id="286" r:id="rId14"/>
    <p:sldId id="285" r:id="rId15"/>
    <p:sldId id="284" r:id="rId16"/>
    <p:sldId id="294" r:id="rId17"/>
    <p:sldId id="293" r:id="rId18"/>
    <p:sldId id="323" r:id="rId19"/>
    <p:sldId id="291" r:id="rId20"/>
    <p:sldId id="308" r:id="rId21"/>
    <p:sldId id="309" r:id="rId22"/>
    <p:sldId id="311" r:id="rId23"/>
    <p:sldId id="312" r:id="rId24"/>
    <p:sldId id="313" r:id="rId25"/>
    <p:sldId id="314" r:id="rId26"/>
    <p:sldId id="315" r:id="rId27"/>
    <p:sldId id="317" r:id="rId28"/>
    <p:sldId id="319" r:id="rId29"/>
    <p:sldId id="324" r:id="rId30"/>
    <p:sldId id="326" r:id="rId31"/>
    <p:sldId id="325" r:id="rId3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EF0CE"/>
    <a:srgbClr val="8BD0E9"/>
    <a:srgbClr val="D5F3FD"/>
    <a:srgbClr val="FFFFCC"/>
    <a:srgbClr val="CCFFCC"/>
    <a:srgbClr val="E1F4FF"/>
    <a:srgbClr val="D9DDF7"/>
    <a:srgbClr val="FFCCFF"/>
    <a:srgbClr val="7CD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6391" autoAdjust="0"/>
  </p:normalViewPr>
  <p:slideViewPr>
    <p:cSldViewPr snapToGrid="0">
      <p:cViewPr>
        <p:scale>
          <a:sx n="86" d="100"/>
          <a:sy n="86" d="100"/>
        </p:scale>
        <p:origin x="-84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192.168.1.1\work\DOCUMENT\BUDGET\&#1041;&#1086;&#1075;&#1076;&#1072;&#1085;&#1086;&#1074;&#1072;%20&#1051;.&#1040;\&#1056;&#1072;&#1073;&#1086;&#1095;&#1072;&#1103;\&#1057;&#1083;&#1072;&#1081;&#1076;&#1099;\&#1041;&#1102;&#1076;&#1078;&#1077;&#1090;%202022-2024\&#1044;&#1072;&#1085;&#1085;&#1099;&#1077;%20&#1076;&#1083;&#1103;%20&#1088;&#1072;&#1073;&#1086;&#1090;&#1099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192.168.1.1\work\DOCUMENT\BUDGET\&#1041;&#1086;&#1075;&#1076;&#1072;&#1085;&#1086;&#1074;&#1072;%20&#1051;.&#1040;\&#1056;&#1072;&#1073;&#1086;&#1095;&#1072;&#1103;\&#1057;&#1083;&#1072;&#1081;&#1076;&#1099;\&#1041;&#1102;&#1076;&#1078;&#1077;&#1090;%202022-2024\&#1044;&#1072;&#1085;&#1085;&#1099;&#1077;%20&#1076;&#1083;&#1103;%20&#1088;&#1072;&#1073;&#1086;&#1090;&#1099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192.168.1.1\work\DOCUMENT\DOHODS\2022\&#1055;&#1056;&#1054;&#1045;&#1050;&#1058;%20&#1041;&#1070;&#1044;&#1046;&#1045;&#1058;&#1040;%202022-2024\&#1055;&#1088;&#1086;&#1077;&#1082;&#1090;%20&#1088;&#1077;&#1096;&#1077;&#1085;&#1080;&#1103;\&#1055;&#1091;&#1073;&#1083;&#1080;&#1095;&#1085;&#1099;&#1077;%20&#1089;&#1083;&#1091;&#1096;&#1072;&#1085;&#1080;&#1103;\&#1050;%20&#1089;&#1083;&#1072;&#1081;&#1076;&#1072;&#1084;%202022-2024%20&#1054;&#1044;%20&#1074;%20&#1090;&#1099;&#1089;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\\192.168.1.1\work\DOCUMENT\BUDGET\&#1041;&#1086;&#1075;&#1076;&#1072;&#1085;&#1086;&#1074;&#1072;%20&#1051;.&#1040;\&#1056;&#1072;&#1073;&#1086;&#1095;&#1072;&#1103;\&#1057;&#1083;&#1072;&#1081;&#1076;&#1099;\&#1041;&#1102;&#1076;&#1078;&#1077;&#1090;%202022-2024\&#1044;&#1072;&#1085;&#1085;&#1099;&#1077;%20&#1076;&#1083;&#1103;%20&#1088;&#1072;&#1073;&#1086;&#1090;&#1099;.xlsx" TargetMode="External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192.168.1.1\work\DOCUMENT\BUDGET\&#1041;&#1086;&#1075;&#1076;&#1072;&#1085;&#1086;&#1074;&#1072;%20&#1051;.&#1040;\&#1056;&#1072;&#1073;&#1086;&#1095;&#1072;&#1103;\&#1057;&#1083;&#1072;&#1081;&#1076;&#1099;\&#1041;&#1102;&#1076;&#1078;&#1077;&#1090;%202022-2024\&#1044;&#1072;&#1085;&#1085;&#1099;&#1077;%20&#1076;&#1083;&#1103;%20&#1088;&#1072;&#1073;&#1086;&#1090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/>
              <a:t>Динамика параметров </a:t>
            </a:r>
            <a:r>
              <a:rPr lang="ru-RU" b="1" dirty="0" smtClean="0"/>
              <a:t>местного </a:t>
            </a:r>
            <a:r>
              <a:rPr lang="ru-RU" b="1" dirty="0"/>
              <a:t>бюджета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52677970202888"/>
          <c:y val="6.7743144852322371E-2"/>
          <c:w val="0.83941782961852263"/>
          <c:h val="0.8128502403002064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 Доходы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2021 год утверждено</c:v>
                </c:pt>
                <c:pt idx="1">
                  <c:v>2022 год прогноз</c:v>
                </c:pt>
                <c:pt idx="2">
                  <c:v>2023 год прогноз</c:v>
                </c:pt>
                <c:pt idx="3">
                  <c:v>2024 год прогноз</c:v>
                </c:pt>
              </c:strCache>
            </c:strRef>
          </c:cat>
          <c:val>
            <c:numRef>
              <c:f>Лист1!$B$2:$E$2</c:f>
              <c:numCache>
                <c:formatCode>#,##0.00</c:formatCode>
                <c:ptCount val="4"/>
                <c:pt idx="0">
                  <c:v>9546512.3000000007</c:v>
                </c:pt>
                <c:pt idx="1">
                  <c:v>8707905.8000000007</c:v>
                </c:pt>
                <c:pt idx="2">
                  <c:v>9982931.4000000004</c:v>
                </c:pt>
                <c:pt idx="3">
                  <c:v>8287923.5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BE74-4AC2-BE97-C1181E399DE7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 Расходы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2021 год утверждено</c:v>
                </c:pt>
                <c:pt idx="1">
                  <c:v>2022 год прогноз</c:v>
                </c:pt>
                <c:pt idx="2">
                  <c:v>2023 год прогноз</c:v>
                </c:pt>
                <c:pt idx="3">
                  <c:v>2024 год прогноз</c:v>
                </c:pt>
              </c:strCache>
            </c:strRef>
          </c:cat>
          <c:val>
            <c:numRef>
              <c:f>Лист1!$B$3:$E$3</c:f>
              <c:numCache>
                <c:formatCode>#,##0.00</c:formatCode>
                <c:ptCount val="4"/>
                <c:pt idx="0">
                  <c:v>10099474.9</c:v>
                </c:pt>
                <c:pt idx="1">
                  <c:v>9061357.3000000007</c:v>
                </c:pt>
                <c:pt idx="2">
                  <c:v>10108689.9</c:v>
                </c:pt>
                <c:pt idx="3">
                  <c:v>8299563.7000000002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BE74-4AC2-BE97-C1181E399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387968"/>
        <c:axId val="40068224"/>
        <c:axId val="35139584"/>
      </c:bar3DChart>
      <c:catAx>
        <c:axId val="3438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068224"/>
        <c:crosses val="autoZero"/>
        <c:auto val="1"/>
        <c:lblAlgn val="ctr"/>
        <c:lblOffset val="100"/>
        <c:noMultiLvlLbl val="0"/>
      </c:catAx>
      <c:valAx>
        <c:axId val="400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387968"/>
        <c:crosses val="autoZero"/>
        <c:crossBetween val="between"/>
      </c:valAx>
      <c:serAx>
        <c:axId val="35139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40068224"/>
        <c:crosses val="autoZero"/>
      </c:ser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234981872695847"/>
          <c:y val="0.93894125814234275"/>
          <c:w val="0.29363311714342527"/>
          <c:h val="4.8427763540404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196608973981537"/>
          <c:y val="4.2039552879127182E-2"/>
          <c:w val="0.80345187922595929"/>
          <c:h val="0.686287303551789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Лист1!$I$31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Лист1!$B$30:$E$30</c:f>
              <c:strCache>
                <c:ptCount val="4"/>
                <c:pt idx="0">
                  <c:v>2021 год утверждено</c:v>
                </c:pt>
                <c:pt idx="1">
                  <c:v>2022 год прогноз</c:v>
                </c:pt>
                <c:pt idx="2">
                  <c:v>2023 год прогноз</c:v>
                </c:pt>
                <c:pt idx="3">
                  <c:v>2024 год прогноз</c:v>
                </c:pt>
              </c:strCache>
            </c:strRef>
          </c:cat>
          <c:val>
            <c:numRef>
              <c:f>Лист1!$B$31:$E$31</c:f>
              <c:numCache>
                <c:formatCode>#,##0.00</c:formatCode>
                <c:ptCount val="4"/>
                <c:pt idx="0">
                  <c:v>4037942.6</c:v>
                </c:pt>
                <c:pt idx="1">
                  <c:v>4111872.9</c:v>
                </c:pt>
                <c:pt idx="2">
                  <c:v>4290394.0999999996</c:v>
                </c:pt>
                <c:pt idx="3">
                  <c:v>4511414.7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BC3B-4418-8EBF-EFC693C6EC15}"/>
            </c:ext>
          </c:extLst>
        </c:ser>
        <c:ser>
          <c:idx val="1"/>
          <c:order val="1"/>
          <c:tx>
            <c:strRef>
              <c:f>Лист1!$A$34</c:f>
              <c:strCache>
                <c:ptCount val="1"/>
                <c:pt idx="0">
                  <c:v>Межбюджетные трансферты из областного бюджета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Лист1!$B$30:$E$30</c:f>
              <c:strCache>
                <c:ptCount val="4"/>
                <c:pt idx="0">
                  <c:v>2021 год утверждено</c:v>
                </c:pt>
                <c:pt idx="1">
                  <c:v>2022 год прогноз</c:v>
                </c:pt>
                <c:pt idx="2">
                  <c:v>2023 год прогноз</c:v>
                </c:pt>
                <c:pt idx="3">
                  <c:v>2024 год прогноз</c:v>
                </c:pt>
              </c:strCache>
            </c:strRef>
          </c:cat>
          <c:val>
            <c:numRef>
              <c:f>Лист1!$B$34:$E$34</c:f>
              <c:numCache>
                <c:formatCode>#,##0.00</c:formatCode>
                <c:ptCount val="4"/>
                <c:pt idx="0">
                  <c:v>5508086.7999999998</c:v>
                </c:pt>
                <c:pt idx="1">
                  <c:v>4596032.9000000004</c:v>
                </c:pt>
                <c:pt idx="2">
                  <c:v>5692537.2999999998</c:v>
                </c:pt>
                <c:pt idx="3">
                  <c:v>3776508.8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BC3B-4418-8EBF-EFC693C6EC15}"/>
            </c:ext>
          </c:extLst>
        </c:ser>
        <c:ser>
          <c:idx val="2"/>
          <c:order val="2"/>
          <c:tx>
            <c:strRef>
              <c:f>Лист1!$I$36</c:f>
              <c:strCache>
                <c:ptCount val="1"/>
                <c:pt idx="0">
                  <c:v>Общий объем доходов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Лист1!$B$30:$E$30</c:f>
              <c:strCache>
                <c:ptCount val="4"/>
                <c:pt idx="0">
                  <c:v>2021 год утверждено</c:v>
                </c:pt>
                <c:pt idx="1">
                  <c:v>2022 год прогноз</c:v>
                </c:pt>
                <c:pt idx="2">
                  <c:v>2023 год прогноз</c:v>
                </c:pt>
                <c:pt idx="3">
                  <c:v>2024 год прогноз</c:v>
                </c:pt>
              </c:strCache>
            </c:strRef>
          </c:cat>
          <c:val>
            <c:numRef>
              <c:f>Лист1!$B$36:$E$36</c:f>
              <c:numCache>
                <c:formatCode>#,##0.00</c:formatCode>
                <c:ptCount val="4"/>
                <c:pt idx="0">
                  <c:v>9546512.3000000007</c:v>
                </c:pt>
                <c:pt idx="1">
                  <c:v>8707905.8000000007</c:v>
                </c:pt>
                <c:pt idx="2">
                  <c:v>9982931.4000000004</c:v>
                </c:pt>
                <c:pt idx="3">
                  <c:v>8287923.5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BC3B-4418-8EBF-EFC693C6EC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shape val="box"/>
        <c:axId val="56303616"/>
        <c:axId val="35072256"/>
        <c:axId val="0"/>
      </c:bar3DChart>
      <c:catAx>
        <c:axId val="56303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5072256"/>
        <c:crosses val="autoZero"/>
        <c:auto val="1"/>
        <c:lblAlgn val="ctr"/>
        <c:lblOffset val="100"/>
        <c:noMultiLvlLbl val="0"/>
      </c:catAx>
      <c:valAx>
        <c:axId val="3507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30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676513279804764E-2"/>
          <c:y val="0.85665348647364759"/>
          <c:w val="0.89999996964927309"/>
          <c:h val="8.07958242324917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'слайд 4'!$A$79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'слайд 4'!$B$78:$E$78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'слайд 4'!$B$79:$E$79</c:f>
              <c:numCache>
                <c:formatCode>#,##0.0</c:formatCode>
                <c:ptCount val="3"/>
                <c:pt idx="0">
                  <c:v>3385118.2319999998</c:v>
                </c:pt>
                <c:pt idx="1">
                  <c:v>3602581.977</c:v>
                </c:pt>
                <c:pt idx="2">
                  <c:v>3817296.38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8E-4567-984A-82E9F6F09586}"/>
            </c:ext>
          </c:extLst>
        </c:ser>
        <c:ser>
          <c:idx val="1"/>
          <c:order val="1"/>
          <c:tx>
            <c:strRef>
              <c:f>'слайд 4'!$A$80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'слайд 4'!$B$78:$E$78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'слайд 4'!$B$80:$E$80</c:f>
              <c:numCache>
                <c:formatCode>#,##0.0</c:formatCode>
                <c:ptCount val="3"/>
                <c:pt idx="0">
                  <c:v>134200</c:v>
                </c:pt>
                <c:pt idx="1">
                  <c:v>137450</c:v>
                </c:pt>
                <c:pt idx="2">
                  <c:v>140825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8E-4567-984A-82E9F6F09586}"/>
            </c:ext>
          </c:extLst>
        </c:ser>
        <c:ser>
          <c:idx val="2"/>
          <c:order val="2"/>
          <c:tx>
            <c:strRef>
              <c:f>'слайд 4'!$A$81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8B-4BCC-9C7F-AF648E951C5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98B-4BCC-9C7F-AF648E951C5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98B-4BCC-9C7F-AF648E951C58}"/>
              </c:ext>
            </c:extLst>
          </c:dPt>
          <c:cat>
            <c:strRef>
              <c:f>'слайд 4'!$B$78:$E$78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'слайд 4'!$B$81:$E$81</c:f>
              <c:numCache>
                <c:formatCode>#,##0.0</c:formatCode>
                <c:ptCount val="3"/>
                <c:pt idx="0">
                  <c:v>190728.71400000015</c:v>
                </c:pt>
                <c:pt idx="1">
                  <c:v>198149.16749999998</c:v>
                </c:pt>
                <c:pt idx="2">
                  <c:v>207014.75680000009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48E-4567-984A-82E9F6F09586}"/>
            </c:ext>
          </c:extLst>
        </c:ser>
        <c:ser>
          <c:idx val="3"/>
          <c:order val="3"/>
          <c:tx>
            <c:strRef>
              <c:f>'слайд 4'!$A$82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'слайд 4'!$B$78:$E$78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'слайд 4'!$B$82:$E$82</c:f>
              <c:numCache>
                <c:formatCode>#,##0.0</c:formatCode>
                <c:ptCount val="3"/>
                <c:pt idx="0">
                  <c:v>401825.92505999998</c:v>
                </c:pt>
                <c:pt idx="1">
                  <c:v>352212.97487999999</c:v>
                </c:pt>
                <c:pt idx="2">
                  <c:v>346278.60580999998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48E-4567-984A-82E9F6F09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shape val="cylinder"/>
        <c:axId val="51721728"/>
        <c:axId val="40073408"/>
        <c:axId val="0"/>
      </c:bar3DChart>
      <c:catAx>
        <c:axId val="5172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073408"/>
        <c:crosses val="autoZero"/>
        <c:auto val="0"/>
        <c:lblAlgn val="ctr"/>
        <c:lblOffset val="100"/>
        <c:noMultiLvlLbl val="0"/>
      </c:catAx>
      <c:valAx>
        <c:axId val="4007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721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5"/>
      <c:rotY val="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604166666666666"/>
          <c:y val="0.27959044476146805"/>
          <c:w val="0.74479166666666663"/>
          <c:h val="0.71849623172905797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65100" prst="coolSlant"/>
              <a:contourClr>
                <a:srgbClr val="000000"/>
              </a:contourClr>
            </a:sp3d>
          </c:spPr>
          <c:dPt>
            <c:idx val="0"/>
            <c:bubble3D val="0"/>
            <c:explosion val="27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41-45E0-9407-EE4B27C0C4B1}"/>
              </c:ext>
            </c:extLst>
          </c:dPt>
          <c:dPt>
            <c:idx val="1"/>
            <c:bubble3D val="0"/>
            <c:explosion val="2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741-45E0-9407-EE4B27C0C4B1}"/>
              </c:ext>
            </c:extLst>
          </c:dPt>
          <c:dPt>
            <c:idx val="2"/>
            <c:bubble3D val="0"/>
            <c:explosion val="2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741-45E0-9407-EE4B27C0C4B1}"/>
              </c:ext>
            </c:extLst>
          </c:dPt>
          <c:dPt>
            <c:idx val="3"/>
            <c:bubble3D val="0"/>
            <c:explosion val="15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741-45E0-9407-EE4B27C0C4B1}"/>
              </c:ext>
            </c:extLst>
          </c:dPt>
          <c:dPt>
            <c:idx val="4"/>
            <c:bubble3D val="0"/>
            <c:explosion val="13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741-45E0-9407-EE4B27C0C4B1}"/>
              </c:ext>
            </c:extLst>
          </c:dPt>
          <c:dPt>
            <c:idx val="5"/>
            <c:bubble3D val="0"/>
            <c:explosion val="22"/>
            <c:spPr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741-45E0-9407-EE4B27C0C4B1}"/>
              </c:ext>
            </c:extLst>
          </c:dPt>
          <c:dPt>
            <c:idx val="6"/>
            <c:bubble3D val="0"/>
            <c:explosion val="26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741-45E0-9407-EE4B27C0C4B1}"/>
              </c:ext>
            </c:extLst>
          </c:dPt>
          <c:dLbls>
            <c:dLbl>
              <c:idx val="0"/>
              <c:layout>
                <c:manualLayout>
                  <c:x val="-4.5078822178477765E-2"/>
                  <c:y val="-4.75296006583603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solidFill>
                          <a:schemeClr val="tx1"/>
                        </a:solidFill>
                      </a:rPr>
                      <a:t>Общегосударственные</a:t>
                    </a:r>
                    <a:r>
                      <a:rPr lang="ru-RU" sz="1400" baseline="0" dirty="0" smtClean="0">
                        <a:solidFill>
                          <a:schemeClr val="tx1"/>
                        </a:solidFill>
                      </a:rPr>
                      <a:t> вопросы 587 402,6 тыс. руб.  (6,5 %)</a:t>
                    </a:r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500000000000001"/>
                      <c:h val="0.114246660519576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741-45E0-9407-EE4B27C0C4B1}"/>
                </c:ext>
              </c:extLst>
            </c:dLbl>
            <c:dLbl>
              <c:idx val="1"/>
              <c:layout>
                <c:manualLayout>
                  <c:x val="5.2468832020997377E-2"/>
                  <c:y val="3.18746726381258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solidFill>
                          <a:schemeClr val="tx1"/>
                        </a:solidFill>
                      </a:rPr>
                      <a:t>Национальная</a:t>
                    </a:r>
                    <a:r>
                      <a:rPr lang="ru-RU" sz="1400" baseline="0" dirty="0" smtClean="0">
                        <a:solidFill>
                          <a:schemeClr val="tx1"/>
                        </a:solidFill>
                      </a:rPr>
                      <a:t> безопасность                76 426,3</a:t>
                    </a:r>
                    <a:r>
                      <a:rPr lang="ru-RU" sz="1400" dirty="0" smtClean="0">
                        <a:solidFill>
                          <a:schemeClr val="tx1"/>
                        </a:solidFill>
                      </a:rPr>
                      <a:t> тыс.</a:t>
                    </a:r>
                    <a:r>
                      <a:rPr lang="ru-RU" sz="1400" baseline="0" dirty="0" smtClean="0">
                        <a:solidFill>
                          <a:schemeClr val="tx1"/>
                        </a:solidFill>
                      </a:rPr>
                      <a:t> руб. (0,8 %)</a:t>
                    </a:r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26041666666667"/>
                      <c:h val="0.151472892558985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741-45E0-9407-EE4B27C0C4B1}"/>
                </c:ext>
              </c:extLst>
            </c:dLbl>
            <c:dLbl>
              <c:idx val="2"/>
              <c:layout>
                <c:manualLayout>
                  <c:x val="2.8765830052493287E-2"/>
                  <c:y val="4.725186405049529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solidFill>
                          <a:schemeClr val="tx1"/>
                        </a:solidFill>
                      </a:rPr>
                      <a:t>Национальная экономика      1 889 138,1 тыс. руб. (20,8 %)</a:t>
                    </a:r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54708005249344"/>
                      <c:h val="0.133739153661808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741-45E0-9407-EE4B27C0C4B1}"/>
                </c:ext>
              </c:extLst>
            </c:dLbl>
            <c:dLbl>
              <c:idx val="3"/>
              <c:layout>
                <c:manualLayout>
                  <c:x val="1.9540682414698161E-2"/>
                  <c:y val="-0.165799228309934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/>
                      <a:t>Жилищно-коммунальное хозяйство                           </a:t>
                    </a:r>
                    <a:r>
                      <a:rPr lang="ru-RU" sz="1400" baseline="0" dirty="0" smtClean="0"/>
                      <a:t> 692 126,5 тыс. руб. (7,6 %)</a:t>
                    </a:r>
                    <a:endParaRPr lang="ru-RU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9214689960629922"/>
                      <c:h val="0.16891735302356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741-45E0-9407-EE4B27C0C4B1}"/>
                </c:ext>
              </c:extLst>
            </c:dLbl>
            <c:dLbl>
              <c:idx val="4"/>
              <c:layout>
                <c:manualLayout>
                  <c:x val="-1.4151246719160109E-2"/>
                  <c:y val="-0.126462491176458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Образование                             4 840 456,6 тыс. руб. ( 54,9</a:t>
                    </a:r>
                    <a:r>
                      <a:rPr lang="ru-RU" sz="14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114066601049868"/>
                      <c:h val="0.18799617251107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741-45E0-9407-EE4B27C0C4B1}"/>
                </c:ext>
              </c:extLst>
            </c:dLbl>
            <c:dLbl>
              <c:idx val="5"/>
              <c:layout>
                <c:manualLayout>
                  <c:x val="-6.7242454068241489E-2"/>
                  <c:y val="6.28818763855914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6E85C68-BEFD-4621-98D9-A9F7DB9F9EDA}" type="CATEGORYNAME">
                      <a:rPr lang="ru-RU" sz="14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14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                 287 110,0 тыс. руб. (3,2 %)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791666666666664"/>
                      <c:h val="9.86662963511894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741-45E0-9407-EE4B27C0C4B1}"/>
                </c:ext>
              </c:extLst>
            </c:dLbl>
            <c:dLbl>
              <c:idx val="6"/>
              <c:layout>
                <c:manualLayout>
                  <c:x val="4.9128403871391078E-2"/>
                  <c:y val="-6.2322739098517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Социальная</a:t>
                    </a:r>
                    <a:r>
                      <a:rPr lang="ru-RU" sz="14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политика                       468 351,7 тыс. руб. (5,2 %)</a:t>
                    </a:r>
                    <a:endParaRPr lang="ru-RU" sz="1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916666666666662"/>
                      <c:h val="0.105646352261254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D741-45E0-9407-EE4B27C0C4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Лист1!$A$125:$A$131</c:f>
              <c:strCache>
                <c:ptCount val="7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</c:strCache>
            </c:strRef>
          </c:cat>
          <c:val>
            <c:numRef>
              <c:f>Лист1!$B$125:$B$131</c:f>
              <c:numCache>
                <c:formatCode>#,##0.0</c:formatCode>
                <c:ptCount val="7"/>
                <c:pt idx="0">
                  <c:v>587402.56166999997</c:v>
                </c:pt>
                <c:pt idx="1">
                  <c:v>76426.26023</c:v>
                </c:pt>
                <c:pt idx="2">
                  <c:v>1889138.0904100002</c:v>
                </c:pt>
                <c:pt idx="3">
                  <c:v>692126.50222000002</c:v>
                </c:pt>
                <c:pt idx="4">
                  <c:v>4823481.1745500006</c:v>
                </c:pt>
                <c:pt idx="5">
                  <c:v>287109.96619000001</c:v>
                </c:pt>
                <c:pt idx="6">
                  <c:v>468351.72041000001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D741-45E0-9407-EE4B27C0C4B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gradFill>
          <a:gsLst>
            <a:gs pos="50000">
              <a:srgbClr val="D8B6BD">
                <a:tint val="44500"/>
                <a:satMod val="160000"/>
              </a:srgbClr>
            </a:gs>
            <a:gs pos="31692">
              <a:srgbClr val="F2DFE2"/>
            </a:gs>
            <a:gs pos="4000">
              <a:srgbClr val="D8B6BD">
                <a:tint val="44500"/>
                <a:satMod val="160000"/>
              </a:srgbClr>
            </a:gs>
          </a:gsLst>
          <a:lin ang="16200000" scaled="1"/>
        </a:gradFill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60000">
          <a:srgbClr val="D8B6BD">
            <a:tint val="44500"/>
            <a:satMod val="160000"/>
          </a:srgbClr>
        </a:gs>
        <a:gs pos="92000">
          <a:srgbClr val="D8B6BD">
            <a:tint val="23500"/>
            <a:satMod val="160000"/>
          </a:srgbClr>
        </a:gs>
      </a:gsLst>
      <a:lin ang="162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/>
              <a:t>Динамика параметров </a:t>
            </a:r>
            <a:r>
              <a:rPr lang="ru-RU" b="1" dirty="0" smtClean="0"/>
              <a:t>местного </a:t>
            </a:r>
            <a:r>
              <a:rPr lang="ru-RU" b="1" dirty="0"/>
              <a:t>бюджета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52677970202888"/>
          <c:y val="6.7743144852322371E-2"/>
          <c:w val="0.83941782961852263"/>
          <c:h val="0.8128502403002064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 Доходы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2021 год утверждено</c:v>
                </c:pt>
                <c:pt idx="1">
                  <c:v>2022 год прогноз</c:v>
                </c:pt>
                <c:pt idx="2">
                  <c:v>2023 год прогноз</c:v>
                </c:pt>
                <c:pt idx="3">
                  <c:v>2024 год прогноз</c:v>
                </c:pt>
              </c:strCache>
            </c:strRef>
          </c:cat>
          <c:val>
            <c:numRef>
              <c:f>Лист1!$B$2:$E$2</c:f>
              <c:numCache>
                <c:formatCode>#,##0.00</c:formatCode>
                <c:ptCount val="4"/>
                <c:pt idx="0">
                  <c:v>9546512.3000000007</c:v>
                </c:pt>
                <c:pt idx="1">
                  <c:v>8707905.8000000007</c:v>
                </c:pt>
                <c:pt idx="2">
                  <c:v>9982931.4000000004</c:v>
                </c:pt>
                <c:pt idx="3">
                  <c:v>8287923.5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BE74-4AC2-BE97-C1181E399DE7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 Расходы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2021 год утверждено</c:v>
                </c:pt>
                <c:pt idx="1">
                  <c:v>2022 год прогноз</c:v>
                </c:pt>
                <c:pt idx="2">
                  <c:v>2023 год прогноз</c:v>
                </c:pt>
                <c:pt idx="3">
                  <c:v>2024 год прогноз</c:v>
                </c:pt>
              </c:strCache>
            </c:strRef>
          </c:cat>
          <c:val>
            <c:numRef>
              <c:f>Лист1!$B$3:$E$3</c:f>
              <c:numCache>
                <c:formatCode>#,##0.00</c:formatCode>
                <c:ptCount val="4"/>
                <c:pt idx="0">
                  <c:v>10099474.9</c:v>
                </c:pt>
                <c:pt idx="1">
                  <c:v>9061357.3000000007</c:v>
                </c:pt>
                <c:pt idx="2">
                  <c:v>10108689.9</c:v>
                </c:pt>
                <c:pt idx="3">
                  <c:v>8299563.7000000002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BE74-4AC2-BE97-C1181E399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428928"/>
        <c:axId val="103270080"/>
        <c:axId val="35140224"/>
      </c:bar3DChart>
      <c:catAx>
        <c:axId val="10642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3270080"/>
        <c:crosses val="autoZero"/>
        <c:auto val="1"/>
        <c:lblAlgn val="ctr"/>
        <c:lblOffset val="100"/>
        <c:noMultiLvlLbl val="0"/>
      </c:catAx>
      <c:valAx>
        <c:axId val="10327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6428928"/>
        <c:crosses val="autoZero"/>
        <c:crossBetween val="between"/>
      </c:valAx>
      <c:serAx>
        <c:axId val="35140224"/>
        <c:scaling>
          <c:orientation val="minMax"/>
        </c:scaling>
        <c:delete val="1"/>
        <c:axPos val="b"/>
        <c:majorTickMark val="none"/>
        <c:minorTickMark val="none"/>
        <c:tickLblPos val="nextTo"/>
        <c:crossAx val="103270080"/>
        <c:crosses val="autoZero"/>
      </c:ser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234981872695847"/>
          <c:y val="0.93894125814234275"/>
          <c:w val="0.29363311714342527"/>
          <c:h val="4.8427763540404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027EA3-7650-40CC-BB50-4D4DB773C192}" type="doc">
      <dgm:prSet loTypeId="urn:microsoft.com/office/officeart/2005/8/layout/pList2" loCatId="list" qsTypeId="urn:microsoft.com/office/officeart/2005/8/quickstyle/simple3" qsCatId="simple" csTypeId="urn:microsoft.com/office/officeart/2005/8/colors/accent6_2" csCatId="accent6" phldr="1"/>
      <dgm:spPr/>
    </dgm:pt>
    <dgm:pt modelId="{4B2A199E-0E59-4103-8AF4-F8FE4940A15B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гражданам субсидий на строительство и приобретение жилья:</a:t>
          </a:r>
        </a:p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 – 7 580,0</a:t>
          </a:r>
        </a:p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– 7 580,0</a:t>
          </a:r>
        </a:p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– 7 580,0</a:t>
          </a:r>
        </a:p>
      </dgm:t>
    </dgm:pt>
    <dgm:pt modelId="{92711923-AEAD-42C2-B4B9-CE8D8CA27174}" type="parTrans" cxnId="{50267DBD-4640-447D-B761-8CFB22C72A8D}">
      <dgm:prSet/>
      <dgm:spPr/>
      <dgm:t>
        <a:bodyPr/>
        <a:lstStyle/>
        <a:p>
          <a:endParaRPr lang="ru-RU"/>
        </a:p>
      </dgm:t>
    </dgm:pt>
    <dgm:pt modelId="{28CFA513-56E9-4068-9362-A90C192B6F76}" type="sibTrans" cxnId="{50267DBD-4640-447D-B761-8CFB22C72A8D}">
      <dgm:prSet/>
      <dgm:spPr/>
      <dgm:t>
        <a:bodyPr/>
        <a:lstStyle/>
        <a:p>
          <a:endParaRPr lang="ru-RU"/>
        </a:p>
      </dgm:t>
    </dgm:pt>
    <dgm:pt modelId="{B87540E7-34DB-4847-9301-3E61B3400B86}">
      <dgm:prSet phldrT="[Текст]" custT="1"/>
      <dgm:spPr/>
      <dgm:t>
        <a:bodyPr/>
        <a:lstStyle/>
        <a:p>
          <a:pPr algn="l"/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мероприятий по обеспечению жильем молодых семей:</a:t>
          </a:r>
        </a:p>
        <a:p>
          <a:pPr algn="l"/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 – 14 770,0</a:t>
          </a:r>
        </a:p>
        <a:p>
          <a:pPr algn="l"/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– 14 770,0</a:t>
          </a:r>
        </a:p>
        <a:p>
          <a:pPr algn="l"/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– 14 770,0</a:t>
          </a:r>
        </a:p>
        <a:p>
          <a:pPr algn="ctr"/>
          <a:endParaRPr lang="ru-RU" sz="1800" dirty="0"/>
        </a:p>
      </dgm:t>
    </dgm:pt>
    <dgm:pt modelId="{57CB0426-35A8-4719-BBF1-B0E9F109BBC3}" type="parTrans" cxnId="{D196B7B1-BBBE-4A14-ACE1-2A7245D8AB47}">
      <dgm:prSet/>
      <dgm:spPr/>
      <dgm:t>
        <a:bodyPr/>
        <a:lstStyle/>
        <a:p>
          <a:endParaRPr lang="ru-RU"/>
        </a:p>
      </dgm:t>
    </dgm:pt>
    <dgm:pt modelId="{E1C747EC-BE11-46CC-846D-6DD8ECC899C4}" type="sibTrans" cxnId="{D196B7B1-BBBE-4A14-ACE1-2A7245D8AB47}">
      <dgm:prSet/>
      <dgm:spPr/>
      <dgm:t>
        <a:bodyPr/>
        <a:lstStyle/>
        <a:p>
          <a:endParaRPr lang="ru-RU"/>
        </a:p>
      </dgm:t>
    </dgm:pt>
    <dgm:pt modelId="{8B39CD1D-FFA9-498C-A28C-DDDE887A3ADF}">
      <dgm:prSet phldrT="[Текст]" custT="1"/>
      <dgm:spPr/>
      <dgm:t>
        <a:bodyPr/>
        <a:lstStyle/>
        <a:p>
          <a:pPr algn="l"/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жилых помещений детям-сиротам и детям, оставшимся без попечения родителей:</a:t>
          </a:r>
        </a:p>
        <a:p>
          <a:pPr algn="l"/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 – 111 315,6</a:t>
          </a:r>
        </a:p>
        <a:p>
          <a:pPr algn="l"/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– 69 894,9</a:t>
          </a:r>
        </a:p>
        <a:p>
          <a:pPr algn="l"/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– 69 894,9</a:t>
          </a:r>
        </a:p>
        <a:p>
          <a:pPr algn="ctr"/>
          <a:endParaRPr lang="ru-RU" sz="1600" dirty="0"/>
        </a:p>
      </dgm:t>
    </dgm:pt>
    <dgm:pt modelId="{E4F1BD92-BD19-4E70-BFA1-38FADC5B12B4}" type="parTrans" cxnId="{BE8DE9DF-C234-4F5B-BE0A-CAE90730CE33}">
      <dgm:prSet/>
      <dgm:spPr/>
      <dgm:t>
        <a:bodyPr/>
        <a:lstStyle/>
        <a:p>
          <a:endParaRPr lang="ru-RU"/>
        </a:p>
      </dgm:t>
    </dgm:pt>
    <dgm:pt modelId="{3B32FFEB-CC21-4784-AFA4-B62385407BBF}" type="sibTrans" cxnId="{BE8DE9DF-C234-4F5B-BE0A-CAE90730CE33}">
      <dgm:prSet/>
      <dgm:spPr/>
      <dgm:t>
        <a:bodyPr/>
        <a:lstStyle/>
        <a:p>
          <a:endParaRPr lang="ru-RU"/>
        </a:p>
      </dgm:t>
    </dgm:pt>
    <dgm:pt modelId="{C729D857-9439-4C69-AAD9-E5FA650E6772}" type="pres">
      <dgm:prSet presAssocID="{4D027EA3-7650-40CC-BB50-4D4DB773C192}" presName="Name0" presStyleCnt="0">
        <dgm:presLayoutVars>
          <dgm:dir/>
          <dgm:resizeHandles val="exact"/>
        </dgm:presLayoutVars>
      </dgm:prSet>
      <dgm:spPr/>
    </dgm:pt>
    <dgm:pt modelId="{ECD02BAC-27F7-462E-87D3-0E9E0026AF64}" type="pres">
      <dgm:prSet presAssocID="{4D027EA3-7650-40CC-BB50-4D4DB773C192}" presName="bkgdShp" presStyleLbl="alignAccFollowNode1" presStyleIdx="0" presStyleCnt="1" custScaleY="127265" custLinFactNeighborY="833"/>
      <dgm:spPr/>
    </dgm:pt>
    <dgm:pt modelId="{EED2BD68-9552-47D5-BEB0-D215C37555ED}" type="pres">
      <dgm:prSet presAssocID="{4D027EA3-7650-40CC-BB50-4D4DB773C192}" presName="linComp" presStyleCnt="0"/>
      <dgm:spPr/>
    </dgm:pt>
    <dgm:pt modelId="{E7CBDBC9-1593-471E-8DC5-D00E086474BB}" type="pres">
      <dgm:prSet presAssocID="{4B2A199E-0E59-4103-8AF4-F8FE4940A15B}" presName="compNode" presStyleCnt="0"/>
      <dgm:spPr/>
    </dgm:pt>
    <dgm:pt modelId="{B9480596-CE21-4019-B730-0FA17F0146F2}" type="pres">
      <dgm:prSet presAssocID="{4B2A199E-0E59-4103-8AF4-F8FE4940A15B}" presName="node" presStyleLbl="node1" presStyleIdx="0" presStyleCnt="3" custScaleY="95943" custLinFactNeighborX="523" custLinFactNeighborY="-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BA56C-8D5E-4D75-A151-0CB5AA9799E1}" type="pres">
      <dgm:prSet presAssocID="{4B2A199E-0E59-4103-8AF4-F8FE4940A15B}" presName="invisiNode" presStyleLbl="node1" presStyleIdx="0" presStyleCnt="3"/>
      <dgm:spPr/>
    </dgm:pt>
    <dgm:pt modelId="{F609A043-90B5-40D7-94C0-F1DA2C25483E}" type="pres">
      <dgm:prSet presAssocID="{4B2A199E-0E59-4103-8AF4-F8FE4940A15B}" presName="imagNode" presStyleLbl="fgImgPlace1" presStyleIdx="0" presStyleCnt="3" custScaleY="137659" custLinFactNeighborX="1273" custLinFactNeighborY="-795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7C64BA0-8E88-4B5C-AAF7-F72E4D790B6B}" type="pres">
      <dgm:prSet presAssocID="{28CFA513-56E9-4068-9362-A90C192B6F7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15126AF-5CAF-4DD3-B0DE-3FEDB079D20A}" type="pres">
      <dgm:prSet presAssocID="{B87540E7-34DB-4847-9301-3E61B3400B86}" presName="compNode" presStyleCnt="0"/>
      <dgm:spPr/>
    </dgm:pt>
    <dgm:pt modelId="{F54F793E-27A3-4686-9882-E0AC8A9C8781}" type="pres">
      <dgm:prSet presAssocID="{B87540E7-34DB-4847-9301-3E61B3400B86}" presName="node" presStyleLbl="node1" presStyleIdx="1" presStyleCnt="3" custScaleY="97604" custLinFactNeighborX="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21932-00D6-4913-B392-C20BFD2CCD7E}" type="pres">
      <dgm:prSet presAssocID="{B87540E7-34DB-4847-9301-3E61B3400B86}" presName="invisiNode" presStyleLbl="node1" presStyleIdx="1" presStyleCnt="3"/>
      <dgm:spPr/>
    </dgm:pt>
    <dgm:pt modelId="{2BED2813-C787-4843-BBEF-CC744C029109}" type="pres">
      <dgm:prSet presAssocID="{B87540E7-34DB-4847-9301-3E61B3400B86}" presName="imagNode" presStyleLbl="fgImgPlace1" presStyleIdx="1" presStyleCnt="3" custScaleY="135639" custLinFactNeighborX="1078" custLinFactNeighborY="-852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2A406C53-1157-46D2-AB21-051A3F988077}" type="pres">
      <dgm:prSet presAssocID="{E1C747EC-BE11-46CC-846D-6DD8ECC899C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0A11B23-41F6-4576-8941-54346231A428}" type="pres">
      <dgm:prSet presAssocID="{8B39CD1D-FFA9-498C-A28C-DDDE887A3ADF}" presName="compNode" presStyleCnt="0"/>
      <dgm:spPr/>
    </dgm:pt>
    <dgm:pt modelId="{F847DDD8-E039-4840-8307-B3E8EAAA643D}" type="pres">
      <dgm:prSet presAssocID="{8B39CD1D-FFA9-498C-A28C-DDDE887A3ADF}" presName="node" presStyleLbl="node1" presStyleIdx="2" presStyleCnt="3" custScaleX="116021" custScaleY="97414" custLinFactNeighborX="1616" custLinFactNeighborY="-1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F728A-3C25-468E-B01C-EBDD0214906A}" type="pres">
      <dgm:prSet presAssocID="{8B39CD1D-FFA9-498C-A28C-DDDE887A3ADF}" presName="invisiNode" presStyleLbl="node1" presStyleIdx="2" presStyleCnt="3"/>
      <dgm:spPr/>
    </dgm:pt>
    <dgm:pt modelId="{56085147-92D2-421D-AC80-DB929C792B85}" type="pres">
      <dgm:prSet presAssocID="{8B39CD1D-FFA9-498C-A28C-DDDE887A3ADF}" presName="imagNode" presStyleLbl="fgImgPlace1" presStyleIdx="2" presStyleCnt="3" custScaleX="111664" custScaleY="137602" custLinFactNeighborX="808" custLinFactNeighborY="-681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15B3036A-A0A1-4612-BF25-7B1C9843B4F4}" type="presOf" srcId="{E1C747EC-BE11-46CC-846D-6DD8ECC899C4}" destId="{2A406C53-1157-46D2-AB21-051A3F988077}" srcOrd="0" destOrd="0" presId="urn:microsoft.com/office/officeart/2005/8/layout/pList2"/>
    <dgm:cxn modelId="{BE8DE9DF-C234-4F5B-BE0A-CAE90730CE33}" srcId="{4D027EA3-7650-40CC-BB50-4D4DB773C192}" destId="{8B39CD1D-FFA9-498C-A28C-DDDE887A3ADF}" srcOrd="2" destOrd="0" parTransId="{E4F1BD92-BD19-4E70-BFA1-38FADC5B12B4}" sibTransId="{3B32FFEB-CC21-4784-AFA4-B62385407BBF}"/>
    <dgm:cxn modelId="{50267DBD-4640-447D-B761-8CFB22C72A8D}" srcId="{4D027EA3-7650-40CC-BB50-4D4DB773C192}" destId="{4B2A199E-0E59-4103-8AF4-F8FE4940A15B}" srcOrd="0" destOrd="0" parTransId="{92711923-AEAD-42C2-B4B9-CE8D8CA27174}" sibTransId="{28CFA513-56E9-4068-9362-A90C192B6F76}"/>
    <dgm:cxn modelId="{0D3948D9-9B09-499B-937A-51764AB5AC34}" type="presOf" srcId="{28CFA513-56E9-4068-9362-A90C192B6F76}" destId="{C7C64BA0-8E88-4B5C-AAF7-F72E4D790B6B}" srcOrd="0" destOrd="0" presId="urn:microsoft.com/office/officeart/2005/8/layout/pList2"/>
    <dgm:cxn modelId="{6E41A824-EFDD-4623-AF3D-78A82D3F010B}" type="presOf" srcId="{B87540E7-34DB-4847-9301-3E61B3400B86}" destId="{F54F793E-27A3-4686-9882-E0AC8A9C8781}" srcOrd="0" destOrd="0" presId="urn:microsoft.com/office/officeart/2005/8/layout/pList2"/>
    <dgm:cxn modelId="{D196B7B1-BBBE-4A14-ACE1-2A7245D8AB47}" srcId="{4D027EA3-7650-40CC-BB50-4D4DB773C192}" destId="{B87540E7-34DB-4847-9301-3E61B3400B86}" srcOrd="1" destOrd="0" parTransId="{57CB0426-35A8-4719-BBF1-B0E9F109BBC3}" sibTransId="{E1C747EC-BE11-46CC-846D-6DD8ECC899C4}"/>
    <dgm:cxn modelId="{2A9D3FAB-17F7-4BD4-98FF-857356C2282F}" type="presOf" srcId="{8B39CD1D-FFA9-498C-A28C-DDDE887A3ADF}" destId="{F847DDD8-E039-4840-8307-B3E8EAAA643D}" srcOrd="0" destOrd="0" presId="urn:microsoft.com/office/officeart/2005/8/layout/pList2"/>
    <dgm:cxn modelId="{DA6E2122-5110-454F-8EFB-0F1C92BE8274}" type="presOf" srcId="{4B2A199E-0E59-4103-8AF4-F8FE4940A15B}" destId="{B9480596-CE21-4019-B730-0FA17F0146F2}" srcOrd="0" destOrd="0" presId="urn:microsoft.com/office/officeart/2005/8/layout/pList2"/>
    <dgm:cxn modelId="{0D9879FC-0C7D-4AEE-8C91-FCFA1696BF47}" type="presOf" srcId="{4D027EA3-7650-40CC-BB50-4D4DB773C192}" destId="{C729D857-9439-4C69-AAD9-E5FA650E6772}" srcOrd="0" destOrd="0" presId="urn:microsoft.com/office/officeart/2005/8/layout/pList2"/>
    <dgm:cxn modelId="{A3CDAD9C-76DB-4F50-8117-2B697FE6E059}" type="presParOf" srcId="{C729D857-9439-4C69-AAD9-E5FA650E6772}" destId="{ECD02BAC-27F7-462E-87D3-0E9E0026AF64}" srcOrd="0" destOrd="0" presId="urn:microsoft.com/office/officeart/2005/8/layout/pList2"/>
    <dgm:cxn modelId="{B84D2ED9-BDCE-47F7-B907-93A3E1EDA8E9}" type="presParOf" srcId="{C729D857-9439-4C69-AAD9-E5FA650E6772}" destId="{EED2BD68-9552-47D5-BEB0-D215C37555ED}" srcOrd="1" destOrd="0" presId="urn:microsoft.com/office/officeart/2005/8/layout/pList2"/>
    <dgm:cxn modelId="{816E7E8F-58D0-41A6-963E-DE34801BB509}" type="presParOf" srcId="{EED2BD68-9552-47D5-BEB0-D215C37555ED}" destId="{E7CBDBC9-1593-471E-8DC5-D00E086474BB}" srcOrd="0" destOrd="0" presId="urn:microsoft.com/office/officeart/2005/8/layout/pList2"/>
    <dgm:cxn modelId="{86B48DE9-C706-4016-8DA0-58C4D8E33166}" type="presParOf" srcId="{E7CBDBC9-1593-471E-8DC5-D00E086474BB}" destId="{B9480596-CE21-4019-B730-0FA17F0146F2}" srcOrd="0" destOrd="0" presId="urn:microsoft.com/office/officeart/2005/8/layout/pList2"/>
    <dgm:cxn modelId="{42C63013-FBC5-4973-B563-49642C7ED899}" type="presParOf" srcId="{E7CBDBC9-1593-471E-8DC5-D00E086474BB}" destId="{10FBA56C-8D5E-4D75-A151-0CB5AA9799E1}" srcOrd="1" destOrd="0" presId="urn:microsoft.com/office/officeart/2005/8/layout/pList2"/>
    <dgm:cxn modelId="{98AA43D4-42CC-4646-B9D0-AEA01AC18B45}" type="presParOf" srcId="{E7CBDBC9-1593-471E-8DC5-D00E086474BB}" destId="{F609A043-90B5-40D7-94C0-F1DA2C25483E}" srcOrd="2" destOrd="0" presId="urn:microsoft.com/office/officeart/2005/8/layout/pList2"/>
    <dgm:cxn modelId="{9110C210-AADC-46DB-82C4-38F22FAF77D0}" type="presParOf" srcId="{EED2BD68-9552-47D5-BEB0-D215C37555ED}" destId="{C7C64BA0-8E88-4B5C-AAF7-F72E4D790B6B}" srcOrd="1" destOrd="0" presId="urn:microsoft.com/office/officeart/2005/8/layout/pList2"/>
    <dgm:cxn modelId="{0549E2C7-3BBF-4F2B-A440-056086BEAA76}" type="presParOf" srcId="{EED2BD68-9552-47D5-BEB0-D215C37555ED}" destId="{815126AF-5CAF-4DD3-B0DE-3FEDB079D20A}" srcOrd="2" destOrd="0" presId="urn:microsoft.com/office/officeart/2005/8/layout/pList2"/>
    <dgm:cxn modelId="{EA41E745-7B7A-440A-A728-90DC92158ED4}" type="presParOf" srcId="{815126AF-5CAF-4DD3-B0DE-3FEDB079D20A}" destId="{F54F793E-27A3-4686-9882-E0AC8A9C8781}" srcOrd="0" destOrd="0" presId="urn:microsoft.com/office/officeart/2005/8/layout/pList2"/>
    <dgm:cxn modelId="{D63D8284-0B90-4920-A299-157327CE2D77}" type="presParOf" srcId="{815126AF-5CAF-4DD3-B0DE-3FEDB079D20A}" destId="{59121932-00D6-4913-B392-C20BFD2CCD7E}" srcOrd="1" destOrd="0" presId="urn:microsoft.com/office/officeart/2005/8/layout/pList2"/>
    <dgm:cxn modelId="{88536B3C-FE69-495E-A3D9-76A2D3CA790C}" type="presParOf" srcId="{815126AF-5CAF-4DD3-B0DE-3FEDB079D20A}" destId="{2BED2813-C787-4843-BBEF-CC744C029109}" srcOrd="2" destOrd="0" presId="urn:microsoft.com/office/officeart/2005/8/layout/pList2"/>
    <dgm:cxn modelId="{A4889D93-4641-42FF-AF15-B4E8473630DC}" type="presParOf" srcId="{EED2BD68-9552-47D5-BEB0-D215C37555ED}" destId="{2A406C53-1157-46D2-AB21-051A3F988077}" srcOrd="3" destOrd="0" presId="urn:microsoft.com/office/officeart/2005/8/layout/pList2"/>
    <dgm:cxn modelId="{65AC1C46-AEC3-41DB-8EDD-D2A6B269D3AE}" type="presParOf" srcId="{EED2BD68-9552-47D5-BEB0-D215C37555ED}" destId="{70A11B23-41F6-4576-8941-54346231A428}" srcOrd="4" destOrd="0" presId="urn:microsoft.com/office/officeart/2005/8/layout/pList2"/>
    <dgm:cxn modelId="{1FBA5707-1D57-4E3B-8CF2-0E54C1CDA010}" type="presParOf" srcId="{70A11B23-41F6-4576-8941-54346231A428}" destId="{F847DDD8-E039-4840-8307-B3E8EAAA643D}" srcOrd="0" destOrd="0" presId="urn:microsoft.com/office/officeart/2005/8/layout/pList2"/>
    <dgm:cxn modelId="{B7D89B2D-5AE4-4DEA-A9A5-B01F70AA65DC}" type="presParOf" srcId="{70A11B23-41F6-4576-8941-54346231A428}" destId="{BADF728A-3C25-468E-B01C-EBDD0214906A}" srcOrd="1" destOrd="0" presId="urn:microsoft.com/office/officeart/2005/8/layout/pList2"/>
    <dgm:cxn modelId="{8A53CE94-A742-4569-B110-206411F4532D}" type="presParOf" srcId="{70A11B23-41F6-4576-8941-54346231A428}" destId="{56085147-92D2-421D-AC80-DB929C792B8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02BAC-27F7-462E-87D3-0E9E0026AF64}">
      <dsp:nvSpPr>
        <dsp:cNvPr id="0" name=""/>
        <dsp:cNvSpPr/>
      </dsp:nvSpPr>
      <dsp:spPr>
        <a:xfrm>
          <a:off x="0" y="-123704"/>
          <a:ext cx="11343309" cy="276116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9A043-90B5-40D7-94C0-F1DA2C25483E}">
      <dsp:nvSpPr>
        <dsp:cNvPr id="0" name=""/>
        <dsp:cNvSpPr/>
      </dsp:nvSpPr>
      <dsp:spPr>
        <a:xfrm>
          <a:off x="384910" y="49202"/>
          <a:ext cx="3170698" cy="2190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480596-CE21-4019-B730-0FA17F0146F2}">
      <dsp:nvSpPr>
        <dsp:cNvPr id="0" name=""/>
        <dsp:cNvSpPr/>
      </dsp:nvSpPr>
      <dsp:spPr>
        <a:xfrm rot="10800000">
          <a:off x="361130" y="2392830"/>
          <a:ext cx="3170698" cy="254417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гражданам субсидий на строительство и приобретение жилья: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 – 7 580,0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– 7 580,0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– 7 580,0</a:t>
          </a:r>
        </a:p>
      </dsp:txBody>
      <dsp:txXfrm rot="10800000">
        <a:off x="439372" y="2392830"/>
        <a:ext cx="3014214" cy="2465936"/>
      </dsp:txXfrm>
    </dsp:sp>
    <dsp:sp modelId="{2BED2813-C787-4843-BBEF-CC744C029109}">
      <dsp:nvSpPr>
        <dsp:cNvPr id="0" name=""/>
        <dsp:cNvSpPr/>
      </dsp:nvSpPr>
      <dsp:spPr>
        <a:xfrm>
          <a:off x="3866496" y="40070"/>
          <a:ext cx="3170698" cy="21580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4F793E-27A3-4686-9882-E0AC8A9C8781}">
      <dsp:nvSpPr>
        <dsp:cNvPr id="0" name=""/>
        <dsp:cNvSpPr/>
      </dsp:nvSpPr>
      <dsp:spPr>
        <a:xfrm rot="10800000">
          <a:off x="3857079" y="2371269"/>
          <a:ext cx="3170698" cy="258822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мероприятий по обеспечению жильем молодых семей: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 – 14 770,0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– 14 770,0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– 14 770,0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3936676" y="2371269"/>
        <a:ext cx="3011504" cy="2508626"/>
      </dsp:txXfrm>
    </dsp:sp>
    <dsp:sp modelId="{56085147-92D2-421D-AC80-DB929C792B85}">
      <dsp:nvSpPr>
        <dsp:cNvPr id="0" name=""/>
        <dsp:cNvSpPr/>
      </dsp:nvSpPr>
      <dsp:spPr>
        <a:xfrm>
          <a:off x="7414777" y="57751"/>
          <a:ext cx="3540528" cy="21893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47DDD8-E039-4840-8307-B3E8EAAA643D}">
      <dsp:nvSpPr>
        <dsp:cNvPr id="0" name=""/>
        <dsp:cNvSpPr/>
      </dsp:nvSpPr>
      <dsp:spPr>
        <a:xfrm rot="10800000">
          <a:off x="7371323" y="2343830"/>
          <a:ext cx="3678676" cy="258318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жилых помещений детям-сиротам и детям, оставшимся без попечения родителей: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 – 111 315,6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– 69 894,9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– 69 894,9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10800000">
        <a:off x="7450765" y="2343830"/>
        <a:ext cx="3519792" cy="2503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0.20143</cdr:x>
      <cdr:y>0.69128</cdr:y>
    </cdr:from>
    <cdr:to>
      <cdr:x>0.36765</cdr:x>
      <cdr:y>0.7412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>
          <a:off x="2455817" y="3773300"/>
          <a:ext cx="2026624" cy="27249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0.28053</cdr:x>
      <cdr:y>0.27676</cdr:y>
    </cdr:from>
    <cdr:to>
      <cdr:x>0.3926</cdr:x>
      <cdr:y>0.31692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>
          <a:off x="3420208" y="1510663"/>
          <a:ext cx="1366371" cy="21921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0.42909</cdr:x>
      <cdr:y>0.21877</cdr:y>
    </cdr:from>
    <cdr:to>
      <cdr:x>0.46454</cdr:x>
      <cdr:y>0.30147</cdr:y>
    </cdr:to>
    <cdr:cxnSp macro="">
      <cdr:nvCxnSpPr>
        <cdr:cNvPr id="14" name="Прямая со стрелкой 13"/>
        <cdr:cNvCxnSpPr/>
      </cdr:nvCxnSpPr>
      <cdr:spPr>
        <a:xfrm xmlns:a="http://schemas.openxmlformats.org/drawingml/2006/main">
          <a:off x="5231423" y="1194140"/>
          <a:ext cx="432249" cy="45140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0.52387</cdr:x>
      <cdr:y>0.22222</cdr:y>
    </cdr:from>
    <cdr:to>
      <cdr:x>0.57357</cdr:x>
      <cdr:y>0.30166</cdr:y>
    </cdr:to>
    <cdr:cxnSp macro="">
      <cdr:nvCxnSpPr>
        <cdr:cNvPr id="20" name="Прямая со стрелкой 19"/>
        <cdr:cNvCxnSpPr/>
      </cdr:nvCxnSpPr>
      <cdr:spPr>
        <a:xfrm xmlns:a="http://schemas.openxmlformats.org/drawingml/2006/main" flipH="1">
          <a:off x="6387023" y="1212980"/>
          <a:ext cx="605960" cy="43360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0.59311</cdr:x>
      <cdr:y>0.29083</cdr:y>
    </cdr:from>
    <cdr:to>
      <cdr:x>0.68214</cdr:x>
      <cdr:y>0.33574</cdr:y>
    </cdr:to>
    <cdr:cxnSp macro="">
      <cdr:nvCxnSpPr>
        <cdr:cNvPr id="23" name="Прямая со стрелкой 22"/>
        <cdr:cNvCxnSpPr/>
      </cdr:nvCxnSpPr>
      <cdr:spPr>
        <a:xfrm xmlns:a="http://schemas.openxmlformats.org/drawingml/2006/main" flipH="1">
          <a:off x="7231198" y="1587449"/>
          <a:ext cx="1085488" cy="24515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0.7279</cdr:x>
      <cdr:y>0.39435</cdr:y>
    </cdr:from>
    <cdr:to>
      <cdr:x>0.79471</cdr:x>
      <cdr:y>0.4428</cdr:y>
    </cdr:to>
    <cdr:cxnSp macro="">
      <cdr:nvCxnSpPr>
        <cdr:cNvPr id="25" name="Прямая со стрелкой 24"/>
        <cdr:cNvCxnSpPr/>
      </cdr:nvCxnSpPr>
      <cdr:spPr>
        <a:xfrm xmlns:a="http://schemas.openxmlformats.org/drawingml/2006/main" flipH="1">
          <a:off x="8874528" y="2152501"/>
          <a:ext cx="814595" cy="26449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0.73546</cdr:x>
      <cdr:y>0.60513</cdr:y>
    </cdr:from>
    <cdr:to>
      <cdr:x>0.80714</cdr:x>
      <cdr:y>0.64218</cdr:y>
    </cdr:to>
    <cdr:cxnSp macro="">
      <cdr:nvCxnSpPr>
        <cdr:cNvPr id="33" name="Прямая со стрелкой 32"/>
        <cdr:cNvCxnSpPr/>
      </cdr:nvCxnSpPr>
      <cdr:spPr>
        <a:xfrm xmlns:a="http://schemas.openxmlformats.org/drawingml/2006/main" flipH="1">
          <a:off x="8966729" y="3303038"/>
          <a:ext cx="873957" cy="20224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05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2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3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7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6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2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4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" y="366"/>
            <a:ext cx="12190699" cy="68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6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313" y="1123406"/>
            <a:ext cx="5712824" cy="443187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  <a:b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</a:t>
            </a:r>
            <a: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b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Совета депутатов Северодвинска </a:t>
            </a:r>
            <a:b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местном бюджете </a:t>
            </a:r>
            <a:b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и плановый период </a:t>
            </a:r>
            <a:b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и 2024 годов»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62256" y="1428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Подготовлено Финансовым управлением Администрации Северодвинска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63" y="1695796"/>
            <a:ext cx="6378211" cy="516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/>
          </a:blip>
          <a:srcRect l="24298" t="-345" r="24298" b="-126"/>
          <a:stretch/>
        </p:blipFill>
        <p:spPr>
          <a:xfrm>
            <a:off x="82187" y="116370"/>
            <a:ext cx="573641" cy="66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09650" y="66502"/>
            <a:ext cx="10706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30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Ремонт объектов инфраструктуры системы образования Северодвинска в </a:t>
            </a:r>
            <a:r>
              <a:rPr lang="ru-RU" altLang="ja-JP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2022 году</a:t>
            </a:r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970076"/>
              </p:ext>
            </p:extLst>
          </p:nvPr>
        </p:nvGraphicFramePr>
        <p:xfrm>
          <a:off x="305776" y="1578090"/>
          <a:ext cx="2799373" cy="1160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93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735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спортивных сооружений в 6 образовательных организациях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78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(стоимость работ –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825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,7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руб.)</a:t>
                      </a:r>
                    </a:p>
                  </a:txBody>
                  <a:tcPr marL="9525" marR="9525" marT="9525" marB="0">
                    <a:gradFill>
                      <a:gsLst>
                        <a:gs pos="1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281601"/>
              </p:ext>
            </p:extLst>
          </p:nvPr>
        </p:nvGraphicFramePr>
        <p:xfrm>
          <a:off x="266699" y="2953794"/>
          <a:ext cx="2838449" cy="933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84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586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</a:t>
                      </a:r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плоскостных спортивных сооружений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75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(стоимость 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работ –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13 095,5 тыс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руб</a:t>
                      </a:r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2883514"/>
            <a:ext cx="2752726" cy="1171819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14260"/>
              </p:ext>
            </p:extLst>
          </p:nvPr>
        </p:nvGraphicFramePr>
        <p:xfrm>
          <a:off x="247649" y="4247138"/>
          <a:ext cx="2857498" cy="12072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4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3907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Обследование строительных конструкций зданий и сооружений, проведение работ  по инженерным изысканиям</a:t>
                      </a: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18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(стоимость работ –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12 671,7 тыс. руб.) </a:t>
                      </a: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273072"/>
              </p:ext>
            </p:extLst>
          </p:nvPr>
        </p:nvGraphicFramePr>
        <p:xfrm>
          <a:off x="250826" y="5523268"/>
          <a:ext cx="2877526" cy="1143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75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5811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фасадов, цоколей и отмосток в 8 образовательных организациях   </a:t>
                      </a: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1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работ –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12 152, 2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тыс.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руб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</a:p>
                  </a:txBody>
                  <a:tcPr marL="9525" marR="9525" marT="9525" marB="0" anchor="ctr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5521670"/>
            <a:ext cx="2752726" cy="1199561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112622"/>
              </p:ext>
            </p:extLst>
          </p:nvPr>
        </p:nvGraphicFramePr>
        <p:xfrm>
          <a:off x="8839199" y="1544782"/>
          <a:ext cx="3056304" cy="119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9576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 кровли в 6 образовательных организациях </a:t>
                      </a: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8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(стоимость работ –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7 571,6 тыс. руб.) </a:t>
                      </a: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5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544782"/>
            <a:ext cx="2581275" cy="119364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109742"/>
              </p:ext>
            </p:extLst>
          </p:nvPr>
        </p:nvGraphicFramePr>
        <p:xfrm>
          <a:off x="8839199" y="2883513"/>
          <a:ext cx="3056304" cy="1171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8121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</a:t>
                      </a:r>
                      <a:r>
                        <a:rPr lang="ru-RU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оконных и дверных блоков в 35 образовательных организациях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060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(стоимость работ –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699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,9 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руб.) </a:t>
                      </a: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1" name="Рисунок 9" descr="http://inruza.ru/upload/gallery/197/19697_adddfaf2b05aa2c6dd6348e85734ba3059742ba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2883513"/>
            <a:ext cx="2581274" cy="117182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366095"/>
              </p:ext>
            </p:extLst>
          </p:nvPr>
        </p:nvGraphicFramePr>
        <p:xfrm>
          <a:off x="8839198" y="4272150"/>
          <a:ext cx="3056305" cy="1050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3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008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крылец  в 24 образовательных организациях</a:t>
                      </a: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0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(стоимость работ –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11 660,6 тыс. руб.) </a:t>
                      </a: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3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4247138"/>
            <a:ext cx="2581275" cy="107514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936933"/>
              </p:ext>
            </p:extLst>
          </p:nvPr>
        </p:nvGraphicFramePr>
        <p:xfrm>
          <a:off x="8839198" y="5521669"/>
          <a:ext cx="3056305" cy="1144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3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394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</a:t>
                      </a:r>
                      <a:r>
                        <a:rPr lang="ru-RU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</a:t>
                      </a:r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емонтных работ</a:t>
                      </a:r>
                      <a:r>
                        <a:rPr lang="ru-RU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15 организациях</a:t>
                      </a:r>
                      <a:endParaRPr lang="ru-RU" sz="13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90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(стоимость работ –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625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,1 тыс. руб</a:t>
                      </a:r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7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7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5514083"/>
            <a:ext cx="2581275" cy="120714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1541821"/>
            <a:ext cx="2752725" cy="11966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46" y="4247138"/>
            <a:ext cx="2818178" cy="10751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1073" y="1125714"/>
            <a:ext cx="4440126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FFFFCC"/>
              </a:gs>
              <a:gs pos="100000">
                <a:srgbClr val="CCFFCC"/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всего запланировано 267 617,7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тыс. руб.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3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33958" y="17592"/>
            <a:ext cx="115919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>
              <a:defRPr/>
            </a:pP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«Развитие физической культуры и спорта Северодвинска»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8" y="4638558"/>
            <a:ext cx="4029076" cy="2096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" y="4638558"/>
            <a:ext cx="4175722" cy="2096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664" y="4638559"/>
            <a:ext cx="3757611" cy="2175138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305161"/>
              </p:ext>
            </p:extLst>
          </p:nvPr>
        </p:nvGraphicFramePr>
        <p:xfrm>
          <a:off x="72428" y="1476374"/>
          <a:ext cx="12033846" cy="31621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29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80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99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32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932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9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1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«Развитие физической культуры и спорта Северодвинска», в том числе: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40 496,3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444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межбюджетные трансферты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3 472,7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035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средства местного бюджета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37 023,6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563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«Повышение интереса различных категорий населения к регулярным занятиям физической культурой и спортом»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21 826,7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93264007"/>
                  </a:ext>
                </a:extLst>
              </a:tr>
              <a:tr h="4901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«Повышение уровня спортивных достижений ведущих спортсменов Северодвинска»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01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«Укрепление материально-технической базы МАУ «СШ «Строитель»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14 989,6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4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242100" y="1183986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6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36954" y="277008"/>
            <a:ext cx="10689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Развитие</a:t>
            </a:r>
            <a:r>
              <a:rPr lang="ru-RU" altLang="ja-JP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физической культуры и спорта Северодвинска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30362" y="1626124"/>
            <a:ext cx="6339253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Строительство объекта капитального строительства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«Здание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крытой ледовой арены учебно-тренировочного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комплекса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на территории стадиона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«Север» (стоимость работ 25 550,0 тыс. руб.)</a:t>
            </a:r>
            <a:endParaRPr lang="ru-RU" sz="1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41" y="1426231"/>
            <a:ext cx="3892593" cy="15921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0604" y="3152512"/>
            <a:ext cx="647993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Проведение официальных муниципальных физкультурных и спортивных мероприятий (2 180,0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тыс. руб.)</a:t>
            </a:r>
            <a:r>
              <a:rPr lang="ru-RU" sz="1400" b="1" dirty="0"/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469" y="3001024"/>
            <a:ext cx="3802309" cy="196925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6980" y="3724792"/>
            <a:ext cx="6453555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спортивно-оздоровительной работы по развитию физической культуры и спорта среди различных групп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(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8 676, 4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9322" y="4512516"/>
            <a:ext cx="642717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Реализация спортивной подготовки по олимпийским видам спорта в муниципальных учреждениях (5 961,3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ты. руб.)</a:t>
            </a:r>
            <a:r>
              <a:rPr lang="ru-RU" sz="1400" b="1" dirty="0"/>
              <a:t>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" y="5169877"/>
            <a:ext cx="4015686" cy="152986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627077" y="5606511"/>
            <a:ext cx="624253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Укрепление материально-технической базы МАУ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"СШ "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Строитель»        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(3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500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тыс. руб.)</a:t>
            </a:r>
            <a:r>
              <a:rPr lang="ru-RU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33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CCC"/>
            </a:gs>
            <a:gs pos="100000">
              <a:srgbClr val="D8B6BD">
                <a:tint val="23500"/>
                <a:satMod val="160000"/>
              </a:srgb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3503850"/>
            <a:ext cx="11827497" cy="31800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58848" y="-76935"/>
            <a:ext cx="109473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Муниципальная программа «Развитие сферы культуры</a:t>
            </a:r>
          </a:p>
          <a:p>
            <a:pPr algn="ctr">
              <a:defRPr/>
            </a:pP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муниципального образования «Северодвинск»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800721"/>
              </p:ext>
            </p:extLst>
          </p:nvPr>
        </p:nvGraphicFramePr>
        <p:xfrm>
          <a:off x="191588" y="1452621"/>
          <a:ext cx="11827497" cy="20512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55100">
                  <a:extLst>
                    <a:ext uri="{9D8B030D-6E8A-4147-A177-3AD203B41FA5}">
                      <a16:colId xmlns:a16="http://schemas.microsoft.com/office/drawing/2014/main" xmlns="" val="2203234002"/>
                    </a:ext>
                  </a:extLst>
                </a:gridCol>
                <a:gridCol w="2258950">
                  <a:extLst>
                    <a:ext uri="{9D8B030D-6E8A-4147-A177-3AD203B41FA5}">
                      <a16:colId xmlns:a16="http://schemas.microsoft.com/office/drawing/2014/main" xmlns="" val="2440991654"/>
                    </a:ext>
                  </a:extLst>
                </a:gridCol>
                <a:gridCol w="1924382">
                  <a:extLst>
                    <a:ext uri="{9D8B030D-6E8A-4147-A177-3AD203B41FA5}">
                      <a16:colId xmlns:a16="http://schemas.microsoft.com/office/drawing/2014/main" xmlns="" val="939881190"/>
                    </a:ext>
                  </a:extLst>
                </a:gridCol>
                <a:gridCol w="1897404">
                  <a:extLst>
                    <a:ext uri="{9D8B030D-6E8A-4147-A177-3AD203B41FA5}">
                      <a16:colId xmlns:a16="http://schemas.microsoft.com/office/drawing/2014/main" xmlns="" val="3458353758"/>
                    </a:ext>
                  </a:extLst>
                </a:gridCol>
                <a:gridCol w="1591661">
                  <a:extLst>
                    <a:ext uri="{9D8B030D-6E8A-4147-A177-3AD203B41FA5}">
                      <a16:colId xmlns:a16="http://schemas.microsoft.com/office/drawing/2014/main" xmlns="" val="90448864"/>
                    </a:ext>
                  </a:extLst>
                </a:gridCol>
              </a:tblGrid>
              <a:tr h="524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9712161"/>
                  </a:ext>
                </a:extLst>
              </a:tr>
              <a:tr h="6487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«Развитие сферы культуры муниципального образования «Северодвинск», в том числе: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510 037,9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462 692,8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497 844,7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512 616,8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8040896"/>
                  </a:ext>
                </a:extLst>
              </a:tr>
              <a:tr h="4388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межбюджетные трансферты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3 783,1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8 235,2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74797"/>
                  </a:ext>
                </a:extLst>
              </a:tr>
              <a:tr h="4388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средства местного бюджета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503 733,8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458 </a:t>
                      </a:r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909,7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489 </a:t>
                      </a:r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609,5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512 616,8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343264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196369" y="1160233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08679" y="3623763"/>
            <a:ext cx="3158983" cy="11572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и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 4 школ искусств - 177 732,5    тыс. руб.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08679" y="4856791"/>
            <a:ext cx="3082914" cy="11201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онтингент обучающихся по общеразвивающим и предпрофессиональным программам</a:t>
            </a:r>
          </a:p>
        </p:txBody>
      </p:sp>
      <p:sp>
        <p:nvSpPr>
          <p:cNvPr id="20" name="Овал 19"/>
          <p:cNvSpPr/>
          <p:nvPr/>
        </p:nvSpPr>
        <p:spPr>
          <a:xfrm>
            <a:off x="929866" y="6052734"/>
            <a:ext cx="1774984" cy="45267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1508 чел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62103" y="5033554"/>
            <a:ext cx="3230879" cy="144019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музейного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 – 24 243,9 тыс. руб.</a:t>
            </a:r>
          </a:p>
        </p:txBody>
      </p:sp>
      <p:sp>
        <p:nvSpPr>
          <p:cNvPr id="22" name="Овал 21"/>
          <p:cNvSpPr/>
          <p:nvPr/>
        </p:nvSpPr>
        <p:spPr>
          <a:xfrm>
            <a:off x="7287424" y="4099625"/>
            <a:ext cx="4286267" cy="19214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«Северодвинский драматический театр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«Центр культуры и общественных мероприятий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«Дворец молодежи «Строитель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«Парк культуры и отдыха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- 135 665,9 тыс. руб.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762104" y="3646938"/>
            <a:ext cx="3230879" cy="11340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библиотечного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дела – 103 517,4 тыс. руб.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8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19175" y="6650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Развитие сферы культуры муниципального образования «Северодвинск»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004" y="5151172"/>
            <a:ext cx="3692037" cy="15189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1" y="1586758"/>
            <a:ext cx="4001616" cy="18457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04942" y="1303716"/>
            <a:ext cx="613953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 запланированы средства на: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1" y="3657600"/>
            <a:ext cx="4047657" cy="17510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04942" y="1771489"/>
            <a:ext cx="765810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</a:rPr>
              <a:t>организацию показа </a:t>
            </a:r>
            <a:r>
              <a:rPr lang="ru-RU" sz="1200" b="1" dirty="0" smtClean="0">
                <a:latin typeface="Times New Roman" panose="02020603050405020304" pitchFamily="18" charset="0"/>
              </a:rPr>
              <a:t>спектаклей, </a:t>
            </a:r>
            <a:r>
              <a:rPr lang="ru-RU" sz="1200" b="1" dirty="0">
                <a:latin typeface="Times New Roman" panose="02020603050405020304" pitchFamily="18" charset="0"/>
              </a:rPr>
              <a:t>содержание имущества и </a:t>
            </a:r>
            <a:r>
              <a:rPr lang="ru-RU" sz="1200" b="1" dirty="0" smtClean="0">
                <a:latin typeface="Times New Roman" panose="02020603050405020304" pitchFamily="18" charset="0"/>
              </a:rPr>
              <a:t>обеспечение </a:t>
            </a:r>
            <a:r>
              <a:rPr lang="ru-RU" sz="1200" b="1" dirty="0">
                <a:latin typeface="Times New Roman" panose="02020603050405020304" pitchFamily="18" charset="0"/>
              </a:rPr>
              <a:t>деятельности учреждения МАУК «Северодвинский драматический театр»   в рамках муниципального задания в сумме 67 366, 6 тыс. руб.</a:t>
            </a:r>
            <a:r>
              <a:rPr lang="ru-RU" sz="1200" b="1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04944" y="2363518"/>
            <a:ext cx="7658099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городского массового мероприятия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сумме 9 727,1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04944" y="2884116"/>
            <a:ext cx="765809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</a:rPr>
              <a:t>приобретение оборудования, создание новых постановок и показ спектаклей, оплату работ (услуг) по обеспечению творческих проектов декорациями, сценическими, экспозиционными и другими конструкциями в сумме 5 044,1 тыс. руб.</a:t>
            </a:r>
            <a:r>
              <a:rPr lang="ru-RU" sz="1200" b="1" dirty="0"/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04943" y="3589380"/>
            <a:ext cx="76580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ежегодное осуществление поддержки одаренных детей для участия в региональных, российских и международных конкурсах, городских мероприятиях  в сумме 1 060,0 тыс. руб.</a:t>
            </a:r>
            <a:r>
              <a:rPr lang="ru-RU" sz="1200" b="1" dirty="0"/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04942" y="4109978"/>
            <a:ext cx="76580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приобретение компьютерного, звукового, интерактивного, игрового оборудования для Библиотеки-игротеки № 8 «Книжкин дом» в сумме 2 033,1 тыс. руб.</a:t>
            </a:r>
            <a:r>
              <a:rPr lang="ru-RU" sz="1200" b="1" dirty="0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404942" y="4630575"/>
            <a:ext cx="6096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оснащение учебным оборудованием, музыкальными инструментами детских школ искусств, приобретение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мебели в сумме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1 475,0 тыс. руб.</a:t>
            </a:r>
            <a:r>
              <a:rPr lang="ru-RU" sz="1200" b="1" dirty="0"/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2428" y="5853815"/>
            <a:ext cx="704294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2023 -2024 годы запланированы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latin typeface="Times New Roman" panose="02020603050405020304" pitchFamily="18" charset="0"/>
              </a:rPr>
              <a:t>строительство культурно-досугового  учреждения с. </a:t>
            </a:r>
            <a:r>
              <a:rPr lang="ru-RU" sz="1400" b="1" dirty="0" smtClean="0">
                <a:latin typeface="Times New Roman" panose="02020603050405020304" pitchFamily="18" charset="0"/>
              </a:rPr>
              <a:t>Нёнокса в общей сумме  4 000,0 тыс.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4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16327" y="169286"/>
            <a:ext cx="10791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Муниципальная программа «Молодежь Северодвинска»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741079"/>
              </p:ext>
            </p:extLst>
          </p:nvPr>
        </p:nvGraphicFramePr>
        <p:xfrm>
          <a:off x="72427" y="1492751"/>
          <a:ext cx="12024322" cy="295061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25388">
                  <a:extLst>
                    <a:ext uri="{9D8B030D-6E8A-4147-A177-3AD203B41FA5}">
                      <a16:colId xmlns:a16="http://schemas.microsoft.com/office/drawing/2014/main" xmlns="" val="917886922"/>
                    </a:ext>
                  </a:extLst>
                </a:gridCol>
                <a:gridCol w="1769345">
                  <a:extLst>
                    <a:ext uri="{9D8B030D-6E8A-4147-A177-3AD203B41FA5}">
                      <a16:colId xmlns:a16="http://schemas.microsoft.com/office/drawing/2014/main" xmlns="" val="657758297"/>
                    </a:ext>
                  </a:extLst>
                </a:gridCol>
                <a:gridCol w="1669022">
                  <a:extLst>
                    <a:ext uri="{9D8B030D-6E8A-4147-A177-3AD203B41FA5}">
                      <a16:colId xmlns:a16="http://schemas.microsoft.com/office/drawing/2014/main" xmlns="" val="2968536216"/>
                    </a:ext>
                  </a:extLst>
                </a:gridCol>
                <a:gridCol w="1612669">
                  <a:extLst>
                    <a:ext uri="{9D8B030D-6E8A-4147-A177-3AD203B41FA5}">
                      <a16:colId xmlns:a16="http://schemas.microsoft.com/office/drawing/2014/main" xmlns="" val="2814933818"/>
                    </a:ext>
                  </a:extLst>
                </a:gridCol>
                <a:gridCol w="1547898">
                  <a:extLst>
                    <a:ext uri="{9D8B030D-6E8A-4147-A177-3AD203B41FA5}">
                      <a16:colId xmlns:a16="http://schemas.microsoft.com/office/drawing/2014/main" xmlns="" val="408911390"/>
                    </a:ext>
                  </a:extLst>
                </a:gridCol>
              </a:tblGrid>
              <a:tr h="526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7143" marT="7143" marB="53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 (решение)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 (проект)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 (проект)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(проект)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4081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Муниципальная программа «Молодежь Северодвинска», </a:t>
                      </a:r>
                    </a:p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в том числе: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4003" marR="7143" marT="7150" marB="540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41 842,6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22 491,7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22 491,7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22 491,7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726318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</a:t>
                      </a:r>
                      <a:r>
                        <a:rPr lang="ru-RU" sz="14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трансферты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3" marR="7143" marT="7150" marB="540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245038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4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местного бюджета</a:t>
                      </a:r>
                      <a:endParaRPr lang="ru-RU" sz="1400" b="1" i="1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3" marR="7143" marT="7150" marB="540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35 840,7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22 491,7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22 491,7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22 491,7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44593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Подпрограмма «Я гражданин»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4003" marR="7143" marT="7150" marB="540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5 566,0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2 166,7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F0CE"/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94669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Подпрограмма «Я профессионал»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4003" marR="7143" marT="7150" marB="540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8591767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Подпрограмма «Я молодой»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4003" marR="7143" marT="7150" marB="540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2 860,4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46023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Подпрограмма «Молодежная инфраструктура»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4003" marR="7143" marT="7150" marB="540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32 158,7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17 979,7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17 979,7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17 979,7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EF0CE"/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7133784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7" y="4505498"/>
            <a:ext cx="3728048" cy="2219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75351" y="1200363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3" y="4505499"/>
            <a:ext cx="4160962" cy="22193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25" y="4488862"/>
            <a:ext cx="3802724" cy="223599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628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98515" y="66502"/>
            <a:ext cx="114881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2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Муниципальная программа «Содействие развитию институтов гражданского общества и поддержка социально ориентированных некоммерческих организаций в муниципальном образовании «</a:t>
            </a:r>
            <a:r>
              <a:rPr lang="ru-RU" altLang="ja-JP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Северодвинск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660766"/>
              </p:ext>
            </p:extLst>
          </p:nvPr>
        </p:nvGraphicFramePr>
        <p:xfrm>
          <a:off x="72427" y="1488745"/>
          <a:ext cx="12014275" cy="27341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20854">
                  <a:extLst>
                    <a:ext uri="{9D8B030D-6E8A-4147-A177-3AD203B41FA5}">
                      <a16:colId xmlns:a16="http://schemas.microsoft.com/office/drawing/2014/main" xmlns="" val="3714392276"/>
                    </a:ext>
                  </a:extLst>
                </a:gridCol>
                <a:gridCol w="1767867">
                  <a:extLst>
                    <a:ext uri="{9D8B030D-6E8A-4147-A177-3AD203B41FA5}">
                      <a16:colId xmlns:a16="http://schemas.microsoft.com/office/drawing/2014/main" xmlns="" val="3330020970"/>
                    </a:ext>
                  </a:extLst>
                </a:gridCol>
                <a:gridCol w="1785907">
                  <a:extLst>
                    <a:ext uri="{9D8B030D-6E8A-4147-A177-3AD203B41FA5}">
                      <a16:colId xmlns:a16="http://schemas.microsoft.com/office/drawing/2014/main" xmlns="" val="828910285"/>
                    </a:ext>
                  </a:extLst>
                </a:gridCol>
                <a:gridCol w="1631938">
                  <a:extLst>
                    <a:ext uri="{9D8B030D-6E8A-4147-A177-3AD203B41FA5}">
                      <a16:colId xmlns:a16="http://schemas.microsoft.com/office/drawing/2014/main" xmlns="" val="3880458133"/>
                    </a:ext>
                  </a:extLst>
                </a:gridCol>
                <a:gridCol w="1407709">
                  <a:extLst>
                    <a:ext uri="{9D8B030D-6E8A-4147-A177-3AD203B41FA5}">
                      <a16:colId xmlns:a16="http://schemas.microsoft.com/office/drawing/2014/main" xmlns="" val="3718203233"/>
                    </a:ext>
                  </a:extLst>
                </a:gridCol>
              </a:tblGrid>
              <a:tr h="693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7143" marT="7143" marB="53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 (решение)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 (проект)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 (проект)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(проект)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601518"/>
                  </a:ext>
                </a:extLst>
              </a:tr>
              <a:tr h="13084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Муниципальная программа «Содействие развитию институтов гражданского общества и поддержка социально ориентированных некоммерческих организаций в муниципальном образовании «Северодвинск», </a:t>
                      </a:r>
                    </a:p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в том числе: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3995" marR="7143" marT="7146" marB="54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4 221,0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2 897,6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2 247,8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2 247,8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7383231"/>
                  </a:ext>
                </a:extLst>
              </a:tr>
              <a:tr h="38517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1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межбюджетные</a:t>
                      </a:r>
                      <a:r>
                        <a:rPr lang="ru-RU" sz="1400" b="0" i="1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трансферты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3995" marR="7143" marT="7146" marB="54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5583418"/>
                  </a:ext>
                </a:extLst>
              </a:tr>
              <a:tr h="34716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4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местного бюджета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95" marR="7143" marT="7146" marB="54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3 355,2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2 225,2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2 225,2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968580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" y="4291439"/>
            <a:ext cx="4436360" cy="2300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5" y="4291439"/>
            <a:ext cx="4990578" cy="2300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4" y="4291439"/>
            <a:ext cx="2438401" cy="2300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47121" y="1127782"/>
            <a:ext cx="11403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0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72590" y="-76935"/>
            <a:ext cx="105654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«Социальная поддержка населения Северодвинска»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940484"/>
              </p:ext>
            </p:extLst>
          </p:nvPr>
        </p:nvGraphicFramePr>
        <p:xfrm>
          <a:off x="72428" y="1492751"/>
          <a:ext cx="12052897" cy="15698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38281">
                  <a:extLst>
                    <a:ext uri="{9D8B030D-6E8A-4147-A177-3AD203B41FA5}">
                      <a16:colId xmlns:a16="http://schemas.microsoft.com/office/drawing/2014/main" xmlns="" val="917886922"/>
                    </a:ext>
                  </a:extLst>
                </a:gridCol>
                <a:gridCol w="1773550">
                  <a:extLst>
                    <a:ext uri="{9D8B030D-6E8A-4147-A177-3AD203B41FA5}">
                      <a16:colId xmlns:a16="http://schemas.microsoft.com/office/drawing/2014/main" xmlns="" val="657758297"/>
                    </a:ext>
                  </a:extLst>
                </a:gridCol>
                <a:gridCol w="1791647">
                  <a:extLst>
                    <a:ext uri="{9D8B030D-6E8A-4147-A177-3AD203B41FA5}">
                      <a16:colId xmlns:a16="http://schemas.microsoft.com/office/drawing/2014/main" xmlns="" val="2968536216"/>
                    </a:ext>
                  </a:extLst>
                </a:gridCol>
                <a:gridCol w="1637185">
                  <a:extLst>
                    <a:ext uri="{9D8B030D-6E8A-4147-A177-3AD203B41FA5}">
                      <a16:colId xmlns:a16="http://schemas.microsoft.com/office/drawing/2014/main" xmlns="" val="2814933818"/>
                    </a:ext>
                  </a:extLst>
                </a:gridCol>
                <a:gridCol w="1412234">
                  <a:extLst>
                    <a:ext uri="{9D8B030D-6E8A-4147-A177-3AD203B41FA5}">
                      <a16:colId xmlns:a16="http://schemas.microsoft.com/office/drawing/2014/main" xmlns="" val="408911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000" marR="7143" marT="7143" marB="53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 (решение)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 (проект)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 (проект)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(проект)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4081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Муниципальная программа «Социальная поддержка населения Северодвинска», в том числе: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4000" marR="7143" marT="7143" marB="53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195 200,8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157 504,4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139 484,8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144 496,8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726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1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межбюджетные</a:t>
                      </a:r>
                      <a:r>
                        <a:rPr lang="ru-RU" sz="1300" b="0" i="1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трансферты</a:t>
                      </a:r>
                      <a:endParaRPr lang="ru-RU" sz="1300" b="0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4000" marR="7143" marT="7143" marB="53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30 918,6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31 254,9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32 235,4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32 235,4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2450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1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средства местного бюджета</a:t>
                      </a:r>
                      <a:endParaRPr lang="ru-RU" sz="1300" b="0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4000" marR="7143" marT="7143" marB="53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164 282,1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126 249,5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107 249,4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112 261,4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94669812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" y="3062642"/>
            <a:ext cx="12052897" cy="3795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25226" y="1230121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94488" y="4032068"/>
            <a:ext cx="2474715" cy="209876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граждан, получающих адресную материальную помощь в виде денежных социальных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b="1" dirty="0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591263" y="4032067"/>
            <a:ext cx="2160760" cy="209876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ветеранов ВОВ, которым выплачивается единовременная помощь</a:t>
            </a:r>
            <a:endParaRPr lang="ru-RU" sz="1400" b="1" dirty="0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826555" y="4032067"/>
            <a:ext cx="2231929" cy="209876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проездных билетов в лечебные учреждения социально незащищенным категориям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b="1" dirty="0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133017" y="4032067"/>
            <a:ext cx="2257560" cy="209876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талонов на проезд в социальном такси (дети-инвалиды, ветераны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endParaRPr lang="ru-RU" sz="1400" b="1" dirty="0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527177" y="4032067"/>
            <a:ext cx="2447109" cy="21684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/>
              </a:rPr>
              <a:t>Количество </a:t>
            </a:r>
            <a:r>
              <a:rPr lang="ru-RU" sz="1400" b="1" dirty="0" smtClean="0">
                <a:solidFill>
                  <a:schemeClr val="tx1"/>
                </a:solidFill>
                <a:latin typeface="Times New Roman"/>
              </a:rPr>
              <a:t>талонов </a:t>
            </a:r>
            <a:r>
              <a:rPr lang="ru-RU" sz="1400" b="1" dirty="0">
                <a:solidFill>
                  <a:schemeClr val="tx1"/>
                </a:solidFill>
                <a:latin typeface="Times New Roman"/>
              </a:rPr>
              <a:t>на </a:t>
            </a:r>
            <a:r>
              <a:rPr lang="ru-RU" sz="1400" b="1" dirty="0" smtClean="0">
                <a:solidFill>
                  <a:schemeClr val="tx1"/>
                </a:solidFill>
                <a:latin typeface="Times New Roman"/>
              </a:rPr>
              <a:t>проезд </a:t>
            </a:r>
            <a:r>
              <a:rPr lang="ru-RU" sz="1400" b="1" dirty="0">
                <a:solidFill>
                  <a:schemeClr val="tx1"/>
                </a:solidFill>
                <a:latin typeface="Times New Roman"/>
              </a:rPr>
              <a:t>в автобусе </a:t>
            </a:r>
            <a:r>
              <a:rPr lang="ru-RU" sz="1400" b="1" dirty="0" smtClean="0">
                <a:solidFill>
                  <a:schemeClr val="tx1"/>
                </a:solidFill>
                <a:latin typeface="Times New Roman"/>
              </a:rPr>
              <a:t>детей-инвалидов </a:t>
            </a:r>
            <a:r>
              <a:rPr lang="ru-RU" sz="1400" b="1" dirty="0">
                <a:solidFill>
                  <a:schemeClr val="tx1"/>
                </a:solidFill>
                <a:latin typeface="Times New Roman"/>
              </a:rPr>
              <a:t>и </a:t>
            </a:r>
            <a:r>
              <a:rPr lang="ru-RU" sz="1400" b="1" dirty="0" smtClean="0">
                <a:solidFill>
                  <a:schemeClr val="tx1"/>
                </a:solidFill>
                <a:latin typeface="Times New Roman"/>
              </a:rPr>
              <a:t>неработающих граждан, </a:t>
            </a:r>
            <a:r>
              <a:rPr lang="ru-RU" sz="1400" b="1" dirty="0">
                <a:solidFill>
                  <a:schemeClr val="tx1"/>
                </a:solidFill>
                <a:latin typeface="Times New Roman"/>
              </a:rPr>
              <a:t>имеющие онкозаболевание и </a:t>
            </a:r>
            <a:r>
              <a:rPr lang="ru-RU" sz="1400" b="1" dirty="0" smtClean="0">
                <a:solidFill>
                  <a:schemeClr val="tx1"/>
                </a:solidFill>
                <a:latin typeface="Times New Roman"/>
              </a:rPr>
              <a:t>сопровождающих лиц</a:t>
            </a:r>
            <a:endParaRPr lang="ru-RU" sz="1400" b="1" dirty="0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15638" y="6433675"/>
            <a:ext cx="1712100" cy="35398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1 292 чел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2726313" y="6422237"/>
            <a:ext cx="1761392" cy="3768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 чел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Овал 19"/>
          <p:cNvSpPr/>
          <p:nvPr/>
        </p:nvSpPr>
        <p:spPr>
          <a:xfrm>
            <a:off x="5061823" y="6452405"/>
            <a:ext cx="1761392" cy="3768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12 500 шт.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411041" y="6452406"/>
            <a:ext cx="1761392" cy="3768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7 800 шт.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9870035" y="6433675"/>
            <a:ext cx="1761392" cy="3768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38843" y="-30823"/>
            <a:ext cx="10669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обеспеченности жильем жителей Северодвинска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942976" y="1203877"/>
            <a:ext cx="788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465513" y="1704109"/>
          <a:ext cx="11343309" cy="482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772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12917" y="66502"/>
            <a:ext cx="95180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новой коронавирусной инфекции </a:t>
            </a:r>
            <a:r>
              <a:rPr lang="en-US" alt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COVID-2019</a:t>
            </a:r>
            <a:endParaRPr lang="ru-RU" alt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492" y="1454694"/>
            <a:ext cx="322710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Указом Губернатора Архангельской области от 17.03.2020 № 28-у «О введении на территории Архангельской области режима повышенной готовности для органов управления и сил Архангельской территориальной подсистемы единой государственной системы предупреждения и ликвидации чрезвычайных ситуаций и мерах по противодействию распространению на территории Архангельской области новой коронавирусной инфекции   (COVID-2019)»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54695"/>
            <a:ext cx="8767312" cy="5403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97037" y="4805977"/>
            <a:ext cx="4250574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дезинфекции </a:t>
            </a:r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общего пользования (мест массового посещения людей, автобусных остановок, детских площадок, расположенных на территориях общего пользования )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97037" y="3831709"/>
            <a:ext cx="362812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оплату труда </a:t>
            </a:r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начисления;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18617" y="1454695"/>
            <a:ext cx="594760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Зарезервированы средства местного </a:t>
            </a:r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на </a:t>
            </a:r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8552" y="2552710"/>
            <a:ext cx="6096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дезинфицирующие </a:t>
            </a:r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и оборудования, средства индивидуальной защиты </a:t>
            </a:r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1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6589" y="365126"/>
            <a:ext cx="7542761" cy="84853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местного бюджета на 2022-2024 годы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505251"/>
              </p:ext>
            </p:extLst>
          </p:nvPr>
        </p:nvGraphicFramePr>
        <p:xfrm>
          <a:off x="365761" y="1418063"/>
          <a:ext cx="11687694" cy="2349500"/>
        </p:xfrm>
        <a:graphic>
          <a:graphicData uri="http://schemas.openxmlformats.org/drawingml/2006/table">
            <a:tbl>
              <a:tblPr/>
              <a:tblGrid>
                <a:gridCol w="17699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71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71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28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248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34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3757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65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kumimoji="0" 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(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решение)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kumimoji="0" 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прогноз</a:t>
                      </a: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прогноз</a:t>
                      </a: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прогноз</a:t>
                      </a: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2022/ 2021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2023/ 2022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2024/ 2023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5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Доходы</a:t>
                      </a: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9 546 512,3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8 707 905,8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9 982 931,4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8 287 923,5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5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Расходы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10 099 474,9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9 061 357,3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8 299 563,7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111,6%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9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Дефицит/  Профицит</a:t>
                      </a: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-552 962,6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-353 451,5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640,2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35,6%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9,3%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27" y="3857101"/>
            <a:ext cx="4943528" cy="2917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29356" y="1125675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56838"/>
              </p:ext>
            </p:extLst>
          </p:nvPr>
        </p:nvGraphicFramePr>
        <p:xfrm>
          <a:off x="241068" y="3938717"/>
          <a:ext cx="6633557" cy="2836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7077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621280" y="66502"/>
            <a:ext cx="9457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отраслях производственной сферы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1524002"/>
          <a:ext cx="12191999" cy="232518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{16D9F66E-5EB9-4882-86FB-DCBF35E3C3E4}</a:tableStyleId>
              </a:tblPr>
              <a:tblGrid>
                <a:gridCol w="6583680">
                  <a:extLst>
                    <a:ext uri="{9D8B030D-6E8A-4147-A177-3AD203B41FA5}">
                      <a16:colId xmlns:a16="http://schemas.microsoft.com/office/drawing/2014/main" xmlns="" val="1406190375"/>
                    </a:ext>
                  </a:extLst>
                </a:gridCol>
                <a:gridCol w="1628503">
                  <a:extLst>
                    <a:ext uri="{9D8B030D-6E8A-4147-A177-3AD203B41FA5}">
                      <a16:colId xmlns:a16="http://schemas.microsoft.com/office/drawing/2014/main" xmlns="" val="1041969246"/>
                    </a:ext>
                  </a:extLst>
                </a:gridCol>
                <a:gridCol w="1550126">
                  <a:extLst>
                    <a:ext uri="{9D8B030D-6E8A-4147-A177-3AD203B41FA5}">
                      <a16:colId xmlns:a16="http://schemas.microsoft.com/office/drawing/2014/main" xmlns="" val="3453573659"/>
                    </a:ext>
                  </a:extLst>
                </a:gridCol>
                <a:gridCol w="1262742">
                  <a:extLst>
                    <a:ext uri="{9D8B030D-6E8A-4147-A177-3AD203B41FA5}">
                      <a16:colId xmlns:a16="http://schemas.microsoft.com/office/drawing/2014/main" xmlns="" val="1379152798"/>
                    </a:ext>
                  </a:extLst>
                </a:gridCol>
                <a:gridCol w="1166948">
                  <a:extLst>
                    <a:ext uri="{9D8B030D-6E8A-4147-A177-3AD203B41FA5}">
                      <a16:colId xmlns:a16="http://schemas.microsoft.com/office/drawing/2014/main" xmlns="" val="1968525853"/>
                    </a:ext>
                  </a:extLst>
                </a:gridCol>
              </a:tblGrid>
              <a:tr h="3875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BDA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(решение)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BDAA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BDA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7311943"/>
                  </a:ext>
                </a:extLst>
              </a:tr>
              <a:tr h="387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BD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380973"/>
                  </a:ext>
                </a:extLst>
              </a:tr>
              <a:tr h="3875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Производственная сфера, всего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083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907,6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300,9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779,2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239,5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72765617"/>
                  </a:ext>
                </a:extLst>
              </a:tr>
              <a:tr h="3875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04 «Национальная экономика»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912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755,7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889 138,1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235 385,0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034 079,8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76142588"/>
                  </a:ext>
                </a:extLst>
              </a:tr>
              <a:tr h="387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05 «Жилищно-коммунальное хозяйство»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474,0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692 126,5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071 716,4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351 153,8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95125301"/>
                  </a:ext>
                </a:extLst>
              </a:tr>
              <a:tr h="3875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06 «Охрана окружающей среды»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677,9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2 677,8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005,9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5763045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8227"/>
            <a:ext cx="3282464" cy="20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894253"/>
            <a:ext cx="3169919" cy="209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79" y="3849188"/>
            <a:ext cx="3004455" cy="200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11" y="5059504"/>
            <a:ext cx="3036728" cy="19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038" y="3915917"/>
            <a:ext cx="2821961" cy="188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444680" y="1262392"/>
            <a:ext cx="7216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76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05989" y="277008"/>
            <a:ext cx="10023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lang="ru-RU" sz="2800" dirty="0"/>
          </a:p>
        </p:txBody>
      </p:sp>
      <p:pic>
        <p:nvPicPr>
          <p:cNvPr id="6146" name="Picture 2" descr="https://sun9-43.userapi.com/6neWm1AKoOYx_JamKW-FAXcjb9DUHDFbMjgGWw/ljTfddjQz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6" y="2940951"/>
            <a:ext cx="3797268" cy="246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62399" y="2940951"/>
            <a:ext cx="82295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узкоколейной железной дороги «ул.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Водогон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п. Белое Озеро» составляет 35,4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работ по содержанию узкоколейного железнодорожного комплекса предусматриваются средства в сумме 10 126,5 тыс.рублей, в том числе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3 325,7 тыс.рублей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" y="1238151"/>
          <a:ext cx="12191999" cy="1261209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5808616">
                  <a:extLst>
                    <a:ext uri="{9D8B030D-6E8A-4147-A177-3AD203B41FA5}">
                      <a16:colId xmlns:a16="http://schemas.microsoft.com/office/drawing/2014/main" xmlns="" val="3842768361"/>
                    </a:ext>
                  </a:extLst>
                </a:gridCol>
                <a:gridCol w="1672046">
                  <a:extLst>
                    <a:ext uri="{9D8B030D-6E8A-4147-A177-3AD203B41FA5}">
                      <a16:colId xmlns:a16="http://schemas.microsoft.com/office/drawing/2014/main" xmlns="" val="3663836667"/>
                    </a:ext>
                  </a:extLst>
                </a:gridCol>
                <a:gridCol w="1541417">
                  <a:extLst>
                    <a:ext uri="{9D8B030D-6E8A-4147-A177-3AD203B41FA5}">
                      <a16:colId xmlns:a16="http://schemas.microsoft.com/office/drawing/2014/main" xmlns="" val="620126678"/>
                    </a:ext>
                  </a:extLst>
                </a:gridCol>
                <a:gridCol w="1515291">
                  <a:extLst>
                    <a:ext uri="{9D8B030D-6E8A-4147-A177-3AD203B41FA5}">
                      <a16:colId xmlns:a16="http://schemas.microsoft.com/office/drawing/2014/main" xmlns="" val="2682166083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xmlns="" val="1030859074"/>
                    </a:ext>
                  </a:extLst>
                </a:gridCol>
              </a:tblGrid>
              <a:tr h="9055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(решение)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6" marR="39106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(проект)</a:t>
                      </a:r>
                      <a:endParaRPr lang="ru-RU" sz="20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06" marR="39106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(проект)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6" marR="39106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проект)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6" marR="39106" marT="0" marB="0" anchor="ctr">
                    <a:solidFill>
                      <a:srgbClr val="BBD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6277059"/>
                  </a:ext>
                </a:extLst>
              </a:tr>
              <a:tr h="3556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31 382,6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40951803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5552" y="5636373"/>
            <a:ext cx="7347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СМУП «Белое озеро»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перевозки пассажиров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подвижным составом узкоколейного железнодорожного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в сумме 5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777,7 тыс.рублей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sdelanounas.ru/i/c/2/c2RlbGFub3VuYXMucnUvaS9kLzMvZDNkM0xuWmtkbk51TG5KMUwzVndiRzloWkM5cFlteHZZMnN2TkRCaUx6UXdZbVl6TUdRek1qZzFabUkxWldJelpHRmhNakJsTkRWbE5tUTVOV1EyTGtwUVJ3PT0uanB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309" y="4246732"/>
            <a:ext cx="3856837" cy="2564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44678" y="976541"/>
            <a:ext cx="7216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0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188822" y="277008"/>
            <a:ext cx="5416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103229"/>
              </p:ext>
            </p:extLst>
          </p:nvPr>
        </p:nvGraphicFramePr>
        <p:xfrm>
          <a:off x="0" y="1459450"/>
          <a:ext cx="12191999" cy="123697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678768">
                  <a:extLst>
                    <a:ext uri="{9D8B030D-6E8A-4147-A177-3AD203B41FA5}">
                      <a16:colId xmlns:a16="http://schemas.microsoft.com/office/drawing/2014/main" xmlns="" val="3863335206"/>
                    </a:ext>
                  </a:extLst>
                </a:gridCol>
                <a:gridCol w="1433859">
                  <a:extLst>
                    <a:ext uri="{9D8B030D-6E8A-4147-A177-3AD203B41FA5}">
                      <a16:colId xmlns:a16="http://schemas.microsoft.com/office/drawing/2014/main" xmlns="" val="3229919427"/>
                    </a:ext>
                  </a:extLst>
                </a:gridCol>
                <a:gridCol w="1433859">
                  <a:extLst>
                    <a:ext uri="{9D8B030D-6E8A-4147-A177-3AD203B41FA5}">
                      <a16:colId xmlns:a16="http://schemas.microsoft.com/office/drawing/2014/main" xmlns="" val="1762849101"/>
                    </a:ext>
                  </a:extLst>
                </a:gridCol>
                <a:gridCol w="1358393">
                  <a:extLst>
                    <a:ext uri="{9D8B030D-6E8A-4147-A177-3AD203B41FA5}">
                      <a16:colId xmlns:a16="http://schemas.microsoft.com/office/drawing/2014/main" xmlns="" val="1059659615"/>
                    </a:ext>
                  </a:extLst>
                </a:gridCol>
                <a:gridCol w="1287120">
                  <a:extLst>
                    <a:ext uri="{9D8B030D-6E8A-4147-A177-3AD203B41FA5}">
                      <a16:colId xmlns:a16="http://schemas.microsoft.com/office/drawing/2014/main" xmlns="" val="3918488729"/>
                    </a:ext>
                  </a:extLst>
                </a:gridCol>
              </a:tblGrid>
              <a:tr h="4163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(решение)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7660349"/>
                  </a:ext>
                </a:extLst>
              </a:tr>
              <a:tr h="2599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 на дорожное хозяйство (дорожные фонды):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1 852 514,3</a:t>
                      </a: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1 862 288,6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2 208 088,7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1 006 623,6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3190552755"/>
                  </a:ext>
                </a:extLst>
              </a:tr>
              <a:tr h="2599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средства межбюджетных трансфертов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1 130 570,2</a:t>
                      </a: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1 070 557,1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1 470 963,9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270 963,9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2556461931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средства местного бюджета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721 944,1</a:t>
                      </a: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791 731,5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737 124,8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735 659,7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66840381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471930" y="1205534"/>
            <a:ext cx="6976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" y="2655615"/>
            <a:ext cx="2843125" cy="138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" y="4096730"/>
            <a:ext cx="2872952" cy="138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" y="5551401"/>
            <a:ext cx="2843125" cy="138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47999" y="302443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направляется на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352 296,8 тыс.рублей,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ремонт картами  - 22 786,9 тыс.рублей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ремонты 398 829,0 тыс.рублей, том числе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реализацию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национального проекта «Безопасные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качественные дороги»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288 909,5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ремонты внутриквартальных проездов - 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64 947,9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ремонты тротуаров и автобусных остановок - 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28 463,9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капитальные вложения -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1 109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545,1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тыс.рублей.</a:t>
            </a: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1" y="5769546"/>
            <a:ext cx="902207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возмещение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затрат садовым некоммерческим товариществам для организации и проведения мероприятий по содержанию и ремонту подъездных дорог к территориям садовых некоммерческих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товариществ в 2022 году направляется 1 500,0 тыс.рублей.</a:t>
            </a: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5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59189" y="277008"/>
            <a:ext cx="831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вложения (дорожное хозяйство)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" y="1459450"/>
          <a:ext cx="12191999" cy="150146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568923">
                  <a:extLst>
                    <a:ext uri="{9D8B030D-6E8A-4147-A177-3AD203B41FA5}">
                      <a16:colId xmlns:a16="http://schemas.microsoft.com/office/drawing/2014/main" xmlns="" val="3863335206"/>
                    </a:ext>
                  </a:extLst>
                </a:gridCol>
                <a:gridCol w="1624966">
                  <a:extLst>
                    <a:ext uri="{9D8B030D-6E8A-4147-A177-3AD203B41FA5}">
                      <a16:colId xmlns:a16="http://schemas.microsoft.com/office/drawing/2014/main" xmlns="" val="1762849101"/>
                    </a:ext>
                  </a:extLst>
                </a:gridCol>
                <a:gridCol w="1539441">
                  <a:extLst>
                    <a:ext uri="{9D8B030D-6E8A-4147-A177-3AD203B41FA5}">
                      <a16:colId xmlns:a16="http://schemas.microsoft.com/office/drawing/2014/main" xmlns="" val="1059659615"/>
                    </a:ext>
                  </a:extLst>
                </a:gridCol>
                <a:gridCol w="1458669">
                  <a:extLst>
                    <a:ext uri="{9D8B030D-6E8A-4147-A177-3AD203B41FA5}">
                      <a16:colId xmlns:a16="http://schemas.microsoft.com/office/drawing/2014/main" xmlns="" val="3918488729"/>
                    </a:ext>
                  </a:extLst>
                </a:gridCol>
              </a:tblGrid>
              <a:tr h="433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7660349"/>
                  </a:ext>
                </a:extLst>
              </a:tr>
              <a:tr h="356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капитальные вложения в дорожное хозяйство</a:t>
                      </a: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1 109 545,1</a:t>
                      </a: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1 447 624,0</a:t>
                      </a: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100 195,0</a:t>
                      </a:r>
                    </a:p>
                  </a:txBody>
                  <a:tcPr marL="33476" marR="334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3190552755"/>
                  </a:ext>
                </a:extLst>
              </a:tr>
              <a:tr h="3560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средства межбюджетных трансфертов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800 000,0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1 200 000,0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2556461931"/>
                  </a:ext>
                </a:extLst>
              </a:tr>
              <a:tr h="356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средства местного бюджета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309 545,1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247 624,0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100 195,0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66840381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471930" y="1205534"/>
            <a:ext cx="6976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085050"/>
            <a:ext cx="9144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направляются средства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реконструкцию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моста через Никольское устье Северной Двины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811 000,0 тыс.рублей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дороги (соединение ул.Окружной с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ул.Юбилейной) 281 545,1 тыс.рублей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реконструкцию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проспекта Победы на участке от улицы Кирилкина до проспекта Морской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0 000,0 тыс.рублей.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5050"/>
            <a:ext cx="3048000" cy="174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" y="5069055"/>
            <a:ext cx="2975572" cy="1655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2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91247" y="277008"/>
            <a:ext cx="8917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малого </a:t>
            </a: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предпринимательства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2670" y="1477282"/>
          <a:ext cx="12191999" cy="78935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568923">
                  <a:extLst>
                    <a:ext uri="{9D8B030D-6E8A-4147-A177-3AD203B41FA5}">
                      <a16:colId xmlns:a16="http://schemas.microsoft.com/office/drawing/2014/main" xmlns="" val="2804076091"/>
                    </a:ext>
                  </a:extLst>
                </a:gridCol>
                <a:gridCol w="1624966">
                  <a:extLst>
                    <a:ext uri="{9D8B030D-6E8A-4147-A177-3AD203B41FA5}">
                      <a16:colId xmlns:a16="http://schemas.microsoft.com/office/drawing/2014/main" xmlns="" val="2554592876"/>
                    </a:ext>
                  </a:extLst>
                </a:gridCol>
                <a:gridCol w="1539441">
                  <a:extLst>
                    <a:ext uri="{9D8B030D-6E8A-4147-A177-3AD203B41FA5}">
                      <a16:colId xmlns:a16="http://schemas.microsoft.com/office/drawing/2014/main" xmlns="" val="3948411468"/>
                    </a:ext>
                  </a:extLst>
                </a:gridCol>
                <a:gridCol w="1458669">
                  <a:extLst>
                    <a:ext uri="{9D8B030D-6E8A-4147-A177-3AD203B41FA5}">
                      <a16:colId xmlns:a16="http://schemas.microsoft.com/office/drawing/2014/main" xmlns="" val="2813075100"/>
                    </a:ext>
                  </a:extLst>
                </a:gridCol>
              </a:tblGrid>
              <a:tr h="4333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0661119"/>
                  </a:ext>
                </a:extLst>
              </a:tr>
              <a:tr h="356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на поддержку малого и среднего предпринимательства</a:t>
                      </a:r>
                    </a:p>
                  </a:txBody>
                  <a:tcPr marL="33476" marR="33476" marT="0" marB="0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1 675,4</a:t>
                      </a: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1 675,4</a:t>
                      </a:r>
                    </a:p>
                  </a:txBody>
                  <a:tcPr marL="33476" marR="334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1 675,4</a:t>
                      </a:r>
                    </a:p>
                  </a:txBody>
                  <a:tcPr marL="33476" marR="334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228592853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7383" y="2677001"/>
            <a:ext cx="65032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направляются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финансовую поддержку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1 163,1 тыс.рублей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микрозаймов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 малого и среднего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156,0 тыс.рублей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популяризации предпринимательской деятельности, премирование участников конкурсов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244,9 тыс.рублей.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www.severodvinsk.info/img/pr/2018/01/16/0_Ga_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59" y="2432100"/>
            <a:ext cx="3375421" cy="225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severodvinsk.info/img/pr/2016/02/03/_biz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59" y="4229534"/>
            <a:ext cx="2918550" cy="234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84343" y="1107950"/>
            <a:ext cx="788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59190" y="277008"/>
            <a:ext cx="8284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697289"/>
              </p:ext>
            </p:extLst>
          </p:nvPr>
        </p:nvGraphicFramePr>
        <p:xfrm>
          <a:off x="8709" y="1310901"/>
          <a:ext cx="12192002" cy="408788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6984274">
                  <a:extLst>
                    <a:ext uri="{9D8B030D-6E8A-4147-A177-3AD203B41FA5}">
                      <a16:colId xmlns:a16="http://schemas.microsoft.com/office/drawing/2014/main" xmlns="" val="1083164143"/>
                    </a:ext>
                  </a:extLst>
                </a:gridCol>
                <a:gridCol w="1271452">
                  <a:extLst>
                    <a:ext uri="{9D8B030D-6E8A-4147-A177-3AD203B41FA5}">
                      <a16:colId xmlns:a16="http://schemas.microsoft.com/office/drawing/2014/main" xmlns="" val="1066452719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xmlns="" val="2023600069"/>
                    </a:ext>
                  </a:extLst>
                </a:gridCol>
                <a:gridCol w="1358537">
                  <a:extLst>
                    <a:ext uri="{9D8B030D-6E8A-4147-A177-3AD203B41FA5}">
                      <a16:colId xmlns:a16="http://schemas.microsoft.com/office/drawing/2014/main" xmlns="" val="3546332386"/>
                    </a:ext>
                  </a:extLst>
                </a:gridCol>
                <a:gridCol w="1236619">
                  <a:extLst>
                    <a:ext uri="{9D8B030D-6E8A-4147-A177-3AD203B41FA5}">
                      <a16:colId xmlns:a16="http://schemas.microsoft.com/office/drawing/2014/main" xmlns="" val="844207557"/>
                    </a:ext>
                  </a:extLst>
                </a:gridCol>
              </a:tblGrid>
              <a:tr h="478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(решение)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2300527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1 168 474,0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692 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1 071 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1842252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хозяйство, в том числе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683 015,2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737,7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1450351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 вложения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435 678,0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87 836,2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691 368,9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30 000,0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8664657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и капитальный ремонт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23 676,9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25 657,4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15 500,5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15 500,5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0406877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содержание, оплата услуг управляющих организаций и прочие расходы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223 660,3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47 244,1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46 121,8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43 730,8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4605684"/>
                  </a:ext>
                </a:extLst>
              </a:tr>
              <a:tr h="25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хозяйство,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35 865,2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551,3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500918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 вложения</a:t>
                      </a: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10 064,0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138 493,9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50 016,2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6 423,1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6757629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и капитальный ремонт  инженерных сетей и сооружений на них</a:t>
                      </a: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8 907,9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7 086,2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7 087,9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7 087,9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8334151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инженерных сетей и сооружений на них и прочие расходы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16 893,3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10 000,2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11 367,1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8 040,3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7441786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Благоустройство, в том числе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357 565,0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953,5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082,4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691,8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175938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 вложения</a:t>
                      </a: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133 062,8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102 820,0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10 120,0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9244189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муниципальных программ формирования современной городской среды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60 703,5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82 318,2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66 182,6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66 182,6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9829501"/>
                  </a:ext>
                </a:extLst>
              </a:tr>
              <a:tr h="30809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эксплуатация сетей электроснабжения и объектов на них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88 377,8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45 461,2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47 311,4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47 191,4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8570695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мероприятия по благоустройству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75 420,9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65 354,1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57 468,4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60 317,8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7577632"/>
                  </a:ext>
                </a:extLst>
              </a:tr>
              <a:tr h="209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92 028,6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855,0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446001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523057" y="1116349"/>
            <a:ext cx="7216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56.userapi.com/SYgo_q39H7noraQuwJVAfJh2q88Zr4dXRsnCmA/Hx8WK2Jvsv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26" y="5278359"/>
            <a:ext cx="2233174" cy="1488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ld.gorodsreda.ru/upload/iblock/252/image_3_Severodvinsk-STA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77" y="5269650"/>
            <a:ext cx="2645692" cy="1488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atic.mk.ru/upload/entities/2018/04/09/articles/facebookPicture/08/21/49/ee/7761527bf95fe5abd4acfc1e2e8d62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536" y="5278359"/>
            <a:ext cx="2245366" cy="1496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tic.mk.ru/upload/entities/2018/08/01/articles/facebookPicture/c7/a4/c6/30/e39bd1295f9d5db3003e3fb3780c26c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5278359"/>
            <a:ext cx="2245365" cy="1496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xn--m1ahc.xn--80asehdb/upload/000/u3/20/55/v-severodvinske-na-teplosetjah-provedut-ispytanija-photo-b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21" y="5281129"/>
            <a:ext cx="1494140" cy="1494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56.userapi.com/SYgo_q39H7noraQuwJVAfJh2q88Zr4dXRsnCmA/Hx8WK2Jvsv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226" y="5430759"/>
            <a:ext cx="2233174" cy="1488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3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59190" y="277008"/>
            <a:ext cx="8284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50847"/>
              </p:ext>
            </p:extLst>
          </p:nvPr>
        </p:nvGraphicFramePr>
        <p:xfrm>
          <a:off x="36407" y="1374590"/>
          <a:ext cx="12128268" cy="182645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6991079">
                  <a:extLst>
                    <a:ext uri="{9D8B030D-6E8A-4147-A177-3AD203B41FA5}">
                      <a16:colId xmlns:a16="http://schemas.microsoft.com/office/drawing/2014/main" xmlns="" val="1083164143"/>
                    </a:ext>
                  </a:extLst>
                </a:gridCol>
                <a:gridCol w="1221490">
                  <a:extLst>
                    <a:ext uri="{9D8B030D-6E8A-4147-A177-3AD203B41FA5}">
                      <a16:colId xmlns:a16="http://schemas.microsoft.com/office/drawing/2014/main" xmlns="" val="1066452719"/>
                    </a:ext>
                  </a:extLst>
                </a:gridCol>
                <a:gridCol w="1334109">
                  <a:extLst>
                    <a:ext uri="{9D8B030D-6E8A-4147-A177-3AD203B41FA5}">
                      <a16:colId xmlns:a16="http://schemas.microsoft.com/office/drawing/2014/main" xmlns="" val="2023600069"/>
                    </a:ext>
                  </a:extLst>
                </a:gridCol>
                <a:gridCol w="1351435">
                  <a:extLst>
                    <a:ext uri="{9D8B030D-6E8A-4147-A177-3AD203B41FA5}">
                      <a16:colId xmlns:a16="http://schemas.microsoft.com/office/drawing/2014/main" xmlns="" val="3546332386"/>
                    </a:ext>
                  </a:extLst>
                </a:gridCol>
                <a:gridCol w="1230155">
                  <a:extLst>
                    <a:ext uri="{9D8B030D-6E8A-4147-A177-3AD203B41FA5}">
                      <a16:colId xmlns:a16="http://schemas.microsoft.com/office/drawing/2014/main" xmlns="" val="844207557"/>
                    </a:ext>
                  </a:extLst>
                </a:gridCol>
              </a:tblGrid>
              <a:tr h="449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(решение)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BD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2300527"/>
                  </a:ext>
                </a:extLst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1 168 474,0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692 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1 071 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1842252"/>
                  </a:ext>
                </a:extLst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683 015,2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737,7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1450351"/>
                  </a:ext>
                </a:extLst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35 865,2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500918"/>
                  </a:ext>
                </a:extLst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357 565,0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082,4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175938"/>
                  </a:ext>
                </a:extLst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92 028,6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855,0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446001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474719" y="3201043"/>
            <a:ext cx="8717281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направляется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сносу 5 домов 8 842,1 тыс.рублей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уплату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взносов на капитальный ремонт общего имущества в многоквартирных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домах 16 776,0 тыс.рублей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текущего ремонта  помещений маневренного фонда и муниципальных незаселенных  жилых помещений 1 050,0 тыс.рублей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 управляющих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47 244,1 тыс.рублей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еализацию федерального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«Формирование современной городской среды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82 318,2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капитальный ремонт  инженерных сетей и сооружений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7 086,2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по эксплуатации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сетей электроснабжения и объектов на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45 461,2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ыполнение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капитальному ремонту в муниципальных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общежитиях 3,0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тыс.рублей;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апитальные вложения 329 150,1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86287" y="1144989"/>
            <a:ext cx="8057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https://static.mk.ru/upload/entities/2018/08/01/articles/facebookPicture/c7/a4/c6/30/e39bd1295f9d5db3003e3fb3780c26c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" y="3275215"/>
            <a:ext cx="2453781" cy="152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56.userapi.com/SYgo_q39H7noraQuwJVAfJh2q88Zr4dXRsnCmA/Hx8WK2Jvsv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40" y="4387758"/>
            <a:ext cx="2291237" cy="148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old.gorodsreda.ru/upload/iblock/252/image_3_Severodvinsk-STAL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" y="5463666"/>
            <a:ext cx="2472862" cy="1388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29692" y="1"/>
            <a:ext cx="8238309" cy="114082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вложения в рамках </a:t>
            </a:r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жилищно-коммунального хозяйства</a:t>
            </a: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69274" y="27442"/>
            <a:ext cx="694173" cy="802477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-4882" y="1211534"/>
          <a:ext cx="12196880" cy="57868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271251">
                  <a:extLst>
                    <a:ext uri="{9D8B030D-6E8A-4147-A177-3AD203B41FA5}">
                      <a16:colId xmlns:a16="http://schemas.microsoft.com/office/drawing/2014/main" xmlns="" val="2135621074"/>
                    </a:ext>
                  </a:extLst>
                </a:gridCol>
                <a:gridCol w="1347693">
                  <a:extLst>
                    <a:ext uri="{9D8B030D-6E8A-4147-A177-3AD203B41FA5}">
                      <a16:colId xmlns:a16="http://schemas.microsoft.com/office/drawing/2014/main" xmlns="" val="2098749945"/>
                    </a:ext>
                  </a:extLst>
                </a:gridCol>
                <a:gridCol w="1310605">
                  <a:extLst>
                    <a:ext uri="{9D8B030D-6E8A-4147-A177-3AD203B41FA5}">
                      <a16:colId xmlns:a16="http://schemas.microsoft.com/office/drawing/2014/main" xmlns="" val="1042176537"/>
                    </a:ext>
                  </a:extLst>
                </a:gridCol>
                <a:gridCol w="1267331">
                  <a:extLst>
                    <a:ext uri="{9D8B030D-6E8A-4147-A177-3AD203B41FA5}">
                      <a16:colId xmlns:a16="http://schemas.microsoft.com/office/drawing/2014/main" xmlns="" val="1915459617"/>
                    </a:ext>
                  </a:extLst>
                </a:gridCol>
              </a:tblGrid>
              <a:tr h="51380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kumimoji="0" lang="ru-RU" altLang="ru-RU" sz="12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88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kumimoji="0" lang="ru-RU" altLang="ru-RU" sz="12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88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2023 год</a:t>
                      </a:r>
                      <a:endParaRPr kumimoji="0" lang="ru-RU" altLang="ru-RU" sz="12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88" anchor="ctr" horzOverflow="overflow">
                    <a:solidFill>
                      <a:srgbClr val="BBDA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2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88" anchor="ctr" horzOverflow="overflow">
                    <a:solidFill>
                      <a:srgbClr val="BBD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319037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60158"/>
              </p:ext>
            </p:extLst>
          </p:nvPr>
        </p:nvGraphicFramePr>
        <p:xfrm>
          <a:off x="1" y="1790222"/>
          <a:ext cx="12191999" cy="2891506"/>
        </p:xfrm>
        <a:graphic>
          <a:graphicData uri="http://schemas.openxmlformats.org/drawingml/2006/table">
            <a:tbl>
              <a:tblPr firstCol="1" bandRow="1">
                <a:tableStyleId>{E8B1032C-EA38-4F05-BA0D-38AFFFC7BED3}</a:tableStyleId>
              </a:tblPr>
              <a:tblGrid>
                <a:gridCol w="8271163">
                  <a:extLst>
                    <a:ext uri="{9D8B030D-6E8A-4147-A177-3AD203B41FA5}">
                      <a16:colId xmlns:a16="http://schemas.microsoft.com/office/drawing/2014/main" xmlns="" val="3354913303"/>
                    </a:ext>
                  </a:extLst>
                </a:gridCol>
                <a:gridCol w="1328570">
                  <a:extLst>
                    <a:ext uri="{9D8B030D-6E8A-4147-A177-3AD203B41FA5}">
                      <a16:colId xmlns:a16="http://schemas.microsoft.com/office/drawing/2014/main" xmlns="" val="2634465553"/>
                    </a:ext>
                  </a:extLst>
                </a:gridCol>
                <a:gridCol w="1326038">
                  <a:extLst>
                    <a:ext uri="{9D8B030D-6E8A-4147-A177-3AD203B41FA5}">
                      <a16:colId xmlns:a16="http://schemas.microsoft.com/office/drawing/2014/main" xmlns="" val="10931171"/>
                    </a:ext>
                  </a:extLst>
                </a:gridCol>
                <a:gridCol w="1266228">
                  <a:extLst>
                    <a:ext uri="{9D8B030D-6E8A-4147-A177-3AD203B41FA5}">
                      <a16:colId xmlns:a16="http://schemas.microsoft.com/office/drawing/2014/main" xmlns="" val="618512378"/>
                    </a:ext>
                  </a:extLst>
                </a:gridCol>
              </a:tblGrid>
              <a:tr h="27854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расходов, в том числе: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7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329 150,1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751 505,1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36 423,1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xmlns="" val="868670144"/>
                  </a:ext>
                </a:extLst>
              </a:tr>
              <a:tr h="2359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и строительство линии наружного освещения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7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0 000,0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xmlns="" val="1234762619"/>
                  </a:ext>
                </a:extLst>
              </a:tr>
              <a:tr h="2359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и строительство многоквартирных домов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87 836,2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30 238,8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xmlns="" val="1531674925"/>
                  </a:ext>
                </a:extLst>
              </a:tr>
              <a:tr h="55632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мероприятий по переселению из аварийного жилищного фонда, в т. ч. переселению граждан из аварийного жилищного фонда с учетом необходимости развития малоэтажного жилищного строительства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7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661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130,1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xmlns="" val="3389780535"/>
                  </a:ext>
                </a:extLst>
              </a:tr>
              <a:tr h="739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ливневых коллекторов</a:t>
                      </a:r>
                      <a:r>
                        <a:rPr lang="en-US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вдоль ул. Железнодорожной от ул. Торцева до рефулерного озера, с устройством локальных очистных сооружений</a:t>
                      </a:r>
                      <a:r>
                        <a:rPr lang="en-US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районе Приморского бульвара</a:t>
                      </a:r>
                      <a:r>
                        <a:rPr lang="en-US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ул.</a:t>
                      </a:r>
                      <a:r>
                        <a:rPr lang="en-US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Октябрьская от выпуска по ул.</a:t>
                      </a:r>
                      <a:r>
                        <a:rPr lang="en-US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Логинова до перспективных очистных сооружений по ул. Ричарда Ченслера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7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50 016,2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xmlns="" val="2693855842"/>
                  </a:ext>
                </a:extLst>
              </a:tr>
              <a:tr h="2359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берегоукрепительных сооружений набережной реки Кудьма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7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xmlns="" val="1797972374"/>
                  </a:ext>
                </a:extLst>
              </a:tr>
              <a:tr h="373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кладбища, расположенного на территории муниципального образования "Северодвинск"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7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xmlns="" val="339893401"/>
                  </a:ext>
                </a:extLst>
              </a:tr>
              <a:tr h="2359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7" marR="7177" marT="0" marB="717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xmlns="" val="344997719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38" y="4983048"/>
            <a:ext cx="3112760" cy="1805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gray">
          <a:xfrm>
            <a:off x="11327478" y="1017712"/>
            <a:ext cx="7259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" y="4898774"/>
            <a:ext cx="2804555" cy="192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14" y="4925198"/>
            <a:ext cx="2810067" cy="187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56" y="4909915"/>
            <a:ext cx="2921273" cy="189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81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777" y="1"/>
            <a:ext cx="7690223" cy="102457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«Энергосбережение и повышение энергетической эффективности на объектах городского хозяйства муниципального образования «Северодвинск»</a:t>
            </a:r>
            <a:endParaRPr lang="en-US" b="1" dirty="0">
              <a:solidFill>
                <a:srgbClr val="FDD653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85900" y="111048"/>
            <a:ext cx="694173" cy="802477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57943" y="1463041"/>
          <a:ext cx="11870572" cy="6444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7038">
                  <a:extLst>
                    <a:ext uri="{9D8B030D-6E8A-4147-A177-3AD203B41FA5}">
                      <a16:colId xmlns:a16="http://schemas.microsoft.com/office/drawing/2014/main" xmlns="" val="1446070703"/>
                    </a:ext>
                  </a:extLst>
                </a:gridCol>
                <a:gridCol w="1574908">
                  <a:extLst>
                    <a:ext uri="{9D8B030D-6E8A-4147-A177-3AD203B41FA5}">
                      <a16:colId xmlns:a16="http://schemas.microsoft.com/office/drawing/2014/main" xmlns="" val="2469000932"/>
                    </a:ext>
                  </a:extLst>
                </a:gridCol>
                <a:gridCol w="1398613">
                  <a:extLst>
                    <a:ext uri="{9D8B030D-6E8A-4147-A177-3AD203B41FA5}">
                      <a16:colId xmlns:a16="http://schemas.microsoft.com/office/drawing/2014/main" xmlns="" val="238780441"/>
                    </a:ext>
                  </a:extLst>
                </a:gridCol>
                <a:gridCol w="1422119">
                  <a:extLst>
                    <a:ext uri="{9D8B030D-6E8A-4147-A177-3AD203B41FA5}">
                      <a16:colId xmlns:a16="http://schemas.microsoft.com/office/drawing/2014/main" xmlns="" val="4068295025"/>
                    </a:ext>
                  </a:extLst>
                </a:gridCol>
                <a:gridCol w="1527894">
                  <a:extLst>
                    <a:ext uri="{9D8B030D-6E8A-4147-A177-3AD203B41FA5}">
                      <a16:colId xmlns:a16="http://schemas.microsoft.com/office/drawing/2014/main" xmlns="" val="2796907488"/>
                    </a:ext>
                  </a:extLst>
                </a:gridCol>
              </a:tblGrid>
              <a:tr h="644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2" marR="39102" marT="0" marB="0" anchor="ctr">
                    <a:solidFill>
                      <a:srgbClr val="9EC7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(решение)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2" marR="39102" marT="0" marB="0" anchor="ctr">
                    <a:solidFill>
                      <a:srgbClr val="9EC7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(проект)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2" marR="39102" marT="0" marB="0" anchor="ctr">
                    <a:solidFill>
                      <a:srgbClr val="9EC7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(проект)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2" marR="39102" marT="0" marB="0" anchor="ctr">
                    <a:solidFill>
                      <a:srgbClr val="9EC7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02" marR="39102" marT="0" marB="0" anchor="ctr">
                    <a:solidFill>
                      <a:srgbClr val="9EC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6849597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894626"/>
              </p:ext>
            </p:extLst>
          </p:nvPr>
        </p:nvGraphicFramePr>
        <p:xfrm>
          <a:off x="157942" y="2107476"/>
          <a:ext cx="11870573" cy="2743199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5946592">
                  <a:extLst>
                    <a:ext uri="{9D8B030D-6E8A-4147-A177-3AD203B41FA5}">
                      <a16:colId xmlns:a16="http://schemas.microsoft.com/office/drawing/2014/main" xmlns="" val="1867400091"/>
                    </a:ext>
                  </a:extLst>
                </a:gridCol>
                <a:gridCol w="1560130">
                  <a:extLst>
                    <a:ext uri="{9D8B030D-6E8A-4147-A177-3AD203B41FA5}">
                      <a16:colId xmlns:a16="http://schemas.microsoft.com/office/drawing/2014/main" xmlns="" val="1791710459"/>
                    </a:ext>
                  </a:extLst>
                </a:gridCol>
                <a:gridCol w="1404521">
                  <a:extLst>
                    <a:ext uri="{9D8B030D-6E8A-4147-A177-3AD203B41FA5}">
                      <a16:colId xmlns:a16="http://schemas.microsoft.com/office/drawing/2014/main" xmlns="" val="287123056"/>
                    </a:ext>
                  </a:extLst>
                </a:gridCol>
                <a:gridCol w="1446415">
                  <a:extLst>
                    <a:ext uri="{9D8B030D-6E8A-4147-A177-3AD203B41FA5}">
                      <a16:colId xmlns:a16="http://schemas.microsoft.com/office/drawing/2014/main" xmlns="" val="2072097449"/>
                    </a:ext>
                  </a:extLst>
                </a:gridCol>
                <a:gridCol w="1512915">
                  <a:extLst>
                    <a:ext uri="{9D8B030D-6E8A-4147-A177-3AD203B41FA5}">
                      <a16:colId xmlns:a16="http://schemas.microsoft.com/office/drawing/2014/main" xmlns="" val="2580071493"/>
                    </a:ext>
                  </a:extLst>
                </a:gridCol>
              </a:tblGrid>
              <a:tr h="390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 по программе, в том числе: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11 217,2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10 401,8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12 368,4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9 243,7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/>
                </a:tc>
                <a:extLst>
                  <a:ext uri="{0D108BD9-81ED-4DB2-BD59-A6C34878D82A}">
                    <a16:rowId xmlns:a16="http://schemas.microsoft.com/office/drawing/2014/main" xmlns="" val="2142630306"/>
                  </a:ext>
                </a:extLst>
              </a:tr>
              <a:tr h="929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«Энергосбережение и повышение энергетической эффективности объектов социальной сферы и органов местного самоуправления»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10 076,4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9 301,8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11 468,4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8 243,7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>
                    <a:solidFill>
                      <a:srgbClr val="BB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015175"/>
                  </a:ext>
                </a:extLst>
              </a:tr>
              <a:tr h="1423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«Энергосбережение и повышение энергетической эффективности в жилищном фонде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»: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общедомовых (коллективных) и индивидуальных приборов учета энергетических ресурсов в многоквартирных домах и общежитиях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части муниципальной доли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1 140,8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3" marR="31123" marT="0" marB="0" anchor="ctr"/>
                </a:tc>
                <a:extLst>
                  <a:ext uri="{0D108BD9-81ED-4DB2-BD59-A6C34878D82A}">
                    <a16:rowId xmlns:a16="http://schemas.microsoft.com/office/drawing/2014/main" xmlns="" val="320692988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2" y="4929051"/>
            <a:ext cx="11870573" cy="186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gray">
          <a:xfrm>
            <a:off x="11306843" y="1216819"/>
            <a:ext cx="67518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6589" y="365126"/>
            <a:ext cx="7542761" cy="84853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местного бюджета на 2022-2024 годы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65761" y="1418063"/>
          <a:ext cx="11687694" cy="2349500"/>
        </p:xfrm>
        <a:graphic>
          <a:graphicData uri="http://schemas.openxmlformats.org/drawingml/2006/table">
            <a:tbl>
              <a:tblPr/>
              <a:tblGrid>
                <a:gridCol w="17699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71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71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28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248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34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3757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65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kumimoji="0" 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(</a:t>
                      </a: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решение)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kumimoji="0" 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прогноз</a:t>
                      </a: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прогноз</a:t>
                      </a: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прогноз</a:t>
                      </a: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2022/ 2021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2023/ 2022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2024/ 2023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5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Доходы</a:t>
                      </a: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9 546 512,3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8 707 905,8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9 982 931,4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8 287 923,5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5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Расходы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10 099 474,9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9 061 357,3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8 299 563,7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111,6%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9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Дефицит/  Профицит</a:t>
                      </a:r>
                    </a:p>
                  </a:txBody>
                  <a:tcPr marL="7143" marR="7143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-552 962,6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-353 451,5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640,2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35,6%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9,3%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27" y="3857101"/>
            <a:ext cx="4943528" cy="2917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29356" y="1125675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887110"/>
              </p:ext>
            </p:extLst>
          </p:nvPr>
        </p:nvGraphicFramePr>
        <p:xfrm>
          <a:off x="241068" y="3938717"/>
          <a:ext cx="6776247" cy="2836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531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031412"/>
          </a:xfrm>
        </p:spPr>
        <p:txBody>
          <a:bodyPr>
            <a:noAutofit/>
          </a:bodyPr>
          <a:lstStyle/>
          <a:p>
            <a:pPr algn="ctr"/>
            <a:r>
              <a:rPr lang="ru-RU" altLang="ja-JP" sz="3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Основные группы доходов </a:t>
            </a:r>
            <a:r>
              <a:rPr lang="ru-RU" altLang="ja-JP" sz="3200" b="1" dirty="0">
                <a:solidFill>
                  <a:prstClr val="white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местного </a:t>
            </a:r>
            <a:r>
              <a:rPr lang="ru-RU" altLang="ja-JP" sz="3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бюджета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555203"/>
              </p:ext>
            </p:extLst>
          </p:nvPr>
        </p:nvGraphicFramePr>
        <p:xfrm>
          <a:off x="72430" y="1442258"/>
          <a:ext cx="12038707" cy="2876205"/>
        </p:xfrm>
        <a:graphic>
          <a:graphicData uri="http://schemas.openxmlformats.org/drawingml/2006/table">
            <a:tbl>
              <a:tblPr/>
              <a:tblGrid>
                <a:gridCol w="34854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338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221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0660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753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2021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утверждено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2022/2021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2023/2022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2024/2023</a:t>
                      </a: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EBD8F">
                            <a:tint val="66000"/>
                            <a:satMod val="160000"/>
                          </a:srgbClr>
                        </a:gs>
                        <a:gs pos="50000">
                          <a:srgbClr val="8EBD8F">
                            <a:tint val="44500"/>
                            <a:satMod val="160000"/>
                          </a:srgbClr>
                        </a:gs>
                        <a:gs pos="100000">
                          <a:srgbClr val="8EBD8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30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доходы, всего, в том числе:</a:t>
                      </a: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4 037 942,6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4 111 872,9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4 290 394,1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4 511 414,7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9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налоговые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3 466 066,1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3 710 046,9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3 938 181,1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4 165 136,1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3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неналоговые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571 876,5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401 825,9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352 213,0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346 278,6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12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Межбюджетные трансферты из областного бюджета</a:t>
                      </a: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5 508 086,8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4 596 032,9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5 692 537,3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3 776 508,8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9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перечисления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482,9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n-US" sz="13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0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ДОХОДОВ</a:t>
                      </a:r>
                    </a:p>
                  </a:txBody>
                  <a:tcPr marL="7145" marR="7145" marT="71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8B6BD">
                            <a:tint val="66000"/>
                            <a:satMod val="160000"/>
                          </a:srgb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9 546 512,3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8B6BD">
                            <a:tint val="66000"/>
                            <a:satMod val="160000"/>
                          </a:srgb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8 707 905,8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8B6BD">
                            <a:tint val="66000"/>
                            <a:satMod val="160000"/>
                          </a:srgb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9 982 931,4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8B6BD">
                            <a:tint val="66000"/>
                            <a:satMod val="160000"/>
                          </a:srgb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8 287 923,5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8B6BD">
                            <a:tint val="66000"/>
                            <a:satMod val="160000"/>
                          </a:srgb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8B6BD">
                            <a:tint val="66000"/>
                            <a:satMod val="160000"/>
                          </a:srgb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8B6BD">
                            <a:tint val="66000"/>
                            <a:satMod val="160000"/>
                          </a:srgb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8B6BD">
                            <a:tint val="66000"/>
                            <a:satMod val="160000"/>
                          </a:srgb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4553339"/>
            <a:ext cx="5529944" cy="2304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91975" y="1149870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87306"/>
              </p:ext>
            </p:extLst>
          </p:nvPr>
        </p:nvGraphicFramePr>
        <p:xfrm>
          <a:off x="72428" y="4364182"/>
          <a:ext cx="6589628" cy="2493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390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2294312"/>
            <a:ext cx="11878887" cy="30008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rgbClr val="154B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6065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313" y="1123406"/>
            <a:ext cx="5712824" cy="443187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  <a:b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</a:t>
            </a:r>
            <a: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br>
              <a:rPr lang="ru-RU" alt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Совета депутатов Северодвинска </a:t>
            </a:r>
            <a:b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местном бюджете </a:t>
            </a:r>
            <a:b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и плановый период </a:t>
            </a:r>
            <a:b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и 2024 годов»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62256" y="1428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Подготовлено Финансовым управлением Администрации Северодвинска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63" y="1695796"/>
            <a:ext cx="6378211" cy="516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/>
          </a:blip>
          <a:srcRect l="24298" t="-345" r="24298" b="-126"/>
          <a:stretch/>
        </p:blipFill>
        <p:spPr>
          <a:xfrm>
            <a:off x="82187" y="116370"/>
            <a:ext cx="573641" cy="66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97441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906" y="108408"/>
            <a:ext cx="10824557" cy="116378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местного бюджета на </a:t>
            </a:r>
            <a:r>
              <a:rPr lang="ru-RU" altLang="ru-RU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2022-2024 </a:t>
            </a:r>
            <a:r>
              <a:rPr lang="ru-RU" alt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25" y="4005877"/>
            <a:ext cx="5287346" cy="26592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69786" y="1186676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003639"/>
              </p:ext>
            </p:extLst>
          </p:nvPr>
        </p:nvGraphicFramePr>
        <p:xfrm>
          <a:off x="479392" y="1479066"/>
          <a:ext cx="11478828" cy="2319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7745">
                  <a:extLst>
                    <a:ext uri="{9D8B030D-6E8A-4147-A177-3AD203B41FA5}">
                      <a16:colId xmlns:a16="http://schemas.microsoft.com/office/drawing/2014/main" xmlns="" val="3840396347"/>
                    </a:ext>
                  </a:extLst>
                </a:gridCol>
                <a:gridCol w="1275425">
                  <a:extLst>
                    <a:ext uri="{9D8B030D-6E8A-4147-A177-3AD203B41FA5}">
                      <a16:colId xmlns:a16="http://schemas.microsoft.com/office/drawing/2014/main" xmlns="" val="3326611530"/>
                    </a:ext>
                  </a:extLst>
                </a:gridCol>
                <a:gridCol w="1295670">
                  <a:extLst>
                    <a:ext uri="{9D8B030D-6E8A-4147-A177-3AD203B41FA5}">
                      <a16:colId xmlns:a16="http://schemas.microsoft.com/office/drawing/2014/main" xmlns="" val="3381013026"/>
                    </a:ext>
                  </a:extLst>
                </a:gridCol>
                <a:gridCol w="1295670">
                  <a:extLst>
                    <a:ext uri="{9D8B030D-6E8A-4147-A177-3AD203B41FA5}">
                      <a16:colId xmlns:a16="http://schemas.microsoft.com/office/drawing/2014/main" xmlns="" val="2454345835"/>
                    </a:ext>
                  </a:extLst>
                </a:gridCol>
                <a:gridCol w="1255181">
                  <a:extLst>
                    <a:ext uri="{9D8B030D-6E8A-4147-A177-3AD203B41FA5}">
                      <a16:colId xmlns:a16="http://schemas.microsoft.com/office/drawing/2014/main" xmlns="" val="4244521976"/>
                    </a:ext>
                  </a:extLst>
                </a:gridCol>
                <a:gridCol w="1275425">
                  <a:extLst>
                    <a:ext uri="{9D8B030D-6E8A-4147-A177-3AD203B41FA5}">
                      <a16:colId xmlns:a16="http://schemas.microsoft.com/office/drawing/2014/main" xmlns="" val="3249142502"/>
                    </a:ext>
                  </a:extLst>
                </a:gridCol>
                <a:gridCol w="1133712">
                  <a:extLst>
                    <a:ext uri="{9D8B030D-6E8A-4147-A177-3AD203B41FA5}">
                      <a16:colId xmlns:a16="http://schemas.microsoft.com/office/drawing/2014/main" xmlns="" val="2324715033"/>
                    </a:ext>
                  </a:extLst>
                </a:gridCol>
              </a:tblGrid>
              <a:tr h="38665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% к итогу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% к итогу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% к итогу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46661618"/>
                  </a:ext>
                </a:extLst>
              </a:tr>
              <a:tr h="38665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3 385 118,2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82,3%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3 602 582,0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84,0%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3 817 296,4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84,6%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329119"/>
                  </a:ext>
                </a:extLst>
              </a:tr>
              <a:tr h="38665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Налоги на имущество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134 200,0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137 450,0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140 825,0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8953132"/>
                  </a:ext>
                </a:extLst>
              </a:tr>
              <a:tr h="38665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Прочие 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190 728,7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198 149,2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207 014,8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87017"/>
                  </a:ext>
                </a:extLst>
              </a:tr>
              <a:tr h="38665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401 825,9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352 213,0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346 278,6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3934219"/>
                  </a:ext>
                </a:extLst>
              </a:tr>
              <a:tr h="38665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000">
                          <a:srgbClr val="FFF4F4"/>
                        </a:gs>
                        <a:gs pos="1000">
                          <a:schemeClr val="bg1"/>
                        </a:gs>
                        <a:gs pos="100000">
                          <a:srgbClr val="FFCCC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4 111 872,9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6000">
                          <a:srgbClr val="FFF4F4"/>
                        </a:gs>
                        <a:gs pos="1000">
                          <a:schemeClr val="bg1"/>
                        </a:gs>
                        <a:gs pos="100000">
                          <a:srgbClr val="FFCCC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6000">
                          <a:srgbClr val="FFF4F4"/>
                        </a:gs>
                        <a:gs pos="1000">
                          <a:schemeClr val="bg1"/>
                        </a:gs>
                        <a:gs pos="100000">
                          <a:srgbClr val="FFCCC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4 290 394,1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6000">
                          <a:srgbClr val="FFF4F4"/>
                        </a:gs>
                        <a:gs pos="1000">
                          <a:schemeClr val="bg1"/>
                        </a:gs>
                        <a:gs pos="100000">
                          <a:srgbClr val="FFCCC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6000">
                          <a:srgbClr val="FFF4F4"/>
                        </a:gs>
                        <a:gs pos="1000">
                          <a:schemeClr val="bg1"/>
                        </a:gs>
                        <a:gs pos="100000">
                          <a:srgbClr val="FFCCC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4 511 414,7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6000">
                          <a:srgbClr val="FFF4F4"/>
                        </a:gs>
                        <a:gs pos="1000">
                          <a:schemeClr val="bg1"/>
                        </a:gs>
                        <a:gs pos="100000">
                          <a:srgbClr val="FFCCC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6000">
                          <a:srgbClr val="FFF4F4"/>
                        </a:gs>
                        <a:gs pos="1000">
                          <a:schemeClr val="bg1"/>
                        </a:gs>
                        <a:gs pos="100000">
                          <a:srgbClr val="FFCCCC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36989366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666112"/>
              </p:ext>
            </p:extLst>
          </p:nvPr>
        </p:nvGraphicFramePr>
        <p:xfrm>
          <a:off x="212651" y="3861786"/>
          <a:ext cx="6698512" cy="2803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699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FFFCC">
                <a:shade val="30000"/>
                <a:satMod val="115000"/>
                <a:alpha val="0"/>
              </a:srgbClr>
            </a:gs>
            <a:gs pos="50000">
              <a:srgbClr val="FFFFCC">
                <a:shade val="67500"/>
                <a:satMod val="115000"/>
              </a:srgbClr>
            </a:gs>
            <a:gs pos="100000">
              <a:srgbClr val="FFFFCC">
                <a:shade val="100000"/>
                <a:satMod val="115000"/>
              </a:srgb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534" y="349135"/>
            <a:ext cx="7886700" cy="58221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ja-JP" sz="36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Формат расходов местного бюджета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21380"/>
              </p:ext>
            </p:extLst>
          </p:nvPr>
        </p:nvGraphicFramePr>
        <p:xfrm>
          <a:off x="123678" y="1463039"/>
          <a:ext cx="12009119" cy="27344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19385">
                  <a:extLst>
                    <a:ext uri="{9D8B030D-6E8A-4147-A177-3AD203B41FA5}">
                      <a16:colId xmlns:a16="http://schemas.microsoft.com/office/drawing/2014/main" xmlns="" val="196715299"/>
                    </a:ext>
                  </a:extLst>
                </a:gridCol>
                <a:gridCol w="2302061">
                  <a:extLst>
                    <a:ext uri="{9D8B030D-6E8A-4147-A177-3AD203B41FA5}">
                      <a16:colId xmlns:a16="http://schemas.microsoft.com/office/drawing/2014/main" xmlns="" val="843325500"/>
                    </a:ext>
                  </a:extLst>
                </a:gridCol>
                <a:gridCol w="1573118">
                  <a:extLst>
                    <a:ext uri="{9D8B030D-6E8A-4147-A177-3AD203B41FA5}">
                      <a16:colId xmlns:a16="http://schemas.microsoft.com/office/drawing/2014/main" xmlns="" val="1288775820"/>
                    </a:ext>
                  </a:extLst>
                </a:gridCol>
                <a:gridCol w="1779533">
                  <a:extLst>
                    <a:ext uri="{9D8B030D-6E8A-4147-A177-3AD203B41FA5}">
                      <a16:colId xmlns:a16="http://schemas.microsoft.com/office/drawing/2014/main" xmlns="" val="243087590"/>
                    </a:ext>
                  </a:extLst>
                </a:gridCol>
                <a:gridCol w="1535022">
                  <a:extLst>
                    <a:ext uri="{9D8B030D-6E8A-4147-A177-3AD203B41FA5}">
                      <a16:colId xmlns:a16="http://schemas.microsoft.com/office/drawing/2014/main" xmlns="" val="1916302202"/>
                    </a:ext>
                  </a:extLst>
                </a:gridCol>
              </a:tblGrid>
              <a:tr h="445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8495650"/>
                  </a:ext>
                </a:extLst>
              </a:tr>
              <a:tr h="4455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10 099 474,9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9 061 357,3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8 299 563,7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65494459"/>
                  </a:ext>
                </a:extLst>
              </a:tr>
              <a:tr h="44557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Расходы по муниципальным программам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9 863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804,5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8 801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957,8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758 359,9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7 823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0346108"/>
                  </a:ext>
                </a:extLst>
              </a:tr>
              <a:tr h="4455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расходов в структуре бюджета, %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08660372"/>
                  </a:ext>
                </a:extLst>
              </a:tr>
              <a:tr h="4941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670,4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259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399,50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239 330,0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248 903,2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5210480"/>
                  </a:ext>
                </a:extLst>
              </a:tr>
              <a:tr h="4580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расходов в структуре бюджета, %</a:t>
                      </a:r>
                    </a:p>
                  </a:txBody>
                  <a:tcPr marL="9161" marR="9161" marT="9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1251549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4385388"/>
            <a:ext cx="11939954" cy="2267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72377" y="1234657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498213"/>
              </p:ext>
            </p:extLst>
          </p:nvPr>
        </p:nvGraphicFramePr>
        <p:xfrm>
          <a:off x="152400" y="1484923"/>
          <a:ext cx="11915776" cy="5241620"/>
        </p:xfrm>
        <a:graphic>
          <a:graphicData uri="http://schemas.openxmlformats.org/drawingml/2006/table">
            <a:tbl>
              <a:tblPr firstRow="1" bandRow="1"/>
              <a:tblGrid>
                <a:gridCol w="66280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38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36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09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92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4124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 (решение)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 (проект)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 (проект)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(проект)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0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образования Северодвинска 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4 969 513,5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4 840 456,6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5 042 514,7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5 110 724,5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3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физической культуры и спорта Северодвинска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40 496,3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26 207,5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26 207,5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26 207,5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8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сферы культуры муниципального образования «Северодвинск»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510 037,9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462 692,8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497 844,7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512 616,8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53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Молодежь Северодвинска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41 842,6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22 491,7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22 491,7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22 491,7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53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Содействие развитию институтов гражданского общества и поддержка социально     ориентированных некоммерческих организаций в муниципальном образовании «Северодвинск»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4 221,0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2 897,6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2 247,8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2 247,8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71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Защита населения и территорий от чрезвычайных ситуаций, обеспечение первичных мер пожарной безопасности и безопасности людей на водных объектах на территории муниципального образования «Северодвинск»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79 162,2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73 599,5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68 707,5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71 420,2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28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поддержка населения Северодвинска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195 200,8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157 504,4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139 484,8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144 496,8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79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управление Северодвинска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420 368,2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424 918,2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403 868,6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403 868,6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76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Управление муниципальным имуществом и земельными ресурсами Северодвинска 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66 824,7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54 598,9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55 327,7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56 692,0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05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Экономическое развитие муниципального образования «Северодвинск»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3 875,4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3 894,4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3 961,5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3 961,5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28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жилищного строительства Северодвинска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2 155 839,1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1 609 561,1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406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238 053,0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02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окружающей среды Северодвинска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4 681,3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4 424,4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3 794,0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91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комфортного и безопасного проживания населения на территории муниципального образования «Северодвинск»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1 360 524,3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1 108 308,9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1 073 218,5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1 217 842,4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089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Энергосбережение и повышение энергетической эффективности на объектах городского хозяйства муниципального образования «Северодвинск»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11 217,2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10 401,8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12 368,4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9 243,7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3461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расходов по муниципальным программам</a:t>
                      </a:r>
                    </a:p>
                  </a:txBody>
                  <a:tcPr marL="6462" marR="6462" marT="64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9 863 804,5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8 801 957,8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758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7 823 660,5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50000">
                          <a:srgbClr val="D8B6BD">
                            <a:tint val="44500"/>
                            <a:satMod val="160000"/>
                          </a:srgbClr>
                        </a:gs>
                        <a:gs pos="100000">
                          <a:srgbClr val="D8B6BD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04141" y="151394"/>
            <a:ext cx="9581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Муниципальные программы Северодвинска</a:t>
            </a:r>
            <a:b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1232553" y="1210574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46388" y="147349"/>
            <a:ext cx="9681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Структура расходов местного бюджета на </a:t>
            </a:r>
            <a:r>
              <a:rPr lang="ru-RU" altLang="ja-JP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2022 </a:t>
            </a: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год по отраслям</a:t>
            </a:r>
            <a:b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978158"/>
              </p:ext>
            </p:extLst>
          </p:nvPr>
        </p:nvGraphicFramePr>
        <p:xfrm>
          <a:off x="0" y="1399591"/>
          <a:ext cx="12192000" cy="5458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44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8652"/>
            <a:ext cx="12195542" cy="42372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12276" y="43839"/>
            <a:ext cx="99345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Муниципальная программа «Развитие образования Северодвинска»</a:t>
            </a:r>
            <a:b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ja-JP" sz="32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009489"/>
              </p:ext>
            </p:extLst>
          </p:nvPr>
        </p:nvGraphicFramePr>
        <p:xfrm>
          <a:off x="52252" y="1420586"/>
          <a:ext cx="12034451" cy="11253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66963">
                  <a:extLst>
                    <a:ext uri="{9D8B030D-6E8A-4147-A177-3AD203B41FA5}">
                      <a16:colId xmlns:a16="http://schemas.microsoft.com/office/drawing/2014/main" xmlns="" val="2203234002"/>
                    </a:ext>
                  </a:extLst>
                </a:gridCol>
                <a:gridCol w="2213231">
                  <a:extLst>
                    <a:ext uri="{9D8B030D-6E8A-4147-A177-3AD203B41FA5}">
                      <a16:colId xmlns:a16="http://schemas.microsoft.com/office/drawing/2014/main" xmlns="" val="2440991654"/>
                    </a:ext>
                  </a:extLst>
                </a:gridCol>
                <a:gridCol w="2162738">
                  <a:extLst>
                    <a:ext uri="{9D8B030D-6E8A-4147-A177-3AD203B41FA5}">
                      <a16:colId xmlns:a16="http://schemas.microsoft.com/office/drawing/2014/main" xmlns="" val="939881190"/>
                    </a:ext>
                  </a:extLst>
                </a:gridCol>
                <a:gridCol w="1750388">
                  <a:extLst>
                    <a:ext uri="{9D8B030D-6E8A-4147-A177-3AD203B41FA5}">
                      <a16:colId xmlns:a16="http://schemas.microsoft.com/office/drawing/2014/main" xmlns="" val="3458353758"/>
                    </a:ext>
                  </a:extLst>
                </a:gridCol>
                <a:gridCol w="1941131">
                  <a:extLst>
                    <a:ext uri="{9D8B030D-6E8A-4147-A177-3AD203B41FA5}">
                      <a16:colId xmlns:a16="http://schemas.microsoft.com/office/drawing/2014/main" xmlns="" val="90448864"/>
                    </a:ext>
                  </a:extLst>
                </a:gridCol>
              </a:tblGrid>
              <a:tr h="243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53995" marR="7143" marT="7148" marB="540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9712161"/>
                  </a:ext>
                </a:extLst>
              </a:tr>
              <a:tr h="3443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«Развитие образования Северодвинска», в том числе:</a:t>
                      </a:r>
                    </a:p>
                  </a:txBody>
                  <a:tcPr marL="8802" marR="8802" marT="88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4 969 513,5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4 840 456,6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5 042 514,7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5 110 724,5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8040896"/>
                  </a:ext>
                </a:extLst>
              </a:tr>
              <a:tr h="1939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межбюджетные трансферты</a:t>
                      </a:r>
                    </a:p>
                  </a:txBody>
                  <a:tcPr marL="8802" marR="8802" marT="88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3 250 524,0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3 195 257,6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3 342 271,3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3 342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74797"/>
                  </a:ext>
                </a:extLst>
              </a:tr>
              <a:tr h="1939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средства местного бюджета</a:t>
                      </a:r>
                    </a:p>
                  </a:txBody>
                  <a:tcPr marL="8802" marR="8802" marT="88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1 718 989,5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1 645 198,9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1 700 243,4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1 768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343264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344662" y="1137973"/>
            <a:ext cx="10954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0889" y="2588964"/>
            <a:ext cx="26325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том числе на 2022 год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ru-RU" sz="1600" b="1" dirty="0"/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13533"/>
              </p:ext>
            </p:extLst>
          </p:nvPr>
        </p:nvGraphicFramePr>
        <p:xfrm>
          <a:off x="264813" y="2859524"/>
          <a:ext cx="3158838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8838">
                  <a:extLst>
                    <a:ext uri="{9D8B030D-6E8A-4147-A177-3AD203B41FA5}">
                      <a16:colId xmlns:a16="http://schemas.microsoft.com/office/drawing/2014/main" xmlns="" val="1320947373"/>
                    </a:ext>
                  </a:extLst>
                </a:gridCol>
              </a:tblGrid>
              <a:tr h="1897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1827788"/>
                  </a:ext>
                </a:extLst>
              </a:tr>
              <a:tr h="1897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2 042 615,2 тыс.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7259861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309016"/>
              </p:ext>
            </p:extLst>
          </p:nvPr>
        </p:nvGraphicFramePr>
        <p:xfrm>
          <a:off x="4406536" y="2895426"/>
          <a:ext cx="3136554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36554">
                  <a:extLst>
                    <a:ext uri="{9D8B030D-6E8A-4147-A177-3AD203B41FA5}">
                      <a16:colId xmlns:a16="http://schemas.microsoft.com/office/drawing/2014/main" xmlns="" val="299688265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7956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2 091 742,4 тыс. руб.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6391696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02829"/>
              </p:ext>
            </p:extLst>
          </p:nvPr>
        </p:nvGraphicFramePr>
        <p:xfrm>
          <a:off x="8832727" y="2870098"/>
          <a:ext cx="2859894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9894">
                  <a:extLst>
                    <a:ext uri="{9D8B030D-6E8A-4147-A177-3AD203B41FA5}">
                      <a16:colId xmlns:a16="http://schemas.microsoft.com/office/drawing/2014/main" xmlns="" val="194512154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Дополнительное образование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93818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302 670,1 тыс. руб.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5472881"/>
                  </a:ext>
                </a:extLst>
              </a:tr>
            </a:tbl>
          </a:graphicData>
        </a:graphic>
      </p:graphicFrame>
      <p:sp>
        <p:nvSpPr>
          <p:cNvPr id="13" name="Овал 12"/>
          <p:cNvSpPr/>
          <p:nvPr/>
        </p:nvSpPr>
        <p:spPr>
          <a:xfrm>
            <a:off x="96127" y="3455722"/>
            <a:ext cx="3270950" cy="106794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2425" y="3575276"/>
            <a:ext cx="33512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муниципальных бюджетных и автономных дошкольных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структурных подразделений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59523" y="6115535"/>
            <a:ext cx="1496816" cy="46732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956 чел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72425" y="4745629"/>
            <a:ext cx="3270950" cy="12331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Среднегодовой контингент детей в муниципальных дошкольных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272140" y="3447167"/>
            <a:ext cx="3270950" cy="107650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муниципальных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автономных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учреждений </a:t>
            </a:r>
          </a:p>
        </p:txBody>
      </p:sp>
      <p:sp>
        <p:nvSpPr>
          <p:cNvPr id="29" name="Овал 28"/>
          <p:cNvSpPr/>
          <p:nvPr/>
        </p:nvSpPr>
        <p:spPr>
          <a:xfrm>
            <a:off x="8725063" y="3447167"/>
            <a:ext cx="3270950" cy="107650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262534" y="4739001"/>
            <a:ext cx="3280556" cy="120528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Среднегодовой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 обучающихся в муниципальных  общеобразовательных организациях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8666899" y="4778105"/>
            <a:ext cx="3435071" cy="123408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Среднегодовой контингент обучающихся в муниципальных 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организациях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</a:p>
        </p:txBody>
      </p:sp>
      <p:sp>
        <p:nvSpPr>
          <p:cNvPr id="32" name="Овал 31"/>
          <p:cNvSpPr/>
          <p:nvPr/>
        </p:nvSpPr>
        <p:spPr>
          <a:xfrm>
            <a:off x="5174713" y="6122859"/>
            <a:ext cx="1600200" cy="45267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21 792 чел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3" name="Овал 32"/>
          <p:cNvSpPr/>
          <p:nvPr/>
        </p:nvSpPr>
        <p:spPr>
          <a:xfrm>
            <a:off x="9621767" y="6190895"/>
            <a:ext cx="1525331" cy="46732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2 197 625 чел./час.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626215" y="3648588"/>
            <a:ext cx="35657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муниципальных образовательных организаций дополнительного 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19497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/>
          </a:blip>
          <a:srcRect l="24298" t="-345" r="24298" b="-126"/>
          <a:stretch/>
        </p:blipFill>
        <p:spPr>
          <a:xfrm>
            <a:off x="72428" y="66502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66775" y="72016"/>
            <a:ext cx="1049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Развитие образования Северодвинска 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" y="1697507"/>
            <a:ext cx="3289337" cy="2410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6" y="4391574"/>
            <a:ext cx="3935506" cy="22781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70988" y="1210898"/>
            <a:ext cx="4440682" cy="369332"/>
          </a:xfrm>
          <a:prstGeom prst="rect">
            <a:avLst/>
          </a:prstGeom>
          <a:gradFill>
            <a:gsLst>
              <a:gs pos="16000">
                <a:schemeClr val="accent4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2022 году запланированы средства на: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87270" y="1697508"/>
            <a:ext cx="8498542" cy="523220"/>
          </a:xfrm>
          <a:prstGeom prst="rect">
            <a:avLst/>
          </a:prstGeom>
          <a:gradFill>
            <a:gsLst>
              <a:gs pos="16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компенсацию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родительской платы за присмотр и уход за ребенком в образовательных организациях, реализующих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образовательную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программу дошкольного образования 73 602,4 тыс. руб.</a:t>
            </a:r>
            <a:r>
              <a:rPr lang="ru-RU" sz="1400" b="1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87270" y="2563254"/>
            <a:ext cx="8498542" cy="523220"/>
          </a:xfrm>
          <a:prstGeom prst="rect">
            <a:avLst/>
          </a:prstGeom>
          <a:gradFill>
            <a:gsLst>
              <a:gs pos="16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ежемесячное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денежное вознаграждение за классное руководство педагогическим работникам государственных и муниципальных общеобразовательных организаций 131 106,5 тыс. руб.</a:t>
            </a:r>
            <a:r>
              <a:rPr lang="ru-RU" sz="1400" b="1" dirty="0"/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87270" y="3369692"/>
            <a:ext cx="8525436" cy="738664"/>
          </a:xfrm>
          <a:prstGeom prst="rect">
            <a:avLst/>
          </a:prstGeom>
          <a:gradFill>
            <a:gsLst>
              <a:gs pos="16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 (для муниципальных общеобразовательных организаций) 118 251,6 тыс. руб.</a:t>
            </a:r>
            <a:r>
              <a:rPr lang="ru-RU" sz="1400" b="1" dirty="0" smtClean="0"/>
              <a:t> 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2429" y="4707813"/>
            <a:ext cx="7813252" cy="523220"/>
          </a:xfrm>
          <a:prstGeom prst="rect">
            <a:avLst/>
          </a:prstGeom>
          <a:gradFill>
            <a:gsLst>
              <a:gs pos="16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обеспечение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функционирования системы персонифицированного финансирования дополнительного образования детей 75 172,9 тыс. руб.</a:t>
            </a:r>
            <a:r>
              <a:rPr lang="ru-RU" sz="1400" b="1" dirty="0"/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428" y="5643282"/>
            <a:ext cx="7813252" cy="523220"/>
          </a:xfrm>
          <a:prstGeom prst="rect">
            <a:avLst/>
          </a:prstGeom>
          <a:gradFill>
            <a:gsLst>
              <a:gs pos="16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проведение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комплекса мероприятий, направленных на организацию отдыха, оздоровления и занятости детей в каникулярный период 9 093,7 тыс. руб.</a:t>
            </a:r>
            <a:r>
              <a:rPr lang="ru-RU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0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4100</TotalTime>
  <Words>3285</Words>
  <Application>Microsoft Office PowerPoint</Application>
  <PresentationFormat>Произвольный</PresentationFormat>
  <Paragraphs>880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  ПУБЛИЧНЫЕ СЛУШАНИЯ   по проекту решения  Совета депутатов Северодвинска  «О местном бюджете  на 2022 год и плановый период  2023 и 2024 годов»</vt:lpstr>
      <vt:lpstr>Основные характеристики местного бюджета на 2022-2024 годы </vt:lpstr>
      <vt:lpstr>Основные группы доходов местного бюджета </vt:lpstr>
      <vt:lpstr>Структура доходов местного бюджета на 2022-2024 годы </vt:lpstr>
      <vt:lpstr>Формат расходов местного бюджета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Капитальные вложения в рамках жилищно-коммунального хозяйства</vt:lpstr>
      <vt:lpstr>Муниципальная программа «Энергосбережение и повышение энергетической эффективности на объектах городского хозяйства муниципального образования «Северодвинск»</vt:lpstr>
      <vt:lpstr>Основные характеристики местного бюджета на 2022-2024 годы </vt:lpstr>
      <vt:lpstr>Презентация PowerPoint</vt:lpstr>
      <vt:lpstr>  ПУБЛИЧНЫЕ СЛУШАНИЯ   по проекту решения  Совета депутатов Северодвинска  «О местном бюджете  на 2022 год и плановый период  2023 и 2024 годов»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308</cp:revision>
  <cp:lastPrinted>2021-11-09T09:50:25Z</cp:lastPrinted>
  <dcterms:created xsi:type="dcterms:W3CDTF">2018-09-04T12:10:47Z</dcterms:created>
  <dcterms:modified xsi:type="dcterms:W3CDTF">2021-11-12T09:11:34Z</dcterms:modified>
</cp:coreProperties>
</file>