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notesMasterIdLst>
    <p:notesMasterId r:id="rId27"/>
  </p:notesMasterIdLst>
  <p:sldIdLst>
    <p:sldId id="258" r:id="rId2"/>
    <p:sldId id="273" r:id="rId3"/>
    <p:sldId id="274" r:id="rId4"/>
    <p:sldId id="275" r:id="rId5"/>
    <p:sldId id="266" r:id="rId6"/>
    <p:sldId id="260" r:id="rId7"/>
    <p:sldId id="261" r:id="rId8"/>
    <p:sldId id="304" r:id="rId9"/>
    <p:sldId id="262" r:id="rId10"/>
    <p:sldId id="263" r:id="rId11"/>
    <p:sldId id="298" r:id="rId12"/>
    <p:sldId id="268" r:id="rId13"/>
    <p:sldId id="271" r:id="rId14"/>
    <p:sldId id="272" r:id="rId15"/>
    <p:sldId id="270" r:id="rId16"/>
    <p:sldId id="299" r:id="rId17"/>
    <p:sldId id="300" r:id="rId18"/>
    <p:sldId id="276" r:id="rId19"/>
    <p:sldId id="290" r:id="rId20"/>
    <p:sldId id="292" r:id="rId21"/>
    <p:sldId id="301" r:id="rId22"/>
    <p:sldId id="293" r:id="rId23"/>
    <p:sldId id="294" r:id="rId24"/>
    <p:sldId id="303" r:id="rId25"/>
    <p:sldId id="288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EEA6"/>
    <a:srgbClr val="CBB1E5"/>
    <a:srgbClr val="FBF6D1"/>
    <a:srgbClr val="F1F8AE"/>
    <a:srgbClr val="CACACA"/>
    <a:srgbClr val="BEDCB2"/>
    <a:srgbClr val="B28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 snapToGrid="0">
      <p:cViewPr>
        <p:scale>
          <a:sx n="78" d="100"/>
          <a:sy n="78" d="100"/>
        </p:scale>
        <p:origin x="-10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92.168.1.1\work\DOCUMENT\BUDGET\&#1041;&#1086;&#1075;&#1076;&#1072;&#1085;&#1086;&#1074;&#1072;%20&#1051;.&#1040;\2022\&#1057;&#1083;&#1072;&#1081;&#1076;&#1099;\&#1056;&#1072;&#1073;&#1086;&#1095;&#1072;&#1103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92.168.1.1\work\DOCUMENT\BUDGET\&#1041;&#1086;&#1075;&#1076;&#1072;&#1085;&#1086;&#1074;&#1072;%20&#1051;.&#1040;\2022\&#1057;&#1083;&#1072;&#1081;&#1076;&#1099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92.168.1.1\work\DOCUMENT\BUDGET\&#1041;&#1086;&#1075;&#1076;&#1072;&#1085;&#1086;&#1074;&#1072;%20&#1051;.&#1040;\2022\&#1057;&#1083;&#1072;&#1081;&#1076;&#1099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192.168.1.1\work\DOCUMENT\BUDGET\&#1041;&#1086;&#1075;&#1076;&#1072;&#1085;&#1086;&#1074;&#1072;%20&#1051;.&#1040;\2022\&#1057;&#1083;&#1072;&#1081;&#1076;&#1099;\&#1056;&#1072;&#1073;&#1086;&#1095;&#1072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69243206779458E-2"/>
          <c:y val="0.24057734846268652"/>
          <c:w val="0.90813075679322053"/>
          <c:h val="0.48987683620822858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Лист1!$C$22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Лист1!$A$32:$A$36</c:f>
              <c:strCache>
                <c:ptCount val="5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</c:v>
                </c:pt>
              </c:strCache>
            </c:strRef>
          </c:cat>
          <c:val>
            <c:numRef>
              <c:f>Лист1!$I$24:$I$28</c:f>
              <c:numCache>
                <c:formatCode>#,##0.0</c:formatCode>
                <c:ptCount val="5"/>
                <c:pt idx="0">
                  <c:v>9672068.5999999996</c:v>
                </c:pt>
                <c:pt idx="1">
                  <c:v>3556360.1</c:v>
                </c:pt>
                <c:pt idx="2">
                  <c:v>601699.6</c:v>
                </c:pt>
                <c:pt idx="3">
                  <c:v>5514008.9000000004</c:v>
                </c:pt>
                <c:pt idx="4">
                  <c:v>10152581.699999999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84-4FF1-8952-68E014607833}"/>
            </c:ext>
          </c:extLst>
        </c:ser>
        <c:ser>
          <c:idx val="2"/>
          <c:order val="1"/>
          <c:tx>
            <c:strRef>
              <c:f>Лист1!$D$22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Лист1!$A$32:$A$36</c:f>
              <c:strCache>
                <c:ptCount val="5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</c:v>
                </c:pt>
              </c:strCache>
            </c:strRef>
          </c:cat>
          <c:val>
            <c:numRef>
              <c:f>Лист1!$J$24:$J$28</c:f>
              <c:numCache>
                <c:formatCode>#,##0.0</c:formatCode>
                <c:ptCount val="5"/>
                <c:pt idx="0">
                  <c:v>9717762.4000000004</c:v>
                </c:pt>
                <c:pt idx="1">
                  <c:v>3546684.4</c:v>
                </c:pt>
                <c:pt idx="2">
                  <c:v>667979.30000000005</c:v>
                </c:pt>
                <c:pt idx="3">
                  <c:v>5503098.7000000002</c:v>
                </c:pt>
                <c:pt idx="4">
                  <c:v>10008245.5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84-4FF1-8952-68E014607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958592"/>
        <c:axId val="36343168"/>
        <c:axId val="0"/>
      </c:bar3DChart>
      <c:catAx>
        <c:axId val="389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43168"/>
        <c:crosses val="autoZero"/>
        <c:auto val="1"/>
        <c:lblAlgn val="ctr"/>
        <c:lblOffset val="100"/>
        <c:noMultiLvlLbl val="0"/>
      </c:catAx>
      <c:valAx>
        <c:axId val="363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95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0171825387256"/>
          <c:y val="4.7855560476993533E-2"/>
          <c:w val="0.79199385443244397"/>
          <c:h val="0.7473288067522585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Лист1!$E$43</c:f>
              <c:strCache>
                <c:ptCount val="1"/>
                <c:pt idx="0">
                  <c:v>Исполнено в 2020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Лист1!$A$44:$A$47</c:f>
              <c:strCache>
                <c:ptCount val="4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Лист1!$B$44:$B$47</c:f>
              <c:numCache>
                <c:formatCode>#,##0.00</c:formatCode>
                <c:ptCount val="4"/>
                <c:pt idx="0">
                  <c:v>8386685.2999999998</c:v>
                </c:pt>
                <c:pt idx="1">
                  <c:v>3216946.5</c:v>
                </c:pt>
                <c:pt idx="2">
                  <c:v>463175.5</c:v>
                </c:pt>
                <c:pt idx="3">
                  <c:v>4706563.3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E39E-4D99-A5A4-7E85ECD6919C}"/>
            </c:ext>
          </c:extLst>
        </c:ser>
        <c:ser>
          <c:idx val="1"/>
          <c:order val="1"/>
          <c:tx>
            <c:strRef>
              <c:f>Лист1!$F$43</c:f>
              <c:strCache>
                <c:ptCount val="1"/>
                <c:pt idx="0">
                  <c:v>Исполнено в 2021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Лист1!$A$44:$A$47</c:f>
              <c:strCache>
                <c:ptCount val="4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Лист1!$C$44:$C$47</c:f>
              <c:numCache>
                <c:formatCode>#,##0.00</c:formatCode>
                <c:ptCount val="4"/>
                <c:pt idx="0">
                  <c:v>9717762.4000000004</c:v>
                </c:pt>
                <c:pt idx="1">
                  <c:v>3546684.4</c:v>
                </c:pt>
                <c:pt idx="2">
                  <c:v>667979.30000000005</c:v>
                </c:pt>
                <c:pt idx="3">
                  <c:v>5503098.7000000002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E39E-4D99-A5A4-7E85ECD69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gapDepth val="154"/>
        <c:shape val="box"/>
        <c:axId val="54738432"/>
        <c:axId val="36346048"/>
        <c:axId val="0"/>
      </c:bar3DChart>
      <c:catAx>
        <c:axId val="547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46048"/>
        <c:crosses val="autoZero"/>
        <c:auto val="1"/>
        <c:lblAlgn val="ctr"/>
        <c:lblOffset val="100"/>
        <c:noMultiLvlLbl val="0"/>
      </c:catAx>
      <c:valAx>
        <c:axId val="3634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7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28762376971547E-2"/>
          <c:y val="0.17595735153709274"/>
          <c:w val="0.81000679626099137"/>
          <c:h val="0.82276864785811166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E5-4DDE-8BE3-2C43E124A4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E5-4DDE-8BE3-2C43E124A4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E5-4DDE-8BE3-2C43E124A4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E5-4DDE-8BE3-2C43E124A4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E5-4DDE-8BE3-2C43E124A4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E5-4DDE-8BE3-2C43E124A4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E5-4DDE-8BE3-2C43E124A4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E5-4DDE-8BE3-2C43E124A4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4E5-4DDE-8BE3-2C43E124A4A0}"/>
              </c:ext>
            </c:extLst>
          </c:dPt>
          <c:dLbls>
            <c:dLbl>
              <c:idx val="0"/>
              <c:layout>
                <c:manualLayout>
                  <c:x val="5.9390195468987432E-2"/>
                  <c:y val="-6.01794271413918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Общегосударственные вопросы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(5,3%)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78878336546794"/>
                      <c:h val="0.13462316867486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E5-4DDE-8BE3-2C43E124A4A0}"/>
                </c:ext>
              </c:extLst>
            </c:dLbl>
            <c:dLbl>
              <c:idx val="1"/>
              <c:layout>
                <c:manualLayout>
                  <c:x val="0.17582228426952598"/>
                  <c:y val="4.790803510229240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Национальная</a:t>
                    </a:r>
                    <a:r>
                      <a:rPr lang="ru-RU" b="1" baseline="0" dirty="0" smtClean="0"/>
                      <a:t> безопасность </a:t>
                    </a:r>
                  </a:p>
                  <a:p>
                    <a:r>
                      <a:rPr lang="ru-RU" b="1" baseline="0" dirty="0" smtClean="0"/>
                      <a:t>и правоохранительная деятельность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(0,9%)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099753753535569"/>
                      <c:h val="0.20001840897422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E5-4DDE-8BE3-2C43E124A4A0}"/>
                </c:ext>
              </c:extLst>
            </c:dLbl>
            <c:dLbl>
              <c:idx val="2"/>
              <c:layout>
                <c:manualLayout>
                  <c:x val="7.1963446756256849E-2"/>
                  <c:y val="0.120194946510235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Национальная</a:t>
                    </a:r>
                    <a:r>
                      <a:rPr lang="ru-RU" b="1" baseline="0" dirty="0" smtClean="0"/>
                      <a:t> экономика</a:t>
                    </a:r>
                    <a:endParaRPr lang="ru-RU" b="1" dirty="0" smtClean="0"/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(18,8%)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03347320071833"/>
                      <c:h val="0.211037387193163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E5-4DDE-8BE3-2C43E124A4A0}"/>
                </c:ext>
              </c:extLst>
            </c:dLbl>
            <c:dLbl>
              <c:idx val="3"/>
              <c:layout>
                <c:manualLayout>
                  <c:x val="3.142526592070728E-3"/>
                  <c:y val="-0.11378236141116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Жилищно</a:t>
                    </a:r>
                    <a:r>
                      <a:rPr lang="ru-RU" b="1" baseline="0" dirty="0" smtClean="0"/>
                      <a:t> –коммунальное хозяйство</a:t>
                    </a:r>
                    <a:endParaRPr lang="ru-RU" b="1" dirty="0" smtClean="0"/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(9,6%)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063682829121"/>
                      <c:h val="0.21894230635022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4E5-4DDE-8BE3-2C43E124A4A0}"/>
                </c:ext>
              </c:extLst>
            </c:dLbl>
            <c:dLbl>
              <c:idx val="4"/>
              <c:layout>
                <c:manualLayout>
                  <c:x val="6.6801785467605859E-2"/>
                  <c:y val="4.8797739317607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Охрана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окружающей</a:t>
                    </a:r>
                    <a:r>
                      <a:rPr lang="ru-RU" b="1" baseline="0" dirty="0" smtClean="0"/>
                      <a:t>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baseline="0" dirty="0" smtClean="0"/>
                      <a:t>среды </a:t>
                    </a:r>
                    <a:endParaRPr lang="ru-RU" b="1" dirty="0" smtClean="0"/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(0,008%)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77298314684349"/>
                      <c:h val="0.23331488663580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4E5-4DDE-8BE3-2C43E124A4A0}"/>
                </c:ext>
              </c:extLst>
            </c:dLbl>
            <c:dLbl>
              <c:idx val="5"/>
              <c:layout>
                <c:manualLayout>
                  <c:x val="-5.0269756009923207E-2"/>
                  <c:y val="-5.53674419938144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/>
                      <a:t>Образование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/>
                      <a:t>(54,3%)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3643631717088"/>
                      <c:h val="0.159535641169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4E5-4DDE-8BE3-2C43E124A4A0}"/>
                </c:ext>
              </c:extLst>
            </c:dLbl>
            <c:dLbl>
              <c:idx val="6"/>
              <c:layout>
                <c:manualLayout>
                  <c:x val="-9.7036882874434904E-2"/>
                  <c:y val="5.753370294630351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Культура, кинематография</a:t>
                    </a:r>
                  </a:p>
                  <a:p>
                    <a:r>
                      <a:rPr lang="ru-RU" b="1" dirty="0" smtClean="0"/>
                      <a:t>(3,3%)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E5-4DDE-8BE3-2C43E124A4A0}"/>
                </c:ext>
              </c:extLst>
            </c:dLbl>
            <c:dLbl>
              <c:idx val="7"/>
              <c:layout>
                <c:manualLayout>
                  <c:x val="-1.5335163778850283E-2"/>
                  <c:y val="-7.19576812388032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Социальная политика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(6,1%)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72532463047384"/>
                      <c:h val="0.14180945881765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4E5-4DDE-8BE3-2C43E124A4A0}"/>
                </c:ext>
              </c:extLst>
            </c:dLbl>
            <c:dLbl>
              <c:idx val="8"/>
              <c:layout>
                <c:manualLayout>
                  <c:x val="2.291632131509877E-2"/>
                  <c:y val="-5.804560823364006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Физическая культура</a:t>
                    </a:r>
                  </a:p>
                  <a:p>
                    <a:r>
                      <a:rPr lang="ru-RU" b="1" dirty="0" smtClean="0"/>
                      <a:t> и спорт</a:t>
                    </a:r>
                  </a:p>
                  <a:p>
                    <a:r>
                      <a:rPr lang="ru-RU" b="1" dirty="0" smtClean="0"/>
                      <a:t>(0,7%)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E5-4DDE-8BE3-2C43E124A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Лист1!$A$4:$A$12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Лист1!$B$4:$B$12</c:f>
              <c:numCache>
                <c:formatCode>#,##0.00</c:formatCode>
                <c:ptCount val="9"/>
                <c:pt idx="0">
                  <c:v>526655.1</c:v>
                </c:pt>
                <c:pt idx="1">
                  <c:v>89546.5</c:v>
                </c:pt>
                <c:pt idx="2">
                  <c:v>1883603.1</c:v>
                </c:pt>
                <c:pt idx="3">
                  <c:v>961971</c:v>
                </c:pt>
                <c:pt idx="4">
                  <c:v>864.3</c:v>
                </c:pt>
                <c:pt idx="5">
                  <c:v>5435046.7999999998</c:v>
                </c:pt>
                <c:pt idx="6">
                  <c:v>334543.59999999998</c:v>
                </c:pt>
                <c:pt idx="7">
                  <c:v>612702</c:v>
                </c:pt>
                <c:pt idx="8">
                  <c:v>73920.3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4E5-4DDE-8BE3-2C43E124A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69243206779458E-2"/>
          <c:y val="0.24057734846268652"/>
          <c:w val="0.90813075679322053"/>
          <c:h val="0.48987683620822858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Лист1!$C$22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Лист1!$A$32:$A$36</c:f>
              <c:strCache>
                <c:ptCount val="5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</c:v>
                </c:pt>
              </c:strCache>
            </c:strRef>
          </c:cat>
          <c:val>
            <c:numRef>
              <c:f>Лист1!$I$24:$I$28</c:f>
              <c:numCache>
                <c:formatCode>#,##0.0</c:formatCode>
                <c:ptCount val="5"/>
                <c:pt idx="0">
                  <c:v>9672068.5999999996</c:v>
                </c:pt>
                <c:pt idx="1">
                  <c:v>3556360.1</c:v>
                </c:pt>
                <c:pt idx="2">
                  <c:v>601699.6</c:v>
                </c:pt>
                <c:pt idx="3">
                  <c:v>5514008.9000000004</c:v>
                </c:pt>
                <c:pt idx="4">
                  <c:v>10152581.699999999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84-4FF1-8952-68E014607833}"/>
            </c:ext>
          </c:extLst>
        </c:ser>
        <c:ser>
          <c:idx val="2"/>
          <c:order val="1"/>
          <c:tx>
            <c:strRef>
              <c:f>Лист1!$D$22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Лист1!$A$32:$A$36</c:f>
              <c:strCache>
                <c:ptCount val="5"/>
                <c:pt idx="0">
                  <c:v>ДОХОДЫ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</c:v>
                </c:pt>
              </c:strCache>
            </c:strRef>
          </c:cat>
          <c:val>
            <c:numRef>
              <c:f>Лист1!$J$24:$J$28</c:f>
              <c:numCache>
                <c:formatCode>#,##0.0</c:formatCode>
                <c:ptCount val="5"/>
                <c:pt idx="0">
                  <c:v>9717762.4000000004</c:v>
                </c:pt>
                <c:pt idx="1">
                  <c:v>3546684.4</c:v>
                </c:pt>
                <c:pt idx="2">
                  <c:v>667979.30000000005</c:v>
                </c:pt>
                <c:pt idx="3">
                  <c:v>5503098.7000000002</c:v>
                </c:pt>
                <c:pt idx="4">
                  <c:v>10008245.5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84-4FF1-8952-68E014607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538176"/>
        <c:axId val="44137216"/>
        <c:axId val="0"/>
      </c:bar3DChart>
      <c:catAx>
        <c:axId val="555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137216"/>
        <c:crosses val="autoZero"/>
        <c:auto val="1"/>
        <c:lblAlgn val="ctr"/>
        <c:lblOffset val="100"/>
        <c:noMultiLvlLbl val="0"/>
      </c:catAx>
      <c:valAx>
        <c:axId val="441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5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46671-1D62-495F-9523-76A6FBE20B1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968-26F9-4787-97C5-08C5D1B00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9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7402-FE4B-4850-8E6B-9F8FCEE9301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8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9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2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4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7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4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9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1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17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7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85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6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1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0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44E4-16D2-4346-B1A2-071E5F47C17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60403" y="1380939"/>
            <a:ext cx="4525107" cy="196068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муниципального образования «Северодвинск» 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" r="13914" b="11111"/>
          <a:stretch/>
        </p:blipFill>
        <p:spPr>
          <a:xfrm>
            <a:off x="6163409" y="308279"/>
            <a:ext cx="5610553" cy="631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4" t="27387" r="2253" b="14647"/>
          <a:stretch/>
        </p:blipFill>
        <p:spPr>
          <a:xfrm>
            <a:off x="10280299" y="704850"/>
            <a:ext cx="1204546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85496" y="40553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33811" y="158714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33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35889" y="1189072"/>
            <a:ext cx="4582628" cy="1174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финансовую поддержку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социально ориентированных некоммерческих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2 329,0 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17128" y="1288888"/>
            <a:ext cx="2591841" cy="891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789,0 тыс. рублей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077161" y="1589559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39796" y="2392607"/>
            <a:ext cx="4757443" cy="12378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поддержку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МАУК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«Северодвинский городской драматический театр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5 702,8 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276838" y="2451873"/>
            <a:ext cx="2667001" cy="993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вышестоящих бюджетов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4 277,1 тыс. рублей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8395978" y="2826330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20752" y="3718588"/>
            <a:ext cx="4193930" cy="116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капитальный ремонт бассейна МАУ «Спортивная школа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2 670,0 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285262" y="3924102"/>
            <a:ext cx="3163020" cy="891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2 000,0 тыс. рублей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441109" y="4192256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267180" y="5240141"/>
            <a:ext cx="3009658" cy="13303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47 964,0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 рублей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548188" y="5608911"/>
            <a:ext cx="478637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97091" y="5221458"/>
            <a:ext cx="4282107" cy="14287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капитальный ремонт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здания МАОУ «СШ № 13» –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25 200,0 тыс. 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рублей, 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плавательного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бассейна в МАОУ «СОШ № 28» –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22 764,0 тыс. рублей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93" y="443773"/>
            <a:ext cx="2560319" cy="1743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454" y="2451873"/>
            <a:ext cx="2472311" cy="1717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80" y="4647291"/>
            <a:ext cx="2888984" cy="1923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7044" y="122313"/>
            <a:ext cx="9384076" cy="106999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Заработная плата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531" y="978855"/>
            <a:ext cx="10953549" cy="1094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достигнуты показатели заработной платы работников, оплата труда которых осуществляется в соответствии с указами Президента Российской Федерации от 07.05.2012 №  597 «О мероприятиях по реализации государственной социальной политики», от 01.06.2012 № 761 «О национальной стратегии действий в интересах детей на 2012 -2017 годы»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14845"/>
              </p:ext>
            </p:extLst>
          </p:nvPr>
        </p:nvGraphicFramePr>
        <p:xfrm>
          <a:off x="1116530" y="2204185"/>
          <a:ext cx="8460607" cy="42052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84435">
                  <a:extLst>
                    <a:ext uri="{9D8B030D-6E8A-4147-A177-3AD203B41FA5}">
                      <a16:colId xmlns:a16="http://schemas.microsoft.com/office/drawing/2014/main" xmlns="" val="150111583"/>
                    </a:ext>
                  </a:extLst>
                </a:gridCol>
                <a:gridCol w="1095469">
                  <a:extLst>
                    <a:ext uri="{9D8B030D-6E8A-4147-A177-3AD203B41FA5}">
                      <a16:colId xmlns:a16="http://schemas.microsoft.com/office/drawing/2014/main" xmlns="" val="1017402267"/>
                    </a:ext>
                  </a:extLst>
                </a:gridCol>
                <a:gridCol w="1095469">
                  <a:extLst>
                    <a:ext uri="{9D8B030D-6E8A-4147-A177-3AD203B41FA5}">
                      <a16:colId xmlns:a16="http://schemas.microsoft.com/office/drawing/2014/main" xmlns="" val="1278071623"/>
                    </a:ext>
                  </a:extLst>
                </a:gridCol>
                <a:gridCol w="985234">
                  <a:extLst>
                    <a:ext uri="{9D8B030D-6E8A-4147-A177-3AD203B41FA5}">
                      <a16:colId xmlns:a16="http://schemas.microsoft.com/office/drawing/2014/main" xmlns="" val="966666683"/>
                    </a:ext>
                  </a:extLst>
                </a:gridCol>
              </a:tblGrid>
              <a:tr h="6001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на 1 работника в месяц, тыс. рублей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11831447"/>
                  </a:ext>
                </a:extLst>
              </a:tr>
              <a:tr h="300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93840757"/>
                  </a:ext>
                </a:extLst>
              </a:tr>
              <a:tr h="2426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от 07.05.2012 № 597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877149"/>
                  </a:ext>
                </a:extLst>
              </a:tr>
              <a:tr h="646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43,50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50,33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912437"/>
                  </a:ext>
                </a:extLst>
              </a:tr>
              <a:tr h="646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муниципальных дошкольных образовательных учреждений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39,39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47,05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5534554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учреждений культуры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41,82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44,48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47,63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5824149"/>
                  </a:ext>
                </a:extLst>
              </a:tr>
              <a:tr h="2561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 Президента Российской Федерации от 01.06.2012 № 761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508198"/>
                  </a:ext>
                </a:extLst>
              </a:tr>
              <a:tr h="867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муниципальных учреждений дополнительного образования детей (кроме школ искусств)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54,79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4826990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Преподаватели школ искусств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45,86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51,80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55,28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8033796"/>
                  </a:ext>
                </a:extLst>
              </a:tr>
            </a:tbl>
          </a:graphicData>
        </a:graphic>
      </p:graphicFrame>
      <p:pic>
        <p:nvPicPr>
          <p:cNvPr id="2050" name="Picture 2" descr="Как отражать зарплату за март 2020 года в 6-НДФЛ в 1С:Бухгалтерии 8 -  БУХ.1С, сайт в помощь бухгалтеру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17" y="2199372"/>
            <a:ext cx="224268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дагогические работники получили единовременные выпла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30" y="4590348"/>
            <a:ext cx="2230473" cy="20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03038" y="85609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9920" y="792369"/>
            <a:ext cx="2381250" cy="5143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5763" y="802420"/>
            <a:ext cx="2381250" cy="5143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21156" y="802420"/>
            <a:ext cx="2381250" cy="5143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6265" y="1484973"/>
            <a:ext cx="2381250" cy="1077810"/>
          </a:xfrm>
          <a:prstGeom prst="rect">
            <a:avLst/>
          </a:prstGeom>
          <a:solidFill>
            <a:srgbClr val="F0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2 534 046,2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6265" y="2719106"/>
            <a:ext cx="2381250" cy="1077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2 527 251,4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8715" y="3938396"/>
            <a:ext cx="1343660" cy="600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99,7 %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3276" y="1474922"/>
            <a:ext cx="2381250" cy="1077810"/>
          </a:xfrm>
          <a:prstGeom prst="rect">
            <a:avLst/>
          </a:prstGeom>
          <a:solidFill>
            <a:srgbClr val="F0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2 170 370,6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5763" y="2738156"/>
            <a:ext cx="2381250" cy="1077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2 167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270,5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21156" y="2730986"/>
            <a:ext cx="2381250" cy="1077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539 955,5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4558" y="3935636"/>
            <a:ext cx="1343660" cy="600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9951" y="3935636"/>
            <a:ext cx="1343660" cy="600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100,0 %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1156" y="1484973"/>
            <a:ext cx="2381250" cy="1077810"/>
          </a:xfrm>
          <a:prstGeom prst="rect">
            <a:avLst/>
          </a:prstGeom>
          <a:solidFill>
            <a:srgbClr val="F0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539 957,8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6" y="4876802"/>
            <a:ext cx="2826068" cy="1762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37" y="4876802"/>
            <a:ext cx="2857528" cy="1762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1" y="4876802"/>
            <a:ext cx="2761194" cy="1762125"/>
          </a:xfrm>
          <a:prstGeom prst="rect">
            <a:avLst/>
          </a:prstGeom>
        </p:spPr>
      </p:pic>
      <p:pic>
        <p:nvPicPr>
          <p:cNvPr id="22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03038" y="85609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4560" y="589315"/>
            <a:ext cx="862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инфраструктуры муниципальной системы образования Северодвинска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8613" y="1134287"/>
            <a:ext cx="3053762" cy="81981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учреждениям дошкольного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расходы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47 524,1 тыс. рублей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08" y="2372574"/>
            <a:ext cx="5115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строительство теневых навесов  - 3 794,4 тыс. рублей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2345" y="2837303"/>
            <a:ext cx="6140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ремонт и усиление фундамента стен  - 4 317,6 тыс. рублей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57950" y="4306742"/>
            <a:ext cx="4882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ремонт мягких кровель – 22 346,0 тыс. рублей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6778" y="4774408"/>
            <a:ext cx="3909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ремонт фасадов –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25 713,0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 рублей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2345" y="4266222"/>
            <a:ext cx="5274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козырьков и крылец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4 187,2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тыс. 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1814" y="3746616"/>
            <a:ext cx="5501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замена оконных и дверных блоков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20 133,8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тыс. 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2345" y="3331646"/>
            <a:ext cx="589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системы холодного водоснабжения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2 013,9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72971" y="5283996"/>
            <a:ext cx="399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ремонт помещений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782,8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тыс. 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7948" y="1072758"/>
            <a:ext cx="3223526" cy="93568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учреждениям общего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расходы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146 347,3</a:t>
            </a:r>
            <a:r>
              <a:rPr lang="ru-RU" sz="1600" b="1" dirty="0"/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72833" y="5742869"/>
            <a:ext cx="7781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85248" y="2415702"/>
            <a:ext cx="6417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строительство спортивной площадки – 7 281,0 тыс. рублей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96951" y="2775848"/>
            <a:ext cx="642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ремонт спортивных залов – 4 514,9 тыс. рублей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06578" y="3104358"/>
            <a:ext cx="6171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модернизация осветительного оборудования, освещения и электрических сетей – 6 725,3 тыс. рублей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96953" y="3766135"/>
            <a:ext cx="658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ремонт системы отопления–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9 493,2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тыс. рублей;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407283" y="1100966"/>
            <a:ext cx="3094906" cy="93568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учреждениям дополнительного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расходы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21 658,2</a:t>
            </a:r>
            <a:r>
              <a:rPr lang="ru-RU" sz="1600" b="1" dirty="0">
                <a:solidFill>
                  <a:schemeClr val="tx1"/>
                </a:solidFill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31" y="4126973"/>
            <a:ext cx="2682396" cy="1615895"/>
          </a:xfrm>
          <a:prstGeom prst="rect">
            <a:avLst/>
          </a:prstGeom>
        </p:spPr>
      </p:pic>
      <p:pic>
        <p:nvPicPr>
          <p:cNvPr id="1026" name="Picture 2" descr="http://29sevdou49.caduk.ru/images/p1_vxod1kor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4818551"/>
            <a:ext cx="2830758" cy="16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54543" y="259465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957" y="2773408"/>
            <a:ext cx="845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реализация дополнительных общеразвивающих программ – 32 399,0 тыс. рублей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957" y="3222686"/>
            <a:ext cx="1129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реализация дополнительных предпрофессиональных программ в области искусств -146 004,3 тыс. 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957" y="3883742"/>
            <a:ext cx="1161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 проведение ремонтных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 в школах искусств, благоустройство территории, оснащение материально-технической базы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3 144,8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6351" y="4637740"/>
            <a:ext cx="8079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о</a:t>
            </a:r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рганизацию и проведение конкурсов для одаренных детей (проведены конкурсы: «Детский альбом</a:t>
            </a:r>
            <a:r>
              <a:rPr lang="ru-RU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», «</a:t>
            </a:r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Я люблю искусство» «Арктические конвои», ассамблея «Белое море») – 260,0 тыс. рублей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66351" y="5880968"/>
            <a:ext cx="8239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- </a:t>
            </a:r>
            <a:r>
              <a:rPr lang="ru-RU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участия в конкурсах учащихся детских школ искусств </a:t>
            </a:r>
            <a:r>
              <a:rPr lang="ru-RU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(поддержано </a:t>
            </a:r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346 человек) – 282,6 тыс. 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43" y="1197594"/>
            <a:ext cx="2490336" cy="2025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2" y="4538342"/>
            <a:ext cx="2919045" cy="226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5957" y="1203747"/>
            <a:ext cx="9327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обеспечение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развития и укрепления материально-технической базы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МАУК «Северодвинский драматический театр»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702,8 тыс. рублей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5957" y="1966317"/>
            <a:ext cx="924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 осуществление библиотечного, библиографического и информационного обслуживания МБУ «Муниципальная библиотечная система» – 107 765,1 тыс. рублей </a:t>
            </a:r>
            <a:endParaRPr lang="ru-RU" dirty="0"/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worker.ru/wp-content/uploads/2021/06/3339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4" y="4271637"/>
            <a:ext cx="2496348" cy="23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03038" y="85609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564" y="1811940"/>
            <a:ext cx="8114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090" y="2703755"/>
            <a:ext cx="11656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626" y="3296364"/>
            <a:ext cx="8241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 в деятельность в военно-патриотических объединениях 590 человек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138" y="3858944"/>
            <a:ext cx="11601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sun9-40.userapi.com/s/v1/if2/wOknTYGCnmEEGMaArq2ix1KvB1OZrgF6o7RITi801833X_0wYxemyotUycGyyH1aJ1zqVuOR8gSxcxRKPpVdPW-c.jpg?size=1280x853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26" y="406400"/>
            <a:ext cx="2401260" cy="21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88259" y="604209"/>
            <a:ext cx="7849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муниципальной программы «Молодежь Северодвинска» реализованы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подпрограмм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гражданин» – 1 766,6 тыс. рублей, в том числе средства областного бюджета – 500,0 тыс. рублей;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профессионал» – 1 257,6 тыс. рублей, в том числе средства областного бюджета – 750,0 тыс. рублей;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молодой» – 2 760,4 тыс. рублей за счет средств местного бюджета;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Молодежная инфраструктура» – 32 545,6 тыс. рублей, в том числе средства областного бюджета – 1 933,5 тыс. рублей.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5626" y="2883671"/>
            <a:ext cx="7055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участию в героико-патриотических мероприятиях 5 800 человек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7516" y="3595570"/>
            <a:ext cx="10709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8 мероприятий, направленных на пропаганду государственной символики, культурных ценностей, национальных и местных традиций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5897" y="4125307"/>
            <a:ext cx="907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 в деятельность молодежных и детских общественных объединений 11 700 человек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3529" y="4463861"/>
            <a:ext cx="875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в социально-полезных проектах (в том числе благотворительных) 19 055 человек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0259" y="4787023"/>
            <a:ext cx="3728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и обучено 207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3529" y="5193483"/>
            <a:ext cx="912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участию в мероприятиях, направленных на популяризацию здорового образа жизни 8 000 человек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3529" y="5842518"/>
            <a:ext cx="912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работа с 10 органами молодежного самоуправления на предприятиях и в образовательных учреждениях на постоянной основе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ечень мер социальной поддержки оказываемых в учреждении » Центр социальной  поддержки населения Ленинского района города Астрахани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52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77" y="5130265"/>
            <a:ext cx="2800951" cy="157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оцподдержка семей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3" y="1324076"/>
            <a:ext cx="2518761" cy="231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временный запальчиво логотип поддержки людей инвалидности Иллюстрация  вектора - иллюстрации насчитывающей клиника, икона: 10604653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79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55"/>
          <a:stretch/>
        </p:blipFill>
        <p:spPr bwMode="auto">
          <a:xfrm>
            <a:off x="1256145" y="4496162"/>
            <a:ext cx="2493233" cy="220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256145" y="61369"/>
            <a:ext cx="10825018" cy="898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935705" y="782516"/>
            <a:ext cx="8527984" cy="57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方正姚体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социальной помощи гражданам пожилого возраста, инвалидам, семьям, воспитывающим детей-инвалидов, а также другим социально незащищенным группам населения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3 522,5 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выплаты единовременной помощи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Дня Победы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980,0 тыс.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частичного ремонта квартир участников и инвалидов Великой Отечественной войны и детей-сирот–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567,0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стационарной социальной помощи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1 478,6 тыс.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доступности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 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объектов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1 482,6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некоммерческим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7 369,8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 гражданам Северодвинска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недополученных доходов транспортных организаций, связанных с перевозками отдельных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категорий граждан, в том числе ветеранам ВОВ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44 899,8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субсидия гражданам на приобретение жилья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6 956,7 тыс.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145" y="61369"/>
            <a:ext cx="10825018" cy="898895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1444753" y="4846319"/>
            <a:ext cx="10360152" cy="178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муниципальной программы «Развитие жилищного строительства Северодвинска»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получили 45 детей-сирот получили благоустроенные однокомнатные квартиры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мероприятия по обеспечению жильем молодых семей государственной программы Российской Федерации «Обеспечение доступным и комфортным жильем и коммунальными услугами граждан Российской Федерации»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социальные выплаты 86 молодым семьям, нуждающимся в улучшении жилищных условий.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cdn3.echosevera.ru/591fe6892817ca05e000834d/591fe7f01b0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6" y="1243130"/>
            <a:ext cx="4864917" cy="332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6-20.userapi.com/impg/qCbj0pH19jiLqmL3dI1vLm1y56-cfnl6OBbN_g/7sxOVBM0QQI.jpg?size=604x453&amp;quality=96&amp;sign=c27643ed7f3fa2a77de674ff52b4268b&amp;c_uniq_tag=TIdeznVeZsmrWH5vTUs-c0Wcrj25sfKs3TvKOZM7kAg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4" y="1243131"/>
            <a:ext cx="5068149" cy="331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1" y="2338939"/>
            <a:ext cx="5491615" cy="4313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7829" y="104287"/>
            <a:ext cx="8416032" cy="874567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новой коронавирусной </a:t>
            </a:r>
          </a:p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инфекции </a:t>
            </a:r>
            <a:r>
              <a:rPr lang="en-US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COVID-19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9293" y="1312138"/>
            <a:ext cx="10105259" cy="8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Губернатора Архангельской области от 17.03.2020 № 28-у «О введении на территории Архангельской области режима повышенной готовности для органов управления и сил Архангельской территориальной подсистемы единой государственной системы предупреждения и ликвидации чрезвычайных ситуаций и мерах по противодействию распространению на территории Архангельской области новой коронавирусной инфекции   (COVID-2019)»</a:t>
            </a:r>
          </a:p>
        </p:txBody>
      </p:sp>
      <p:sp>
        <p:nvSpPr>
          <p:cNvPr id="5" name="Овал 4"/>
          <p:cNvSpPr/>
          <p:nvPr/>
        </p:nvSpPr>
        <p:spPr>
          <a:xfrm>
            <a:off x="1437673" y="2868329"/>
            <a:ext cx="3295569" cy="25713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Зарезервированы средства местного бюджета в сумме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43  767,3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6082103" y="4871574"/>
            <a:ext cx="3044100" cy="16831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 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3 497,7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88427" y="3258872"/>
            <a:ext cx="3184389" cy="17270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7 607,2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740004" y="3306169"/>
            <a:ext cx="3176336" cy="1565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Докапитализация фонда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микрофинансирования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5 500,0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35965" y="4871575"/>
            <a:ext cx="2988428" cy="16797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общего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17 950,5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085443" y="2095750"/>
            <a:ext cx="2121448" cy="10040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исполнено: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889" y="1"/>
            <a:ext cx="6939099" cy="7835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892599" y="741046"/>
          <a:ext cx="9033165" cy="5835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414">
                  <a:extLst>
                    <a:ext uri="{9D8B030D-6E8A-4147-A177-3AD203B41FA5}">
                      <a16:colId xmlns:a16="http://schemas.microsoft.com/office/drawing/2014/main" xmlns="" val="856610424"/>
                    </a:ext>
                  </a:extLst>
                </a:gridCol>
                <a:gridCol w="1692269">
                  <a:extLst>
                    <a:ext uri="{9D8B030D-6E8A-4147-A177-3AD203B41FA5}">
                      <a16:colId xmlns:a16="http://schemas.microsoft.com/office/drawing/2014/main" xmlns="" val="4003393088"/>
                    </a:ext>
                  </a:extLst>
                </a:gridCol>
                <a:gridCol w="1685482">
                  <a:extLst>
                    <a:ext uri="{9D8B030D-6E8A-4147-A177-3AD203B41FA5}">
                      <a16:colId xmlns:a16="http://schemas.microsoft.com/office/drawing/2014/main" xmlns="" val="2435498812"/>
                    </a:ext>
                  </a:extLst>
                </a:gridCol>
              </a:tblGrid>
              <a:tr h="3754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extLst>
                  <a:ext uri="{0D108BD9-81ED-4DB2-BD59-A6C34878D82A}">
                    <a16:rowId xmlns:a16="http://schemas.microsoft.com/office/drawing/2014/main" xmlns="" val="967884549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1 719 333,9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1 883 603,1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531945027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Транспорт, в том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14 213,8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31 380,7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200635143"/>
                  </a:ext>
                </a:extLst>
              </a:tr>
              <a:tr h="7556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ремонт узкоколейной железной дороги, субсидии на возмещение недополученных доходов, связанных с перевозками подвижным составом узкоколейного железнодорожного комплекса</a:t>
                      </a:r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10 432,2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11 939,9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493825938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</a:t>
                      </a: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3 339,1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3 324,8</a:t>
                      </a: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381021107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специализированной техники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442,5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12 900,0</a:t>
                      </a: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936181511"/>
                  </a:ext>
                </a:extLst>
              </a:tr>
              <a:tr h="5352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сплошного обследования пассажиропотока на автобусных маршрутах в городском округе Архангельской области "Северодвинск"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3 216,0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35934970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фонды), в том числе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1 673 998,0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1 823 369,8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110525453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вложения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818 693,1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922 918,5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48208044"/>
                  </a:ext>
                </a:extLst>
              </a:tr>
              <a:tr h="3148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ремонт и содержание автомобильных дорог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855 304,9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900 451,3</a:t>
                      </a: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01534143"/>
                  </a:ext>
                </a:extLst>
              </a:tr>
              <a:tr h="54523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экономики, в том числе: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31 122,1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28 852,6</a:t>
                      </a:r>
                      <a:endParaRPr lang="ru-RU" sz="1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2809493796"/>
                  </a:ext>
                </a:extLst>
              </a:tr>
              <a:tr h="3824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нежилых помещений в домах, признанных аварийными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6 740,0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2444433725"/>
                  </a:ext>
                </a:extLst>
              </a:tr>
              <a:tr h="3365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24 306,3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6 984,0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753086749"/>
                  </a:ext>
                </a:extLst>
              </a:tr>
              <a:tr h="341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землеустройству и землепользованию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3 153,0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2 998,6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2028031761"/>
                  </a:ext>
                </a:extLst>
              </a:tr>
              <a:tr h="341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362,8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12 130,0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33901473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83827" y="371717"/>
            <a:ext cx="1422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4" name="Picture 2" descr="https://sun9-43.userapi.com/6neWm1AKoOYx_JamKW-FAXcjb9DUHDFbMjgGWw/ljTfddjQz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0" y="1109331"/>
            <a:ext cx="2498590" cy="160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ynews/1852532/66a18e4b5d8b4dc2d0aff75aba1dee36/992x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1" y="2802098"/>
            <a:ext cx="2498589" cy="124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20.userapi.com/qn6RbSP8VFXRRRjZin3g_G1Kv4Hg97gqwtxrHg/VKTY9Xb72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8" y="4141548"/>
            <a:ext cx="1984530" cy="264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9051" y="542926"/>
            <a:ext cx="8911687" cy="1000125"/>
          </a:xfrm>
        </p:spPr>
        <p:txBody>
          <a:bodyPr>
            <a:normAutofit/>
          </a:bodyPr>
          <a:lstStyle/>
          <a:p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</a:t>
            </a:r>
            <a:r>
              <a:rPr lang="ru-RU" alt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48017"/>
              </p:ext>
            </p:extLst>
          </p:nvPr>
        </p:nvGraphicFramePr>
        <p:xfrm>
          <a:off x="397852" y="1405665"/>
          <a:ext cx="11480556" cy="27725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97140">
                  <a:extLst>
                    <a:ext uri="{9D8B030D-6E8A-4147-A177-3AD203B41FA5}">
                      <a16:colId xmlns:a16="http://schemas.microsoft.com/office/drawing/2014/main" xmlns="" val="3867094818"/>
                    </a:ext>
                  </a:extLst>
                </a:gridCol>
                <a:gridCol w="2382716">
                  <a:extLst>
                    <a:ext uri="{9D8B030D-6E8A-4147-A177-3AD203B41FA5}">
                      <a16:colId xmlns:a16="http://schemas.microsoft.com/office/drawing/2014/main" xmlns="" val="1815705047"/>
                    </a:ext>
                  </a:extLst>
                </a:gridCol>
                <a:gridCol w="1995854">
                  <a:extLst>
                    <a:ext uri="{9D8B030D-6E8A-4147-A177-3AD203B41FA5}">
                      <a16:colId xmlns:a16="http://schemas.microsoft.com/office/drawing/2014/main" xmlns="" val="2985071914"/>
                    </a:ext>
                  </a:extLst>
                </a:gridCol>
                <a:gridCol w="2122243">
                  <a:extLst>
                    <a:ext uri="{9D8B030D-6E8A-4147-A177-3AD203B41FA5}">
                      <a16:colId xmlns:a16="http://schemas.microsoft.com/office/drawing/2014/main" xmlns="" val="1486949900"/>
                    </a:ext>
                  </a:extLst>
                </a:gridCol>
                <a:gridCol w="1482603">
                  <a:extLst>
                    <a:ext uri="{9D8B030D-6E8A-4147-A177-3AD203B41FA5}">
                      <a16:colId xmlns:a16="http://schemas.microsoft.com/office/drawing/2014/main" xmlns="" val="61932517"/>
                    </a:ext>
                  </a:extLst>
                </a:gridCol>
              </a:tblGrid>
              <a:tr h="786332">
                <a:tc>
                  <a:txBody>
                    <a:bodyPr/>
                    <a:lstStyle/>
                    <a:p>
                      <a:pPr marL="0" indent="0" algn="ctr" defTabSz="6858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41094200"/>
                  </a:ext>
                </a:extLst>
              </a:tr>
              <a:tr h="440798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9 672 068,6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693,8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147467660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556 360,1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546 684,4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-9 675,7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154306922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601 699,6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667 979,3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66 279,7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711829566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514 008,9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5 503 098,7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-10 910,2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55526354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10 232 597,6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10 008 245,5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-224 352,1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47839944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-560 529,0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-290 483,1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045,9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2838207614"/>
                  </a:ext>
                </a:extLst>
              </a:tr>
            </a:tbl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00941"/>
              </p:ext>
            </p:extLst>
          </p:nvPr>
        </p:nvGraphicFramePr>
        <p:xfrm>
          <a:off x="1260910" y="3359217"/>
          <a:ext cx="10068026" cy="349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05911" y="1067111"/>
            <a:ext cx="132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9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986" y="0"/>
            <a:ext cx="8635014" cy="69827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дорожную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80452" y="782515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71645" y="1238105"/>
          <a:ext cx="11545455" cy="5501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1709">
                  <a:extLst>
                    <a:ext uri="{9D8B030D-6E8A-4147-A177-3AD203B41FA5}">
                      <a16:colId xmlns:a16="http://schemas.microsoft.com/office/drawing/2014/main" xmlns="" val="1175980008"/>
                    </a:ext>
                  </a:extLst>
                </a:gridCol>
                <a:gridCol w="1489696">
                  <a:extLst>
                    <a:ext uri="{9D8B030D-6E8A-4147-A177-3AD203B41FA5}">
                      <a16:colId xmlns:a16="http://schemas.microsoft.com/office/drawing/2014/main" xmlns="" val="3283311155"/>
                    </a:ext>
                  </a:extLst>
                </a:gridCol>
                <a:gridCol w="1958716">
                  <a:extLst>
                    <a:ext uri="{9D8B030D-6E8A-4147-A177-3AD203B41FA5}">
                      <a16:colId xmlns:a16="http://schemas.microsoft.com/office/drawing/2014/main" xmlns="" val="1688090695"/>
                    </a:ext>
                  </a:extLst>
                </a:gridCol>
                <a:gridCol w="1497667">
                  <a:extLst>
                    <a:ext uri="{9D8B030D-6E8A-4147-A177-3AD203B41FA5}">
                      <a16:colId xmlns:a16="http://schemas.microsoft.com/office/drawing/2014/main" xmlns="" val="3713610849"/>
                    </a:ext>
                  </a:extLst>
                </a:gridCol>
                <a:gridCol w="1497667">
                  <a:extLst>
                    <a:ext uri="{9D8B030D-6E8A-4147-A177-3AD203B41FA5}">
                      <a16:colId xmlns:a16="http://schemas.microsoft.com/office/drawing/2014/main" xmlns="" val="2900386131"/>
                    </a:ext>
                  </a:extLst>
                </a:gridCol>
              </a:tblGrid>
              <a:tr h="36266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BF6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BF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001974"/>
                  </a:ext>
                </a:extLst>
              </a:tr>
              <a:tr h="396564">
                <a:tc rowSpan="2">
                  <a:txBody>
                    <a:bodyPr/>
                    <a:lstStyle/>
                    <a:p>
                      <a:endParaRPr lang="ru-RU" sz="16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моста через Никольское устье Северной Двины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706 397,4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197653"/>
                  </a:ext>
                </a:extLst>
              </a:tr>
              <a:tr h="396564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6 397,4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264518"/>
                  </a:ext>
                </a:extLst>
              </a:tr>
              <a:tr h="396564">
                <a:tc rowSpan="2"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окружной дороги (соединение </a:t>
                      </a:r>
                      <a:r>
                        <a:rPr lang="ru-RU" sz="16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ул.Окружной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6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ул.Юбилейной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г.Северодвинске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103 895,4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44 595,4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156363"/>
                  </a:ext>
                </a:extLst>
              </a:tr>
              <a:tr h="396564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437786"/>
                  </a:ext>
                </a:extLst>
              </a:tr>
              <a:tr h="67415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дороги по продлению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пр.Морского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пр.Победы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пересечения с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Солзенским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106 493,0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90219"/>
                  </a:ext>
                </a:extLst>
              </a:tr>
              <a:tr h="674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строительства мостового перехода через реку Малая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Кудьма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Солзенском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194,8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9631"/>
                  </a:ext>
                </a:extLst>
              </a:tr>
              <a:tr h="674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пр.Победы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участке от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ул.Кирилкина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пр.Морской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разработка проекта планировки земельного участка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53,7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8753342"/>
                  </a:ext>
                </a:extLst>
              </a:tr>
              <a:tr h="674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проезда к детскому саду в квартале 167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5 854,2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706"/>
                  </a:ext>
                </a:extLst>
              </a:tr>
              <a:tr h="6741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автозимника к селу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Нёнокса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автодороги "Северодвинск-Онега"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93407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13" y="3491345"/>
            <a:ext cx="4937987" cy="27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548909" y="1538342"/>
          <a:ext cx="6951662" cy="100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04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25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том числе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8" marB="45708"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6 984,0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8" marB="45708"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55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микрозаймов субъектам малого и среднего предпринимательства</a:t>
                      </a:r>
                      <a:endParaRPr lang="ru-RU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8" marB="45708"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5 656,0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8" marB="45708"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292096" y="0"/>
            <a:ext cx="8284464" cy="12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方正姚体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Поддержка субъектов малого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среднего предпринимательства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novostipmr.com/sites/default/files/filefield_paths/05644f6ffd88b6ca7cb998fc79a4dcbd3e806a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62" y="4697979"/>
            <a:ext cx="3037196" cy="184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ombudsmenbiz.admhmao.ru/upload/iblock/49e/scale_12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1" r="8649" b="-625"/>
          <a:stretch/>
        </p:blipFill>
        <p:spPr bwMode="auto">
          <a:xfrm>
            <a:off x="326952" y="1593676"/>
            <a:ext cx="2877859" cy="190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46469" y="1101974"/>
            <a:ext cx="1209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4100" name="Picture 4" descr="https://www.severodvinsk.info/img/pr/2017/09/15/_Skub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92" y="2599468"/>
            <a:ext cx="2592234" cy="197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2447637" y="4793672"/>
            <a:ext cx="4202544" cy="1745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517718" y="3768435"/>
            <a:ext cx="5116464" cy="296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90187" y="5633204"/>
            <a:ext cx="86859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субъектам малого и 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1 061,5 тыс.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xn--m1ahc.xn--80asehdb/upload/000/u3/34/13/7fa06c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36" y="3259438"/>
            <a:ext cx="2988318" cy="199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1" y="171056"/>
            <a:ext cx="9236364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733965" y="1136072"/>
          <a:ext cx="9125526" cy="5641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108">
                  <a:extLst>
                    <a:ext uri="{9D8B030D-6E8A-4147-A177-3AD203B41FA5}">
                      <a16:colId xmlns:a16="http://schemas.microsoft.com/office/drawing/2014/main" xmlns="" val="2471626227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xmlns="" val="168274913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2309351604"/>
                    </a:ext>
                  </a:extLst>
                </a:gridCol>
              </a:tblGrid>
              <a:tr h="3176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extLst>
                  <a:ext uri="{0D108BD9-81ED-4DB2-BD59-A6C34878D82A}">
                    <a16:rowId xmlns:a16="http://schemas.microsoft.com/office/drawing/2014/main" xmlns="" val="2507791402"/>
                  </a:ext>
                </a:extLst>
              </a:tr>
              <a:tr h="3176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922 813,8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961 971,0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581091686"/>
                  </a:ext>
                </a:extLst>
              </a:tr>
              <a:tr h="3176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хозяйство, в том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556 009,6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506 512,0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334534046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455 545,2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286 535,6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495018096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и содержание жилищного фонда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81 346,5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18 038,0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2429285603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19 117,9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201 938,4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4168369642"/>
                  </a:ext>
                </a:extLst>
              </a:tr>
              <a:tr h="3176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хозяйство, в том числе: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17 873,7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354927103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объектов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7 567,7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6 059,8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583795580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755,9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534046379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10 282,0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17 215,6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452418921"/>
                  </a:ext>
                </a:extLst>
              </a:tr>
              <a:tr h="3176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289,9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341 048,1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491406557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90 746,1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339,9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927511498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(освещение, озеленение и обустройство мест массового отдыха)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104 276,8</a:t>
                      </a: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124 072,3</a:t>
                      </a: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814790300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мест захоронения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12 813,9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27 734,5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2834839201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формированию современной городской среды</a:t>
                      </a:r>
                      <a:endParaRPr lang="ru-RU" sz="13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74 127,8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49 602,4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194514094"/>
                  </a:ext>
                </a:extLst>
              </a:tr>
              <a:tr h="28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1 325,3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3 299,0</a:t>
                      </a: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3279549147"/>
                  </a:ext>
                </a:extLst>
              </a:tr>
              <a:tr h="5487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65 640,6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90 379,6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674" marB="45674" anchor="ctr"/>
                </a:tc>
                <a:extLst>
                  <a:ext uri="{0D108BD9-81ED-4DB2-BD59-A6C34878D82A}">
                    <a16:rowId xmlns:a16="http://schemas.microsoft.com/office/drawing/2014/main" xmlns="" val="12198517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580103" y="738906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2050" name="Picture 2" descr="http://tv29.ru/new/images/pict/2018_03_23_07_48_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343850"/>
            <a:ext cx="2455299" cy="1826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xn--80adahdbxq0adadzkje6a.xn--p1ai/wp-content/uploads/2013/01/IMG_2393-cop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2" y="3328481"/>
            <a:ext cx="2455300" cy="163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culsevsk.ru/wp-content/uploads/2019/12/3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5123850"/>
            <a:ext cx="2455299" cy="1636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145" y="61369"/>
            <a:ext cx="10825018" cy="898895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объекты жилищно-коммунальной сферы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14036" y="1265384"/>
          <a:ext cx="11767127" cy="3520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0242">
                  <a:extLst>
                    <a:ext uri="{9D8B030D-6E8A-4147-A177-3AD203B41FA5}">
                      <a16:colId xmlns:a16="http://schemas.microsoft.com/office/drawing/2014/main" xmlns="" val="264486302"/>
                    </a:ext>
                  </a:extLst>
                </a:gridCol>
                <a:gridCol w="3326885">
                  <a:extLst>
                    <a:ext uri="{9D8B030D-6E8A-4147-A177-3AD203B41FA5}">
                      <a16:colId xmlns:a16="http://schemas.microsoft.com/office/drawing/2014/main" xmlns="" val="3883431453"/>
                    </a:ext>
                  </a:extLst>
                </a:gridCol>
              </a:tblGrid>
              <a:tr h="3573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BF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BF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819977"/>
                  </a:ext>
                </a:extLst>
              </a:tr>
              <a:tr h="53988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286 911,2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633455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берегоукрепительных сооружений набережной реки Кудьма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130 759,4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2090980"/>
                  </a:ext>
                </a:extLst>
              </a:tr>
              <a:tr h="6172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линий наружного освещения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том числе квартал 087,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линии электроснабжения площади Победы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436926"/>
                  </a:ext>
                </a:extLst>
              </a:tr>
              <a:tr h="3573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системы наружного видеонаблюдения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496491"/>
                  </a:ext>
                </a:extLst>
              </a:tr>
              <a:tr h="3573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сетей наружного освещения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038583"/>
                  </a:ext>
                </a:extLst>
              </a:tr>
              <a:tr h="7779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ливневых коллекторов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вдоль ул. Железнодорожной, от ул. Торцева до рефулерного озера, с устройством локальных очистных сооружений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районе Приморского парка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29625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63271" y="801310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 descr="https://3dpenz.ru/severodvin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4917364"/>
            <a:ext cx="11767127" cy="1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9051" y="542926"/>
            <a:ext cx="8911687" cy="1000125"/>
          </a:xfrm>
        </p:spPr>
        <p:txBody>
          <a:bodyPr>
            <a:normAutofit/>
          </a:bodyPr>
          <a:lstStyle/>
          <a:p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</a:t>
            </a:r>
            <a:r>
              <a:rPr lang="ru-RU" alt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48017"/>
              </p:ext>
            </p:extLst>
          </p:nvPr>
        </p:nvGraphicFramePr>
        <p:xfrm>
          <a:off x="397852" y="1405665"/>
          <a:ext cx="11480556" cy="27725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97140">
                  <a:extLst>
                    <a:ext uri="{9D8B030D-6E8A-4147-A177-3AD203B41FA5}">
                      <a16:colId xmlns:a16="http://schemas.microsoft.com/office/drawing/2014/main" xmlns="" val="3867094818"/>
                    </a:ext>
                  </a:extLst>
                </a:gridCol>
                <a:gridCol w="2382716">
                  <a:extLst>
                    <a:ext uri="{9D8B030D-6E8A-4147-A177-3AD203B41FA5}">
                      <a16:colId xmlns:a16="http://schemas.microsoft.com/office/drawing/2014/main" xmlns="" val="1815705047"/>
                    </a:ext>
                  </a:extLst>
                </a:gridCol>
                <a:gridCol w="1995854">
                  <a:extLst>
                    <a:ext uri="{9D8B030D-6E8A-4147-A177-3AD203B41FA5}">
                      <a16:colId xmlns:a16="http://schemas.microsoft.com/office/drawing/2014/main" xmlns="" val="2985071914"/>
                    </a:ext>
                  </a:extLst>
                </a:gridCol>
                <a:gridCol w="2122243">
                  <a:extLst>
                    <a:ext uri="{9D8B030D-6E8A-4147-A177-3AD203B41FA5}">
                      <a16:colId xmlns:a16="http://schemas.microsoft.com/office/drawing/2014/main" xmlns="" val="1486949900"/>
                    </a:ext>
                  </a:extLst>
                </a:gridCol>
                <a:gridCol w="1482603">
                  <a:extLst>
                    <a:ext uri="{9D8B030D-6E8A-4147-A177-3AD203B41FA5}">
                      <a16:colId xmlns:a16="http://schemas.microsoft.com/office/drawing/2014/main" xmlns="" val="61932517"/>
                    </a:ext>
                  </a:extLst>
                </a:gridCol>
              </a:tblGrid>
              <a:tr h="786332">
                <a:tc>
                  <a:txBody>
                    <a:bodyPr/>
                    <a:lstStyle/>
                    <a:p>
                      <a:pPr marL="0" indent="0" algn="ctr" defTabSz="6858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gradFill flip="none" rotWithShape="1">
                      <a:gsLst>
                        <a:gs pos="0">
                          <a:srgbClr val="F1F8AE"/>
                        </a:gs>
                        <a:gs pos="99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41094200"/>
                  </a:ext>
                </a:extLst>
              </a:tr>
              <a:tr h="440798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9 672 068,6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693,8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147467660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556 360,1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546 684,4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-9 675,7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154306922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601 699,6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667 979,3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66 279,7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711829566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514 008,9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5 503 098,7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-10 910,2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55526354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10 232 597,6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10 008 245,5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-224 352,1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347839944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-560 529,0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-290 483,1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045,9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xmlns="" val="2838207614"/>
                  </a:ext>
                </a:extLst>
              </a:tr>
            </a:tbl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00941"/>
              </p:ext>
            </p:extLst>
          </p:nvPr>
        </p:nvGraphicFramePr>
        <p:xfrm>
          <a:off x="1260910" y="3359217"/>
          <a:ext cx="10068026" cy="349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05911" y="1067111"/>
            <a:ext cx="132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87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2324028" y="3127864"/>
            <a:ext cx="8911687" cy="100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 ЗА ВНИМАНИЕ 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64344" y="142875"/>
            <a:ext cx="7848790" cy="1094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местного бюджета </a:t>
            </a:r>
            <a:br>
              <a:rPr lang="ru-RU" alt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2020-2021 годы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22165"/>
              </p:ext>
            </p:extLst>
          </p:nvPr>
        </p:nvGraphicFramePr>
        <p:xfrm>
          <a:off x="542926" y="1427561"/>
          <a:ext cx="11429998" cy="20367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93943">
                  <a:extLst>
                    <a:ext uri="{9D8B030D-6E8A-4147-A177-3AD203B41FA5}">
                      <a16:colId xmlns:a16="http://schemas.microsoft.com/office/drawing/2014/main" xmlns="" val="1296311275"/>
                    </a:ext>
                  </a:extLst>
                </a:gridCol>
                <a:gridCol w="1873405">
                  <a:extLst>
                    <a:ext uri="{9D8B030D-6E8A-4147-A177-3AD203B41FA5}">
                      <a16:colId xmlns:a16="http://schemas.microsoft.com/office/drawing/2014/main" xmlns="" val="373578889"/>
                    </a:ext>
                  </a:extLst>
                </a:gridCol>
                <a:gridCol w="1895706">
                  <a:extLst>
                    <a:ext uri="{9D8B030D-6E8A-4147-A177-3AD203B41FA5}">
                      <a16:colId xmlns:a16="http://schemas.microsoft.com/office/drawing/2014/main" xmlns="" val="3192096728"/>
                    </a:ext>
                  </a:extLst>
                </a:gridCol>
                <a:gridCol w="1616926">
                  <a:extLst>
                    <a:ext uri="{9D8B030D-6E8A-4147-A177-3AD203B41FA5}">
                      <a16:colId xmlns:a16="http://schemas.microsoft.com/office/drawing/2014/main" xmlns="" val="4140022881"/>
                    </a:ext>
                  </a:extLst>
                </a:gridCol>
                <a:gridCol w="1550018">
                  <a:extLst>
                    <a:ext uri="{9D8B030D-6E8A-4147-A177-3AD203B41FA5}">
                      <a16:colId xmlns:a16="http://schemas.microsoft.com/office/drawing/2014/main" xmlns="" val="2632921930"/>
                    </a:ext>
                  </a:extLst>
                </a:gridCol>
              </a:tblGrid>
              <a:tr h="668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100000">
                          <a:srgbClr val="F0EEA6"/>
                        </a:gs>
                        <a:gs pos="3000">
                          <a:schemeClr val="bg2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100000">
                          <a:srgbClr val="F0EEA6"/>
                        </a:gs>
                        <a:gs pos="3000">
                          <a:schemeClr val="bg2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100000">
                          <a:srgbClr val="F0EEA6"/>
                        </a:gs>
                        <a:gs pos="3000">
                          <a:schemeClr val="bg2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2020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100000">
                          <a:srgbClr val="F0EEA6"/>
                        </a:gs>
                        <a:gs pos="3000">
                          <a:schemeClr val="bg2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007795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в том числе: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8 386 685,3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1 331 077,1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09994626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3 216 946,5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546 684,4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329 737,9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00024281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463 175,5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667 979,3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204 803,8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2945259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4 706 563,3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5 503 098,7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796 535,4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99732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7295"/>
              </p:ext>
            </p:extLst>
          </p:nvPr>
        </p:nvGraphicFramePr>
        <p:xfrm>
          <a:off x="404261" y="3654853"/>
          <a:ext cx="11787739" cy="291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89989" y="1067782"/>
            <a:ext cx="132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80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639" y="17799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местного бюджета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74931"/>
              </p:ext>
            </p:extLst>
          </p:nvPr>
        </p:nvGraphicFramePr>
        <p:xfrm>
          <a:off x="789273" y="1271126"/>
          <a:ext cx="11319308" cy="51542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34711">
                  <a:extLst>
                    <a:ext uri="{9D8B030D-6E8A-4147-A177-3AD203B41FA5}">
                      <a16:colId xmlns:a16="http://schemas.microsoft.com/office/drawing/2014/main" xmlns="" val="1102896620"/>
                    </a:ext>
                  </a:extLst>
                </a:gridCol>
                <a:gridCol w="1467123">
                  <a:extLst>
                    <a:ext uri="{9D8B030D-6E8A-4147-A177-3AD203B41FA5}">
                      <a16:colId xmlns:a16="http://schemas.microsoft.com/office/drawing/2014/main" xmlns="" val="4131644399"/>
                    </a:ext>
                  </a:extLst>
                </a:gridCol>
                <a:gridCol w="1025120">
                  <a:extLst>
                    <a:ext uri="{9D8B030D-6E8A-4147-A177-3AD203B41FA5}">
                      <a16:colId xmlns:a16="http://schemas.microsoft.com/office/drawing/2014/main" xmlns="" val="944428698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xmlns="" val="322780766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xmlns="" val="1372351365"/>
                    </a:ext>
                  </a:extLst>
                </a:gridCol>
                <a:gridCol w="1260909">
                  <a:extLst>
                    <a:ext uri="{9D8B030D-6E8A-4147-A177-3AD203B41FA5}">
                      <a16:colId xmlns:a16="http://schemas.microsoft.com/office/drawing/2014/main" xmlns="" val="1054848780"/>
                    </a:ext>
                  </a:extLst>
                </a:gridCol>
              </a:tblGrid>
              <a:tr h="775999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1600" b="1" u="none" strike="noStrik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2021/2020,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10851965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прибыль, доходы (НДФЛ)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2 912 737,8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3 210 132,7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52142200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совокупный доход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109 715,7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160 035,8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145,9%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20913343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имущество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147 423,7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125 092,1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84,8%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90793597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Государственная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пошлина, сборы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36 530,3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39 178,2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8310342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использования имущества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263 066,2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249 097,6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94,7%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14301276"/>
                  </a:ext>
                </a:extLst>
              </a:tr>
              <a:tr h="61481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Платежи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пользовании природными </a:t>
                      </a:r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ресурсами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30 369,9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220 098,1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724,72%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38015808"/>
                  </a:ext>
                </a:extLst>
              </a:tr>
              <a:tr h="61481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имущества и земельных участков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132 121,2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135 082,4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102,2%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71425238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Прочие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48 157,2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75 946,8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157,7%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12539663"/>
                  </a:ext>
                </a:extLst>
              </a:tr>
              <a:tr h="77599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НАЛОГОВЫЕ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 ВСЕГО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3 680 122,0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4 214 663,7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114,5%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02862887"/>
                  </a:ext>
                </a:extLst>
              </a:tr>
            </a:tbl>
          </a:graphicData>
        </a:graphic>
      </p:graphicFrame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5714" y="222994"/>
            <a:ext cx="8333173" cy="10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бюджета по отраслям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0636"/>
              </p:ext>
            </p:extLst>
          </p:nvPr>
        </p:nvGraphicFramePr>
        <p:xfrm>
          <a:off x="304800" y="1314338"/>
          <a:ext cx="11582400" cy="53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3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754" y="47418"/>
            <a:ext cx="8986949" cy="93102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33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на реализацию муниципальных </a:t>
            </a:r>
          </a:p>
          <a:p>
            <a:pPr indent="3333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 Северодвинска</a:t>
            </a:r>
            <a:endParaRPr lang="ru-RU" altLang="ru-RU" sz="2800" b="1" dirty="0">
              <a:ln w="10160">
                <a:solidFill>
                  <a:schemeClr val="accent5"/>
                </a:solidFill>
                <a:prstDash val="solid"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9946"/>
              </p:ext>
            </p:extLst>
          </p:nvPr>
        </p:nvGraphicFramePr>
        <p:xfrm>
          <a:off x="533402" y="1247773"/>
          <a:ext cx="11429987" cy="54271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39090">
                  <a:extLst>
                    <a:ext uri="{9D8B030D-6E8A-4147-A177-3AD203B41FA5}">
                      <a16:colId xmlns:a16="http://schemas.microsoft.com/office/drawing/2014/main" xmlns="" val="150111583"/>
                    </a:ext>
                  </a:extLst>
                </a:gridCol>
                <a:gridCol w="1479940">
                  <a:extLst>
                    <a:ext uri="{9D8B030D-6E8A-4147-A177-3AD203B41FA5}">
                      <a16:colId xmlns:a16="http://schemas.microsoft.com/office/drawing/2014/main" xmlns="" val="1017402267"/>
                    </a:ext>
                  </a:extLst>
                </a:gridCol>
                <a:gridCol w="1479940">
                  <a:extLst>
                    <a:ext uri="{9D8B030D-6E8A-4147-A177-3AD203B41FA5}">
                      <a16:colId xmlns:a16="http://schemas.microsoft.com/office/drawing/2014/main" xmlns="" val="1278071623"/>
                    </a:ext>
                  </a:extLst>
                </a:gridCol>
                <a:gridCol w="1331017">
                  <a:extLst>
                    <a:ext uri="{9D8B030D-6E8A-4147-A177-3AD203B41FA5}">
                      <a16:colId xmlns:a16="http://schemas.microsoft.com/office/drawing/2014/main" xmlns="" val="966666683"/>
                    </a:ext>
                  </a:extLst>
                </a:gridCol>
              </a:tblGrid>
              <a:tr h="4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11831447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4 536 996,0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5 165 028,4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877149"/>
                  </a:ext>
                </a:extLst>
              </a:tr>
              <a:tr h="27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30 666,0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40 569,8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912437"/>
                  </a:ext>
                </a:extLst>
              </a:tr>
              <a:tr h="257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муниципального образования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513 203,1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523 110,8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534554"/>
                  </a:ext>
                </a:extLst>
              </a:tr>
              <a:tr h="22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29 280,3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44 102,0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5824149"/>
                  </a:ext>
                </a:extLst>
              </a:tr>
              <a:tr h="644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институтов гражданского общества и поддержка социально ориентированных некоммерческих организаций в муниципальном образовании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3 699,7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4 752,2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508198"/>
                  </a:ext>
                </a:extLst>
              </a:tr>
              <a:tr h="644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63 008,4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87 715,6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26990"/>
                  </a:ext>
                </a:extLst>
              </a:tr>
              <a:tr h="22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143 323,7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189 239,7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033796"/>
                  </a:ext>
                </a:extLst>
              </a:tr>
              <a:tr h="232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364 888,1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413 609,2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54062"/>
                  </a:ext>
                </a:extLst>
              </a:tr>
              <a:tr h="429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42 694,4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54 565,6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488746"/>
                  </a:ext>
                </a:extLst>
              </a:tr>
              <a:tr h="242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 муниципального образования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25 995,9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9 078,7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351691"/>
                  </a:ext>
                </a:extLst>
              </a:tr>
              <a:tr h="23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жилищного строительства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1 578 821,6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1 994 325,9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588512"/>
                  </a:ext>
                </a:extLst>
              </a:tr>
              <a:tr h="22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Северодвинска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1 695,2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2 104,8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976395"/>
                  </a:ext>
                </a:extLst>
              </a:tr>
              <a:tr h="429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1 211 456,1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1 282 602,7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024916"/>
                  </a:ext>
                </a:extLst>
              </a:tr>
              <a:tr h="429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«Северодвинск»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9 314,6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10 001,6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475812"/>
                  </a:ext>
                </a:extLst>
              </a:tr>
              <a:tr h="22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8 555 043,1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9 820 807,0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567904"/>
                  </a:ext>
                </a:extLst>
              </a:tr>
            </a:tbl>
          </a:graphicData>
        </a:graphic>
      </p:graphicFrame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94980" y="259467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608"/>
              </p:ext>
            </p:extLst>
          </p:nvPr>
        </p:nvGraphicFramePr>
        <p:xfrm>
          <a:off x="606199" y="1251285"/>
          <a:ext cx="8942062" cy="34710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0376">
                  <a:extLst>
                    <a:ext uri="{9D8B030D-6E8A-4147-A177-3AD203B41FA5}">
                      <a16:colId xmlns:a16="http://schemas.microsoft.com/office/drawing/2014/main" xmlns="" val="47425079"/>
                    </a:ext>
                  </a:extLst>
                </a:gridCol>
                <a:gridCol w="2154217">
                  <a:extLst>
                    <a:ext uri="{9D8B030D-6E8A-4147-A177-3AD203B41FA5}">
                      <a16:colId xmlns:a16="http://schemas.microsoft.com/office/drawing/2014/main" xmlns="" val="4146300146"/>
                    </a:ext>
                  </a:extLst>
                </a:gridCol>
                <a:gridCol w="2776656">
                  <a:extLst>
                    <a:ext uri="{9D8B030D-6E8A-4147-A177-3AD203B41FA5}">
                      <a16:colId xmlns:a16="http://schemas.microsoft.com/office/drawing/2014/main" xmlns="" val="845506997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xmlns="" val="2132914358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xmlns="" val="1331469223"/>
                    </a:ext>
                  </a:extLst>
                </a:gridCol>
              </a:tblGrid>
              <a:tr h="43357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gradFill flip="none" rotWithShape="1">
                      <a:gsLst>
                        <a:gs pos="98000">
                          <a:schemeClr val="bg2">
                            <a:lumMod val="50000"/>
                          </a:schemeClr>
                        </a:gs>
                        <a:gs pos="2000">
                          <a:srgbClr val="F0EEA6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gradFill flip="none" rotWithShape="1">
                      <a:gsLst>
                        <a:gs pos="98000">
                          <a:schemeClr val="bg2">
                            <a:lumMod val="50000"/>
                          </a:schemeClr>
                        </a:gs>
                        <a:gs pos="2000">
                          <a:srgbClr val="F0EEA6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134860"/>
                  </a:ext>
                </a:extLst>
              </a:tr>
              <a:tr h="39702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«Демография»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300 155,3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051671"/>
                  </a:ext>
                </a:extLst>
              </a:tr>
              <a:tr h="497679">
                <a:tc rowSpan="4"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«Содействие занятости 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4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етского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 на 280 мест в квартале 167 г. Северодвинск Архангельской области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296 227,0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281 880,0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xmlns="" val="3116331149"/>
                  </a:ext>
                </a:extLst>
              </a:tr>
              <a:tr h="91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24777"/>
                  </a:ext>
                </a:extLst>
              </a:tr>
              <a:tr h="394158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14 050,7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xmlns="" val="3225275157"/>
                  </a:ext>
                </a:extLst>
              </a:tr>
              <a:tr h="640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xmlns="" val="2571729568"/>
                  </a:ext>
                </a:extLst>
              </a:tr>
              <a:tr h="517334">
                <a:tc rowSpan="3"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</a:t>
                      </a:r>
                    </a:p>
                    <a:p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«Спорт – норма жизни»</a:t>
                      </a: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спортивного резерва для спортивных сборных команд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3 928,3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2 946,2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xmlns="" val="4136069768"/>
                  </a:ext>
                </a:extLst>
              </a:tr>
              <a:tr h="89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473205"/>
                  </a:ext>
                </a:extLst>
              </a:tr>
              <a:tr h="4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xmlns="" val="214932878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90" y="1196149"/>
            <a:ext cx="2449927" cy="176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84" y="3117742"/>
            <a:ext cx="2393933" cy="1568306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52175"/>
              </p:ext>
            </p:extLst>
          </p:nvPr>
        </p:nvGraphicFramePr>
        <p:xfrm>
          <a:off x="606199" y="4722356"/>
          <a:ext cx="8942063" cy="18324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3115">
                  <a:extLst>
                    <a:ext uri="{9D8B030D-6E8A-4147-A177-3AD203B41FA5}">
                      <a16:colId xmlns:a16="http://schemas.microsoft.com/office/drawing/2014/main" xmlns="" val="3646293105"/>
                    </a:ext>
                  </a:extLst>
                </a:gridCol>
                <a:gridCol w="2184934">
                  <a:extLst>
                    <a:ext uri="{9D8B030D-6E8A-4147-A177-3AD203B41FA5}">
                      <a16:colId xmlns:a16="http://schemas.microsoft.com/office/drawing/2014/main" xmlns="" val="410164676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595855657"/>
                    </a:ext>
                  </a:extLst>
                </a:gridCol>
                <a:gridCol w="2290814">
                  <a:extLst>
                    <a:ext uri="{9D8B030D-6E8A-4147-A177-3AD203B41FA5}">
                      <a16:colId xmlns:a16="http://schemas.microsoft.com/office/drawing/2014/main" xmlns="" val="1600994820"/>
                    </a:ext>
                  </a:extLst>
                </a:gridCol>
              </a:tblGrid>
              <a:tr h="48138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30 041,1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1124479"/>
                  </a:ext>
                </a:extLst>
              </a:tr>
              <a:tr h="1351065">
                <a:tc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</a:t>
                      </a:r>
                    </a:p>
                    <a:p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«Успех</a:t>
                      </a:r>
                      <a:r>
                        <a:rPr lang="ru-RU" alt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каждого ребенка</a:t>
                      </a: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детского технопарка «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30 041,1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7144866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84" y="4753007"/>
            <a:ext cx="2393933" cy="177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67878" y="873711"/>
            <a:ext cx="132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00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0983" y="1293091"/>
          <a:ext cx="9171708" cy="5392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07490">
                  <a:extLst>
                    <a:ext uri="{9D8B030D-6E8A-4147-A177-3AD203B41FA5}">
                      <a16:colId xmlns:a16="http://schemas.microsoft.com/office/drawing/2014/main" xmlns="" val="47425079"/>
                    </a:ext>
                  </a:extLst>
                </a:gridCol>
                <a:gridCol w="138545">
                  <a:extLst>
                    <a:ext uri="{9D8B030D-6E8A-4147-A177-3AD203B41FA5}">
                      <a16:colId xmlns:a16="http://schemas.microsoft.com/office/drawing/2014/main" xmlns="" val="2638187524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xmlns="" val="271179013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38481499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923168353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xmlns="" val="213291435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xmlns="" val="48233012"/>
                    </a:ext>
                  </a:extLst>
                </a:gridCol>
              </a:tblGrid>
              <a:tr h="33527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rgbClr val="FBF6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solidFill>
                      <a:srgbClr val="FBF6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solidFill>
                      <a:srgbClr val="FBF6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134860"/>
                  </a:ext>
                </a:extLst>
              </a:tr>
              <a:tr h="57911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«Безопасные качественные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дороги», в том числе: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452 199,7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256 712,9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051671"/>
                  </a:ext>
                </a:extLst>
              </a:tr>
              <a:tr h="343096"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«Региональная </a:t>
                      </a:r>
                      <a:r>
                        <a:rPr lang="ru-RU" sz="1400" b="1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местная дорожная </a:t>
                      </a: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448 390,1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353 000,0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254 995,3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168 193,6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63311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24777"/>
                  </a:ext>
                </a:extLst>
              </a:tr>
              <a:tr h="30479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122,8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275157"/>
                  </a:ext>
                </a:extLst>
              </a:tr>
              <a:tr h="30479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95 094,2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86 678,9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735071"/>
                  </a:ext>
                </a:extLst>
              </a:tr>
              <a:tr h="304796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«Безопасность дорожного движения»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3 809,6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3381,1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1 717,6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1 362,2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6069768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428,5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355,4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771590"/>
                  </a:ext>
                </a:extLst>
              </a:tr>
              <a:tr h="57911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«Жильё и городская среда»,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492 071,1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419 899,2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567374"/>
                  </a:ext>
                </a:extLst>
              </a:tr>
              <a:tr h="518156">
                <a:tc rowSpan="3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ГК - Фонда содействия реформированию ЖКХ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417 943,3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404 440,1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370 296,8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362 884,2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719686"/>
                  </a:ext>
                </a:extLst>
              </a:tr>
              <a:tr h="3047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8 079,3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7 042,2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500687"/>
                  </a:ext>
                </a:extLst>
              </a:tr>
              <a:tr h="33528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5 423,9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370,4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556341"/>
                  </a:ext>
                </a:extLst>
              </a:tr>
              <a:tr h="304796">
                <a:tc rowSpan="4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«Формирование современной городской среды»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74 127,8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64 259,1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49 602,4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36 445,6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626296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297890"/>
                  </a:ext>
                </a:extLst>
              </a:tr>
              <a:tr h="304796">
                <a:tc gridSpan="2"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743,8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811483"/>
                  </a:ext>
                </a:extLst>
              </a:tr>
              <a:tr h="304796">
                <a:tc gridSpan="2"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8 557,3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12 413,0</a:t>
                      </a:r>
                    </a:p>
                  </a:txBody>
                  <a:tcPr marL="91477" marR="91477" marT="45718" marB="45718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558773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45662" y="869029"/>
            <a:ext cx="1311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94081" y="8627"/>
            <a:ext cx="7886700" cy="78352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</a:t>
            </a:r>
          </a:p>
        </p:txBody>
      </p:sp>
      <p:pic>
        <p:nvPicPr>
          <p:cNvPr id="2050" name="Picture 2" descr="https://barnaul.org/upload/resize_cache/iblock/1f3/1418_791_11ad056af159509fa29b13aa1d5079c1a/DSC_0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44" y="772364"/>
            <a:ext cx="2172930" cy="1451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vina29.ru/wp-content/uploads/2019/12/dom-socialnyj_severodvin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44" y="3864898"/>
            <a:ext cx="2172930" cy="1447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rnovosti.ru/media/filer_public/63/f7/63f72892-5420-4ffd-ac89-6834c7ba1ba8/nadpis_okolo_zeb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44" y="2181557"/>
            <a:ext cx="2172930" cy="162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8.userapi.com/71pn8rLZ1QhXZdk1m67tuKaaL2gV372-B10ozQ/_IzyILJUjS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44" y="5318731"/>
            <a:ext cx="2172930" cy="147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33811" y="158714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33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endParaRPr lang="ru-RU" sz="33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97057" y="5650065"/>
            <a:ext cx="4193930" cy="1174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мероприятия по содействию трудоустройству несовершеннолетних граждан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1 113,9 тыс. рублей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5512" y="3134088"/>
            <a:ext cx="3286856" cy="9097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вышестоящих бюджетов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113 705,7 тыс. рублей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555718" y="1815122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22922" y="1167814"/>
            <a:ext cx="5514711" cy="16029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повышение заработной платы педагогических работников муниципальных учреждений дополнительного образования в целях реализации Указа Президента Российской Федерации 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 июня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2012 года № 761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512,3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344597" y="1440873"/>
            <a:ext cx="3286856" cy="95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8 058,6 тыс. рублей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226268" y="3468914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1106" y="3029092"/>
            <a:ext cx="4479367" cy="1174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бесплатного горячего питания обучающихся, получающих начальное общее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906,5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166696" y="4454280"/>
            <a:ext cx="3025304" cy="891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8 243,8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 рублей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8246429" y="4781749"/>
            <a:ext cx="470794" cy="283099"/>
          </a:xfrm>
          <a:prstGeom prst="rightArrow">
            <a:avLst>
              <a:gd name="adj1" fmla="val 704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306793" y="4269414"/>
            <a:ext cx="4624384" cy="12609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укрепление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материально-технической базы муниципальных дошкольных образовательных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777,0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20888" y="5872320"/>
            <a:ext cx="3163020" cy="891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 рублей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148191" y="6083265"/>
            <a:ext cx="470794" cy="3082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ким должно быть горячее питание в школах в новом учебном году |  Новгородские Ведом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85" y="2320777"/>
            <a:ext cx="2786326" cy="1825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ременное трудоустройство несовершеннолетних гражд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96" y="5373422"/>
            <a:ext cx="2845632" cy="1569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2475</TotalTime>
  <Words>2129</Words>
  <Application>Microsoft Office PowerPoint</Application>
  <PresentationFormat>Произвольный</PresentationFormat>
  <Paragraphs>709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Легкий дым</vt:lpstr>
      <vt:lpstr>Отчет об исполнении бюджета муниципального образования «Северодвинск»   за 2021 год</vt:lpstr>
      <vt:lpstr>Исполнение местного бюджета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  <vt:lpstr>Национальная экономика</vt:lpstr>
      <vt:lpstr>Инвестиции в дорожную деятельность</vt:lpstr>
      <vt:lpstr>Презентация PowerPoint</vt:lpstr>
      <vt:lpstr>Жилищно-коммунальное хозяйство</vt:lpstr>
      <vt:lpstr>Инвестиции в объекты жилищно-коммунальной сферы</vt:lpstr>
      <vt:lpstr>Исполнение местного бюджета за 2021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образования «Северодвинск»   за 2020 год»</dc:title>
  <dc:creator>Богданова</dc:creator>
  <cp:lastModifiedBy>user</cp:lastModifiedBy>
  <cp:revision>160</cp:revision>
  <cp:lastPrinted>2022-05-04T13:13:15Z</cp:lastPrinted>
  <dcterms:created xsi:type="dcterms:W3CDTF">2022-04-07T11:59:03Z</dcterms:created>
  <dcterms:modified xsi:type="dcterms:W3CDTF">2022-05-17T07:04:39Z</dcterms:modified>
</cp:coreProperties>
</file>