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1" r:id="rId4"/>
    <p:sldId id="258" r:id="rId5"/>
    <p:sldId id="259" r:id="rId6"/>
    <p:sldId id="262" r:id="rId7"/>
    <p:sldId id="263" r:id="rId8"/>
    <p:sldId id="264" r:id="rId9"/>
    <p:sldId id="266" r:id="rId10"/>
    <p:sldId id="267" r:id="rId11"/>
    <p:sldId id="269" r:id="rId12"/>
    <p:sldId id="261" r:id="rId13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8C1C0"/>
    <a:srgbClr val="F17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28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2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5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3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8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3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4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2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47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8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0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1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20AD-0412-433E-8E0A-03FBF611271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1509-5A27-4A92-9D8C-C2D8251AA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C598B2088617C56280D2691EA8C5671141905A9BDCAFB21F3864D39DABF01C49B357B0BF72217E7A07D9929A8036198DEC09CA0B4E4f8f4L" TargetMode="External"/><Relationship Id="rId2" Type="http://schemas.openxmlformats.org/officeDocument/2006/relationships/hyperlink" Target="consultantplus://offline/ref=9C598B2088617C56280D2691EA8C5671141905A9BDCAFB21F3864D39DABF01C49B357B0BF72216E7A07D9929A8036198DEC09CA0B4E4f8f4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" y="1772816"/>
            <a:ext cx="911212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9128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/>
              <a:t>Памятка по организации расследования </a:t>
            </a:r>
          </a:p>
          <a:p>
            <a:pPr algn="ctr"/>
            <a:r>
              <a:rPr lang="ru-RU" sz="2700" b="1" dirty="0" smtClean="0"/>
              <a:t>несчастного случая </a:t>
            </a:r>
          </a:p>
          <a:p>
            <a:pPr algn="ctr"/>
            <a:r>
              <a:rPr lang="ru-RU" sz="2700" dirty="0" smtClean="0"/>
              <a:t>(для органов исполнительной власти </a:t>
            </a:r>
          </a:p>
          <a:p>
            <a:pPr algn="ctr"/>
            <a:r>
              <a:rPr lang="ru-RU" sz="2700" dirty="0" smtClean="0"/>
              <a:t>Архангельской области)</a:t>
            </a:r>
            <a:endParaRPr lang="ru-RU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6309320"/>
            <a:ext cx="394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состоянию на 01 ноября 2022 года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742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асследование несчастного случая необходимо провести в установленные сроки </a:t>
            </a:r>
            <a:r>
              <a:rPr lang="ru-RU" dirty="0"/>
              <a:t>(ч. 1, 2 ст. 229.1 ТК РФ)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24225"/>
            <a:ext cx="2088232" cy="738664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при легком</a:t>
            </a:r>
            <a:br>
              <a:rPr lang="ru-RU" sz="1400" dirty="0"/>
            </a:br>
            <a:r>
              <a:rPr lang="ru-RU" sz="1400" dirty="0"/>
              <a:t>несчастном случае</a:t>
            </a:r>
            <a:br>
              <a:rPr lang="ru-RU" sz="1400" dirty="0"/>
            </a:br>
            <a:r>
              <a:rPr lang="ru-RU" sz="1400" dirty="0"/>
              <a:t>(в том числе групповом)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501008"/>
            <a:ext cx="8496944" cy="73866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При необходимости проведения дополнительной проверки </a:t>
            </a:r>
            <a:r>
              <a:rPr lang="ru-RU" sz="1400" dirty="0" smtClean="0"/>
              <a:t>обстоятельств несчастного </a:t>
            </a:r>
            <a:r>
              <a:rPr lang="ru-RU" sz="1400" dirty="0"/>
              <a:t>случая, получения медицинских и иных заключений </a:t>
            </a:r>
            <a:r>
              <a:rPr lang="ru-RU" sz="1400" dirty="0" smtClean="0"/>
              <a:t>сроки могут </a:t>
            </a:r>
            <a:r>
              <a:rPr lang="ru-RU" sz="1400" dirty="0"/>
              <a:t>быть продлены председателем комиссии, </a:t>
            </a:r>
            <a:endParaRPr lang="ru-RU" sz="1400" dirty="0" smtClean="0"/>
          </a:p>
          <a:p>
            <a:pPr algn="ctr"/>
            <a:r>
              <a:rPr lang="ru-RU" sz="1400" dirty="0" smtClean="0"/>
              <a:t>но </a:t>
            </a:r>
            <a:r>
              <a:rPr lang="ru-RU" sz="1400" dirty="0"/>
              <a:t>не более чем на </a:t>
            </a:r>
            <a:r>
              <a:rPr lang="ru-RU" sz="1400" dirty="0" smtClean="0"/>
              <a:t>15 дней</a:t>
            </a:r>
            <a:r>
              <a:rPr lang="ru-RU" sz="1400" dirty="0"/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403648" y="2362889"/>
            <a:ext cx="72008" cy="398875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995936" y="2420888"/>
            <a:ext cx="72008" cy="351329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403648" y="1268760"/>
            <a:ext cx="72008" cy="341456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92452" y="1610797"/>
            <a:ext cx="3200028" cy="954107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для </a:t>
            </a:r>
            <a:r>
              <a:rPr lang="ru-RU" sz="1400" dirty="0"/>
              <a:t>несчастного случая, о котором вам не сообщили вовремя или в результате которого нетрудоспособность наступила не </a:t>
            </a:r>
            <a:r>
              <a:rPr lang="ru-RU" sz="1400" dirty="0" smtClean="0"/>
              <a:t>сразу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4480359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Если в ходе расследования </a:t>
            </a:r>
            <a:r>
              <a:rPr lang="ru-RU" sz="1300" dirty="0" smtClean="0"/>
              <a:t>возникла </a:t>
            </a:r>
            <a:r>
              <a:rPr lang="ru-RU" sz="1300" dirty="0"/>
              <a:t>необходимость рассмотреть его обстоятельства в организациях, осуществляющих экспертизу, органах дознания, органах следствия или в суде и из-за этого завершить его в установленные сроки невозможно, то решение о продлении срока принимается по согласованию с этими организациями, органами либо с учетом принятых ими решений (ч. 3 ст. 229.1 ТК РФ).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646" y="5445224"/>
            <a:ext cx="88742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В течение 24 часов после принятия решения о продлении сроков расследования необходимо письменно уведомить </a:t>
            </a:r>
            <a:endParaRPr lang="ru-RU" sz="1300" dirty="0" smtClean="0"/>
          </a:p>
          <a:p>
            <a:r>
              <a:rPr lang="ru-RU" sz="1300" dirty="0" smtClean="0"/>
              <a:t>(</a:t>
            </a:r>
            <a:r>
              <a:rPr lang="ru-RU" sz="1300" dirty="0"/>
              <a:t>п. 19 Положения о расследовании несчастных случаев):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300" dirty="0"/>
              <a:t>членов комиссии;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300" dirty="0"/>
              <a:t>пострадавшего (его законного представителя или иное доверенное лицо);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300" dirty="0"/>
              <a:t>при несчастном случае со смертельным исходом - того, кто состоял на иждивении погибшего либо был с ним в близком родстве или свойстве (их законного представителя или иное доверенное лицо).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92452" y="2780928"/>
            <a:ext cx="3200028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1 месяц со дня поступления заявления пострадавшего (его доверенного лица) 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7339508" y="2553001"/>
            <a:ext cx="71041" cy="227928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022812" y="1268760"/>
            <a:ext cx="72008" cy="341456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338541" y="1268760"/>
            <a:ext cx="72008" cy="341456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764704"/>
            <a:ext cx="8496944" cy="523220"/>
          </a:xfrm>
          <a:prstGeom prst="rect">
            <a:avLst/>
          </a:prstGeom>
          <a:solidFill>
            <a:srgbClr val="F8C1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Сроки расследования исчисляются в календарных днях начиная со дня издания приказа об образовании комиссии (п. 22 Положения о расследовании несчастных случаев).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1610797"/>
            <a:ext cx="2736304" cy="954107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при тяжелом несчастном случае</a:t>
            </a:r>
            <a:br>
              <a:rPr lang="ru-RU" sz="1400" dirty="0"/>
            </a:br>
            <a:r>
              <a:rPr lang="ru-RU" sz="1400" dirty="0"/>
              <a:t>или несчастном случае со</a:t>
            </a:r>
            <a:br>
              <a:rPr lang="ru-RU" sz="1400" dirty="0"/>
            </a:br>
            <a:r>
              <a:rPr lang="ru-RU" sz="1400" dirty="0"/>
              <a:t>смертельным исходом</a:t>
            </a:r>
            <a:br>
              <a:rPr lang="ru-RU" sz="1400" dirty="0"/>
            </a:br>
            <a:r>
              <a:rPr lang="ru-RU" sz="1400" dirty="0"/>
              <a:t>(в том числе групповом)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1403648" y="3149679"/>
            <a:ext cx="72008" cy="351329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995936" y="3128483"/>
            <a:ext cx="72008" cy="351329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81536" y="2772217"/>
            <a:ext cx="275456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 течении 15 календарных </a:t>
            </a:r>
            <a:r>
              <a:rPr lang="ru-RU" sz="1400" dirty="0" smtClean="0"/>
              <a:t>дней</a:t>
            </a:r>
          </a:p>
          <a:p>
            <a:pPr algn="ctr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761764"/>
            <a:ext cx="208823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 течении 3-х календарных дней</a:t>
            </a:r>
            <a:endParaRPr lang="ru-RU" sz="1400" dirty="0"/>
          </a:p>
        </p:txBody>
      </p:sp>
      <p:pic>
        <p:nvPicPr>
          <p:cNvPr id="23" name="Picture 2" descr="❗” значение: красный восклицательный знак Emoji | Emoji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2" y="4508814"/>
            <a:ext cx="864096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4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460" y="465634"/>
            <a:ext cx="8844036" cy="332398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устанавливает </a:t>
            </a:r>
            <a:r>
              <a:rPr lang="ru-RU" sz="1400" dirty="0"/>
              <a:t>обстоятельства и причины несчастного случая, выявляет и опрашивает очевидцев и тех, кто допустил нарушения требований охраны труда;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получает от вас (вашего представителя) необходимую информацию, объяснения от пострадавшего (по возможности);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собирает и составляет материалы расследования. Протоколы опроса и осмотра места несчастного случая составляются по формам, утвержденным Приказом Минтруда России от 20.04.2022 </a:t>
            </a:r>
            <a:r>
              <a:rPr lang="ru-RU" sz="1400" dirty="0" smtClean="0"/>
              <a:t>№ </a:t>
            </a:r>
            <a:r>
              <a:rPr lang="ru-RU" sz="1400" dirty="0"/>
              <a:t>223н. </a:t>
            </a:r>
            <a:r>
              <a:rPr lang="ru-RU" sz="1400" dirty="0" smtClean="0"/>
              <a:t>Председатель </a:t>
            </a:r>
            <a:r>
              <a:rPr lang="ru-RU" sz="1400" dirty="0"/>
              <a:t>комиссии определяет перечень материалов в зависимости от характера и обстоятельств несчастного случая (ч. 4 ст. 229.2 ТК РФ);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определяет, были ли действия (бездействие) пострадавшего в момент несчастного случая обусловлены трудовыми отношениями с работодателем либо участием в его производственной деятельности, при необходимости решает вопрос о том, какой работодатель осуществляет учет несчастного случая;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квалифицирует происшествие как несчастный случай на производстве или как несчастный случай, не связанный с ним;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вырабатывает предложения по устранению выявленных нарушений, причин несчастного случая и по предупреждению аналогичных случаев.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460" y="4005064"/>
            <a:ext cx="8844036" cy="1600438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Комиссия по расследованию несчастного случая принимает к рассмотрению </a:t>
            </a:r>
            <a:r>
              <a:rPr lang="ru-RU" sz="1400" b="1" dirty="0">
                <a:solidFill>
                  <a:srgbClr val="FF0000"/>
                </a:solidFill>
              </a:rPr>
              <a:t>только оригиналы </a:t>
            </a:r>
            <a:r>
              <a:rPr lang="ru-RU" sz="1400" dirty="0"/>
              <a:t>подготовленных документов, после чего с них снимаются заверенные вашим представителем копии (выписки из документа). Документы, составленные ненадлежащим образом, документы с поправками, подчистками и дополнениями, не оформленными юридически, не рассматриваются как официальные и подлежат </a:t>
            </a:r>
            <a:r>
              <a:rPr lang="ru-RU" sz="1400" dirty="0" smtClean="0"/>
              <a:t>изъятию.</a:t>
            </a:r>
          </a:p>
          <a:p>
            <a:endParaRPr lang="ru-RU" sz="1400" dirty="0" smtClean="0"/>
          </a:p>
          <a:p>
            <a:r>
              <a:rPr lang="ru-RU" sz="1400" dirty="0" smtClean="0"/>
              <a:t>Документы</a:t>
            </a:r>
            <a:r>
              <a:rPr lang="ru-RU" sz="1400" dirty="0"/>
              <a:t>, которые по законодательству можно вести в электронном виде, также принимаются к рассмотрению (п. 29 Положения о расследовании несчастных случаев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5806076"/>
            <a:ext cx="5328592" cy="73866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Комиссия признает несчастный случай связанным с производством или не связанным с ним на основании собранных материалов расследования (ч. 5 ст. 229.2 ТК РФ).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2460" y="116632"/>
            <a:ext cx="8844036" cy="36933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dirty="0"/>
              <a:t>В ходе расследования комиссия выполняет следующие действия (ч. 1, 5 ст. 229.2 ТК РФ):</a:t>
            </a:r>
          </a:p>
        </p:txBody>
      </p:sp>
    </p:spTree>
    <p:extLst>
      <p:ext uri="{BB962C8B-B14F-4D97-AF65-F5344CB8AC3E}">
        <p14:creationId xmlns:p14="http://schemas.microsoft.com/office/powerpoint/2010/main" val="319059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1688230" y="107340"/>
            <a:ext cx="57675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ОФОРМЛЕНИЕ РЕЗУЛЬТАТОВ РАССЛЕДОВАНИЯ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0" y="930488"/>
            <a:ext cx="9145394" cy="5450840"/>
            <a:chOff x="4776" y="979"/>
            <a:chExt cx="7380" cy="4292"/>
          </a:xfrm>
        </p:grpSpPr>
        <p:sp>
          <p:nvSpPr>
            <p:cNvPr id="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4776" y="979"/>
              <a:ext cx="7380" cy="4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4866" y="1489"/>
              <a:ext cx="3510" cy="858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Оформляется актом Н-1 </a:t>
              </a:r>
              <a:r>
                <a:rPr lang="ru-RU" altLang="ru-RU" sz="1200" b="1" dirty="0">
                  <a:ea typeface="Times New Roman" pitchFamily="18" charset="0"/>
                </a:rPr>
                <a:t>(форма 2) в 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количестве 3-х экземпляров для: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7145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>
                  <a:tab pos="114300" algn="l"/>
                </a:tabLs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работодателя;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7145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>
                  <a:tab pos="114300" algn="l"/>
                </a:tabLs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пострадавшего;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7145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>
                  <a:tab pos="114300" algn="l"/>
                </a:tabLs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Фонда социального страхования.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114300" algn="l"/>
                </a:tabLst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8556" y="1812"/>
              <a:ext cx="3510" cy="270"/>
            </a:xfrm>
            <a:prstGeom prst="rect">
              <a:avLst/>
            </a:prstGeom>
            <a:solidFill>
              <a:srgbClr val="99CCFF"/>
            </a:solidFill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ГРУППОВОЙ, ТЯЖЕЛЫЙ, СМЕРТЕЛЬНЫЙ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7026" y="1069"/>
              <a:ext cx="2880" cy="270"/>
            </a:xfrm>
            <a:prstGeom prst="rect">
              <a:avLst/>
            </a:prstGeom>
            <a:solidFill>
              <a:srgbClr val="FFCC99"/>
            </a:solidFill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НЕСЧАСТНЫЙ СЛУЧАЙ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13"/>
            <p:cNvSpPr>
              <a:spLocks noChangeShapeType="1"/>
            </p:cNvSpPr>
            <p:nvPr/>
          </p:nvSpPr>
          <p:spPr bwMode="auto">
            <a:xfrm rot="10800000" flipV="1">
              <a:off x="6621" y="1204"/>
              <a:ext cx="383" cy="285"/>
            </a:xfrm>
            <a:prstGeom prst="bentConnector2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12"/>
            <p:cNvSpPr>
              <a:spLocks noChangeShapeType="1"/>
            </p:cNvSpPr>
            <p:nvPr/>
          </p:nvSpPr>
          <p:spPr bwMode="auto">
            <a:xfrm>
              <a:off x="8393" y="1553"/>
              <a:ext cx="1917" cy="259"/>
            </a:xfrm>
            <a:prstGeom prst="bentConnector2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8556" y="2282"/>
              <a:ext cx="3510" cy="668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Дополнительно к акту Н-1</a:t>
              </a:r>
              <a:r>
                <a:rPr lang="ru-RU" altLang="ru-RU" sz="1200" b="1" dirty="0" smtClean="0">
                  <a:ea typeface="Times New Roman" pitchFamily="18" charset="0"/>
                </a:rPr>
                <a:t> составляется 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акт расследования несчастного</a:t>
              </a:r>
              <a:r>
                <a:rPr kumimoji="0" lang="ru-RU" altLang="ru-RU" sz="12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случая </a:t>
              </a:r>
              <a:r>
                <a:rPr lang="ru-RU" altLang="ru-RU" sz="1200" b="1" dirty="0" smtClean="0">
                  <a:ea typeface="Times New Roman" pitchFamily="18" charset="0"/>
                </a:rPr>
                <a:t>в </a:t>
              </a:r>
              <a:r>
                <a:rPr lang="ru-RU" altLang="ru-RU" sz="1200" b="1" dirty="0">
                  <a:ea typeface="Times New Roman" pitchFamily="18" charset="0"/>
                </a:rPr>
                <a:t>количестве 2-х </a:t>
              </a:r>
              <a:r>
                <a:rPr lang="ru-RU" altLang="ru-RU" sz="1200" b="1" dirty="0" smtClean="0">
                  <a:ea typeface="Times New Roman" pitchFamily="18" charset="0"/>
                </a:rPr>
                <a:t>экземпляров 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(форма 5) </a:t>
              </a:r>
              <a:r>
                <a:rPr kumimoji="0" lang="ru-RU" altLang="ru-RU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(ч.2 ст. 230.1 ТК РФ, п.30 Положения о расследовании несчастных случаев)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8556" y="3120"/>
              <a:ext cx="3510" cy="136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Акт расследования несчастного случая вместе с копиями материалов расследования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течение 3-х</a:t>
              </a:r>
              <a:r>
                <a:rPr lang="ru-RU" altLang="ru-RU" sz="1200" dirty="0">
                  <a:solidFill>
                    <a:srgbClr val="FF0000"/>
                  </a:solidFill>
                  <a:ea typeface="Times New Roman" pitchFamily="18" charset="0"/>
                </a:rPr>
                <a:t> календарных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дней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altLang="ru-RU" sz="1200" dirty="0" smtClean="0">
                  <a:ea typeface="Times New Roman" pitchFamily="18" charset="0"/>
                </a:rPr>
                <a:t>направляется в </a:t>
              </a:r>
              <a:r>
                <a:rPr lang="ru-RU" altLang="ru-RU" sz="1200" dirty="0">
                  <a:ea typeface="Times New Roman" pitchFamily="18" charset="0"/>
                </a:rPr>
                <a:t>прокуратуру по месту </a:t>
              </a:r>
              <a:r>
                <a:rPr lang="ru-RU" altLang="ru-RU" sz="1200" dirty="0" smtClean="0">
                  <a:ea typeface="Times New Roman" pitchFamily="18" charset="0"/>
                </a:rPr>
                <a:t>происшествия.</a:t>
              </a:r>
            </a:p>
            <a:p>
              <a:pPr lvl="0"/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Копия акта </a:t>
              </a:r>
              <a:r>
                <a:rPr lang="ru-RU" altLang="ru-RU" sz="1200" dirty="0">
                  <a:ea typeface="Times New Roman" pitchFamily="18" charset="0"/>
                </a:rPr>
                <a:t>расследования несчастного случая вместе </a:t>
              </a:r>
              <a:r>
                <a:rPr lang="ru-RU" altLang="ru-RU" sz="1200" dirty="0" smtClean="0">
                  <a:ea typeface="Times New Roman" pitchFamily="18" charset="0"/>
                </a:rPr>
                <a:t>с </a:t>
              </a:r>
              <a:r>
                <a:rPr lang="ru-RU" altLang="ru-RU" sz="1200" dirty="0">
                  <a:ea typeface="Times New Roman" pitchFamily="18" charset="0"/>
                </a:rPr>
                <a:t>копиями </a:t>
              </a:r>
              <a:r>
                <a:rPr lang="ru-RU" altLang="ru-RU" sz="1200" dirty="0" smtClean="0">
                  <a:ea typeface="Times New Roman" pitchFamily="18" charset="0"/>
                </a:rPr>
                <a:t>материалов расследования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направляются в: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7145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>
                  <a:tab pos="114300" algn="l"/>
                </a:tabLs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Государственную инспекцию труда;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71450" lvl="0" indent="-171450" eaLnBrk="0" hangingPunct="0">
                <a:buFont typeface="Wingdings" panose="05000000000000000000" pitchFamily="2" charset="2"/>
                <a:buChar char="ü"/>
              </a:pPr>
              <a:r>
                <a:rPr lang="ru-RU" altLang="ru-RU" sz="1200" dirty="0" smtClean="0">
                  <a:ea typeface="Times New Roman" pitchFamily="18" charset="0"/>
                </a:rPr>
                <a:t>Фонд </a:t>
              </a:r>
              <a:r>
                <a:rPr lang="ru-RU" altLang="ru-RU" sz="1200" dirty="0">
                  <a:ea typeface="Times New Roman" pitchFamily="18" charset="0"/>
                </a:rPr>
                <a:t>социального страхования;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7145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>
                  <a:tab pos="114300" algn="l"/>
                </a:tabLs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территориальный орган госконтроля (надзора) (если НС произошел на подконтрольном им объекте).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6"/>
            <p:cNvSpPr>
              <a:spLocks noChangeShapeType="1"/>
            </p:cNvSpPr>
            <p:nvPr/>
          </p:nvSpPr>
          <p:spPr bwMode="auto">
            <a:xfrm>
              <a:off x="10311" y="2105"/>
              <a:ext cx="1" cy="14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5"/>
            <p:cNvSpPr>
              <a:spLocks noChangeShapeType="1"/>
            </p:cNvSpPr>
            <p:nvPr/>
          </p:nvSpPr>
          <p:spPr bwMode="auto">
            <a:xfrm>
              <a:off x="10310" y="2954"/>
              <a:ext cx="1" cy="16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5766" y="4911"/>
              <a:ext cx="5400" cy="36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Экземпляр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altLang="ru-RU" sz="12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а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кта Н-1, акта расследования несчастного случая и материалы расследования 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работодатель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хранит у себя в течение 45 лет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3"/>
            <p:cNvSpPr>
              <a:spLocks noChangeShapeType="1"/>
            </p:cNvSpPr>
            <p:nvPr/>
          </p:nvSpPr>
          <p:spPr bwMode="auto">
            <a:xfrm rot="16200000" flipH="1">
              <a:off x="7226" y="3649"/>
              <a:ext cx="1435" cy="1049"/>
            </a:xfrm>
            <a:prstGeom prst="bentConnector3">
              <a:avLst>
                <a:gd name="adj1" fmla="val 88707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AutoShape 2"/>
            <p:cNvSpPr>
              <a:spLocks noChangeShapeType="1"/>
            </p:cNvSpPr>
            <p:nvPr/>
          </p:nvSpPr>
          <p:spPr bwMode="auto">
            <a:xfrm rot="5400000">
              <a:off x="9220" y="3729"/>
              <a:ext cx="411" cy="1916"/>
            </a:xfrm>
            <a:prstGeom prst="bentConnector3">
              <a:avLst>
                <a:gd name="adj1" fmla="val 61266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866" y="2776"/>
              <a:ext cx="3510" cy="68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Председатель комиссии, </a:t>
              </a:r>
              <a:r>
                <a:rPr lang="ru-RU" altLang="ru-RU" sz="1200" dirty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течение 3-х календарных дней</a:t>
              </a:r>
              <a:r>
                <a:rPr lang="ru-RU" altLang="ru-RU" sz="12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после окончания </a:t>
              </a:r>
              <a:r>
                <a:rPr lang="ru-RU" altLang="ru-RU" sz="12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расследования,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направляет акт Н-1 </a:t>
              </a:r>
              <a:r>
                <a:rPr lang="ru-RU" altLang="ru-RU" sz="12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пострадавшему, а также, </a:t>
              </a:r>
              <a:r>
                <a:rPr lang="ru-RU" altLang="ru-RU" sz="12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акт Н-1 </a:t>
              </a:r>
              <a:r>
                <a:rPr lang="ru-RU" altLang="ru-RU" sz="12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вместе с копией материалов расследования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ФСС (ч.6 ст. 230 ТК РФ).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0" y="60801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8478" y="529516"/>
            <a:ext cx="8784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Формы необходимых для этого документов утверждены Приказом Минтруда России от 20.04.2022 </a:t>
            </a:r>
            <a:r>
              <a:rPr lang="ru-RU" sz="1400" dirty="0" smtClean="0"/>
              <a:t>№ </a:t>
            </a:r>
            <a:r>
              <a:rPr lang="ru-RU" sz="1400" dirty="0"/>
              <a:t>223н. </a:t>
            </a:r>
            <a:endParaRPr lang="ru-RU" sz="1400" dirty="0" smtClean="0"/>
          </a:p>
          <a:p>
            <a:pPr algn="ctr"/>
            <a:r>
              <a:rPr lang="ru-RU" sz="1400" dirty="0" smtClean="0"/>
              <a:t>При </a:t>
            </a:r>
            <a:r>
              <a:rPr lang="ru-RU" sz="1400" dirty="0"/>
              <a:t>их заполнении используются Классификаторы (п. 34 Положения о расследовании несчастных случаев).</a:t>
            </a:r>
          </a:p>
        </p:txBody>
      </p:sp>
      <p:cxnSp>
        <p:nvCxnSpPr>
          <p:cNvPr id="3" name="Прямая со стрелкой 2"/>
          <p:cNvCxnSpPr>
            <a:stCxn id="8" idx="2"/>
          </p:cNvCxnSpPr>
          <p:nvPr/>
        </p:nvCxnSpPr>
        <p:spPr>
          <a:xfrm flipH="1">
            <a:off x="2286348" y="2668780"/>
            <a:ext cx="1" cy="50546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11560" y="4800654"/>
            <a:ext cx="23842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 </a:t>
            </a:r>
            <a:r>
              <a:rPr lang="ru-RU" alt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групповом НС акт составляется на каждого пострадавшего отдельно</a:t>
            </a:r>
            <a:endParaRPr lang="ru-RU" sz="1400" dirty="0"/>
          </a:p>
        </p:txBody>
      </p:sp>
      <p:pic>
        <p:nvPicPr>
          <p:cNvPr id="27" name="Picture 2" descr="❗” значение: красный восклицательный знак Emoji | Emoji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499"/>
            <a:ext cx="864096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51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497487" y="121678"/>
            <a:ext cx="81490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НОРМАТИВНАЯ ОСНОВА РАССЛЕДОВАНИЯ НЕСЧАСТНЫХ СЛУЧАЕВ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44338" y="908380"/>
            <a:ext cx="8992158" cy="5287856"/>
            <a:chOff x="161" y="2620"/>
            <a:chExt cx="11436" cy="6447"/>
          </a:xfrm>
        </p:grpSpPr>
        <p:sp>
          <p:nvSpPr>
            <p:cNvPr id="6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61" y="2796"/>
              <a:ext cx="11436" cy="6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302" y="5444"/>
              <a:ext cx="11154" cy="418"/>
            </a:xfrm>
            <a:prstGeom prst="rect">
              <a:avLst/>
            </a:prstGeom>
            <a:solidFill>
              <a:srgbClr val="FFCC99"/>
            </a:solidFill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РАССЛЕДОВАНИЕ И УЧЕТ НЕСЧАСТНЫХ СЛУЧАЕВ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161" y="2620"/>
              <a:ext cx="5667" cy="120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Проводится в порядке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установленном в статьях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226, 227, 228, 228.1, 229, 229.1, 229.2, 229.3, 230, 230.1, 231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Трудового кодекса Российской Федерации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5950" y="2620"/>
              <a:ext cx="5647" cy="120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отдельных отраслях и организациях </a:t>
              </a:r>
              <a:r>
                <a:rPr kumimoji="0" lang="ru-RU" altLang="ru-RU" sz="12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проводится </a:t>
              </a:r>
              <a:br>
                <a:rPr kumimoji="0" lang="ru-RU" altLang="ru-RU" sz="12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ru-RU" altLang="ru-RU" sz="12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порядке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установленном в Положении, утвержденном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приказом Минтруда России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от 20 апреля 2022 г. № 223н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844" y="3911"/>
              <a:ext cx="6212" cy="97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Определение </a:t>
              </a:r>
              <a:r>
                <a:rPr kumimoji="0" lang="ru-RU" altLang="ru-RU" sz="12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степени тяжести повреждений здоровья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осуществляется в соответствии со Схемой, утвержденной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приказом </a:t>
              </a:r>
              <a:r>
                <a:rPr kumimoji="0" lang="ru-RU" altLang="ru-RU" sz="12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Минздравсоцразвития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России </a:t>
              </a:r>
              <a:b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от 24 февраля 2005 г. № 160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844" y="6419"/>
              <a:ext cx="6211" cy="97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Формы документов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необходимых для расследования и учета, приведены в приложении 2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приказа Минтруда России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от 20 апреля 2022 г. № 223н</a:t>
              </a:r>
              <a:endParaRPr lang="ru-RU" alt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091" y="7534"/>
              <a:ext cx="5365" cy="139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sng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Справка о заключительном диагнозе</a:t>
              </a: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пострадавшего, а также </a:t>
              </a: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рекомендации по заполнению</a:t>
              </a: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указанной формы утверждены</a:t>
              </a:r>
              <a:endPara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приказом Минздравсоцразвития России</a:t>
              </a:r>
              <a:endPara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от 15 апреля 2005 г. № 275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02" y="7534"/>
              <a:ext cx="5365" cy="139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Учетная форма медицинского заключения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b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 характере полученных повреждений здоровья </a:t>
              </a:r>
              <a:b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 степени их тяжести, а также 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рекомендации </a:t>
              </a:r>
              <a:b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 заполнению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указанной формы утверждены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приказом </a:t>
              </a:r>
              <a:r>
                <a:rPr kumimoji="0" lang="ru-RU" altLang="ru-RU" sz="12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Минздравсоцразвития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России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от 15 апреля 2005 г. № 275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5385" y="4886"/>
              <a:ext cx="988" cy="55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9762" y="3823"/>
              <a:ext cx="988" cy="1621"/>
            </a:xfrm>
            <a:prstGeom prst="downArrow">
              <a:avLst>
                <a:gd name="adj1" fmla="val 50000"/>
                <a:gd name="adj2" fmla="val 3879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867" y="3823"/>
              <a:ext cx="987" cy="1597"/>
            </a:xfrm>
            <a:prstGeom prst="downArrow">
              <a:avLst>
                <a:gd name="adj1" fmla="val 50000"/>
                <a:gd name="adj2" fmla="val 3883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 flipV="1">
              <a:off x="5385" y="5862"/>
              <a:ext cx="988" cy="55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 flipV="1">
              <a:off x="9762" y="5862"/>
              <a:ext cx="987" cy="1672"/>
            </a:xfrm>
            <a:prstGeom prst="downArrow">
              <a:avLst>
                <a:gd name="adj1" fmla="val 50000"/>
                <a:gd name="adj2" fmla="val 42351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2"/>
            <p:cNvSpPr>
              <a:spLocks noChangeArrowheads="1"/>
            </p:cNvSpPr>
            <p:nvPr/>
          </p:nvSpPr>
          <p:spPr bwMode="auto">
            <a:xfrm flipV="1">
              <a:off x="867" y="5862"/>
              <a:ext cx="987" cy="1672"/>
            </a:xfrm>
            <a:prstGeom prst="downArrow">
              <a:avLst>
                <a:gd name="adj1" fmla="val 50000"/>
                <a:gd name="adj2" fmla="val 42351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0" y="560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144000" cy="571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22462" y="140931"/>
            <a:ext cx="83720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НЕСЧАСТНЫЕ СЛУЧАИ ПОДЛЕЖАТ РАССЛЕДОВАНИЮ И УЧЕТУ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0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16125" y="764704"/>
            <a:ext cx="6064506" cy="545805"/>
          </a:xfrm>
          <a:prstGeom prst="rect">
            <a:avLst/>
          </a:prstGeom>
          <a:solidFill>
            <a:srgbClr val="FFCC99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РАССЛЕДОВАНИЮ И УЧЕТУ ПОДЛЕЖАТ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несчастные случаи, произошедшие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1611" y="1613000"/>
            <a:ext cx="4093542" cy="303225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РАБОТНИКАМИ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1611" y="2261913"/>
            <a:ext cx="8793533" cy="272837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участвующими в производственной деятельности работодателя, 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 частности (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ч. 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1</a:t>
            </a:r>
            <a:r>
              <a:rPr lang="ru-RU" sz="12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2 ст. 227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ТК РФ):</a:t>
            </a:r>
            <a:r>
              <a:rPr lang="ru-RU" alt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851603" y="1613000"/>
            <a:ext cx="4093542" cy="303225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ДРУГИМИ ЛИЦАМИ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1611" y="2534750"/>
            <a:ext cx="8793533" cy="211415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 работниками;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работниками и другими лицами, которые получают образование по ученическим договорам;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лицами, подлежащими обязательному социальному страхованию от несчастных случаев на производстве и профзаболеваний;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обучающимися, которые проходят производственную практику;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лицами с психическими расстройствами, участвующими в производительном труде на лечебно-производственных предприятиях в порядке трудовой терапии по медицинским рекомендациям;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лицами, осужденными к лишению свободы и привлекаемыми к труду;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лицами, привлекаемыми к общественно полезным работам;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членами производственных кооперативов и членами крестьянских (фермерских) хозяйств, принимающими личное трудовое участие в их деятельности.</a:t>
            </a:r>
            <a:endParaRPr lang="ru-RU" sz="1200" dirty="0"/>
          </a:p>
        </p:txBody>
      </p:sp>
      <p:sp>
        <p:nvSpPr>
          <p:cNvPr id="12" name="AutoShape 5"/>
          <p:cNvSpPr>
            <a:spLocks noChangeShapeType="1"/>
          </p:cNvSpPr>
          <p:nvPr/>
        </p:nvSpPr>
        <p:spPr bwMode="auto">
          <a:xfrm rot="5400000">
            <a:off x="3240719" y="268280"/>
            <a:ext cx="265322" cy="234999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/>
          <p:cNvSpPr>
            <a:spLocks noChangeShapeType="1"/>
          </p:cNvSpPr>
          <p:nvPr/>
        </p:nvSpPr>
        <p:spPr bwMode="auto">
          <a:xfrm rot="16200000" flipH="1">
            <a:off x="5590714" y="268278"/>
            <a:ext cx="265323" cy="234999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3"/>
          <p:cNvSpPr>
            <a:spLocks noChangeShapeType="1"/>
          </p:cNvSpPr>
          <p:nvPr/>
        </p:nvSpPr>
        <p:spPr bwMode="auto">
          <a:xfrm rot="16200000" flipH="1">
            <a:off x="3207649" y="900969"/>
            <a:ext cx="333150" cy="2349994"/>
          </a:xfrm>
          <a:prstGeom prst="bentConnector3">
            <a:avLst>
              <a:gd name="adj1" fmla="val 48241"/>
            </a:avLst>
          </a:prstGeom>
          <a:noFill/>
          <a:ln w="25400">
            <a:solidFill>
              <a:srgbClr val="000000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/>
          <p:cNvSpPr>
            <a:spLocks noChangeShapeType="1"/>
          </p:cNvSpPr>
          <p:nvPr/>
        </p:nvSpPr>
        <p:spPr bwMode="auto">
          <a:xfrm rot="5400000">
            <a:off x="5557644" y="900969"/>
            <a:ext cx="333149" cy="2349996"/>
          </a:xfrm>
          <a:prstGeom prst="bentConnector3">
            <a:avLst>
              <a:gd name="adj1" fmla="val 48241"/>
            </a:avLst>
          </a:prstGeom>
          <a:noFill/>
          <a:ln w="25400">
            <a:solidFill>
              <a:srgbClr val="000000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55791" y="4839006"/>
            <a:ext cx="8793533" cy="272837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Расследуйте несчастные случаи, если они произошли (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ч. 1 ст. 227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ТК РФ):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51610" y="5111843"/>
            <a:ext cx="8793533" cy="879291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при исполнении указанными лицами трудовых обязанностей;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выполнении работы по поручению работодателя (его представителя);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осуществлении иных правомерных действий в рамках трудовых отношений с работодателем или совершаемых в его интересах.</a:t>
            </a:r>
          </a:p>
          <a:p>
            <a:pPr lvl="0"/>
            <a:endParaRPr lang="ru-RU" sz="1200" dirty="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22462" y="140931"/>
            <a:ext cx="83720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НЕСЧАСТНЫЕ СЛУЧАИ ПОДЛЕЖАТ РАССЛЕДОВАНИЮ И УЧЕТУ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0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272529" y="190381"/>
            <a:ext cx="85989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/>
              <a:t>Обобщенная схема </a:t>
            </a:r>
            <a:r>
              <a:rPr lang="ru-RU" b="1" dirty="0" smtClean="0"/>
              <a:t>первоначальных действий работодателя при несчастном случае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-77788" y="931386"/>
            <a:ext cx="9258300" cy="4801870"/>
            <a:chOff x="5676" y="2608"/>
            <a:chExt cx="7290" cy="3781"/>
          </a:xfrm>
        </p:grpSpPr>
        <p:sp>
          <p:nvSpPr>
            <p:cNvPr id="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5676" y="2789"/>
              <a:ext cx="7290" cy="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7566" y="3239"/>
              <a:ext cx="1620" cy="813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2.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ПРИНЯТЬ неотложные меры по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предотвращению развития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аварийной или иной чрезвычайной ситуации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9366" y="3239"/>
              <a:ext cx="1620" cy="813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3.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СОХРАНИТЬ до начала расследования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обстановку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какой она была </a:t>
              </a:r>
              <a:r>
                <a:rPr kumimoji="0" lang="ru-RU" alt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 момент происшествия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15"/>
            <p:cNvSpPr>
              <a:spLocks noChangeShapeType="1"/>
            </p:cNvSpPr>
            <p:nvPr/>
          </p:nvSpPr>
          <p:spPr bwMode="auto">
            <a:xfrm>
              <a:off x="7397" y="3599"/>
              <a:ext cx="158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9366" y="5281"/>
              <a:ext cx="1620" cy="108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случае </a:t>
              </a:r>
              <a:r>
                <a:rPr kumimoji="0" lang="ru-RU" alt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невозможности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сохранения–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зафиксировать сложившуюся обстановку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(составить схемы, заснять, сфотографировать и т.д.)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5766" y="3239"/>
              <a:ext cx="1620" cy="540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1.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НЕМЕДЛЕННО организовать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первую помощь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пострадавшему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12"/>
            <p:cNvSpPr>
              <a:spLocks noChangeShapeType="1"/>
            </p:cNvSpPr>
            <p:nvPr/>
          </p:nvSpPr>
          <p:spPr bwMode="auto">
            <a:xfrm rot="10800000" flipV="1">
              <a:off x="6576" y="2750"/>
              <a:ext cx="153" cy="489"/>
            </a:xfrm>
            <a:prstGeom prst="bentConnector2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11"/>
            <p:cNvSpPr>
              <a:spLocks noChangeShapeType="1"/>
            </p:cNvSpPr>
            <p:nvPr/>
          </p:nvSpPr>
          <p:spPr bwMode="auto">
            <a:xfrm>
              <a:off x="9197" y="3599"/>
              <a:ext cx="158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1166" y="3239"/>
              <a:ext cx="1710" cy="813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4.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НЕМЕДЛЕННО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проинформировать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органы и организации </a:t>
              </a:r>
              <a:r>
                <a:rPr kumimoji="0" lang="ru-RU" alt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соответствии с законодательством РФ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utoShape 9"/>
            <p:cNvSpPr>
              <a:spLocks noChangeShapeType="1"/>
            </p:cNvSpPr>
            <p:nvPr/>
          </p:nvSpPr>
          <p:spPr bwMode="auto">
            <a:xfrm>
              <a:off x="10997" y="3599"/>
              <a:ext cx="158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1166" y="5114"/>
              <a:ext cx="1710" cy="1260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5.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ПРИНЯТЬ ИНЫЕ необходимые меры по 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организации и обеспечению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надлежащего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и </a:t>
              </a:r>
              <a:r>
                <a:rPr kumimoji="0" lang="ru-RU" alt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своевременного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расследования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несчастного случая и 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оформлению материалов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расследования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7"/>
            <p:cNvSpPr>
              <a:spLocks noChangeShapeType="1"/>
            </p:cNvSpPr>
            <p:nvPr/>
          </p:nvSpPr>
          <p:spPr bwMode="auto">
            <a:xfrm>
              <a:off x="12021" y="4944"/>
              <a:ext cx="1" cy="16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5766" y="3779"/>
              <a:ext cx="1620" cy="63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ru-RU" alt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 необходимости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доставку его в медицинскую организацию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7566" y="4052"/>
              <a:ext cx="1620" cy="5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 воздействия травмирующих факторов </a:t>
              </a:r>
              <a:r>
                <a:rPr kumimoji="0" lang="ru-RU" alt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 других лиц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9366" y="4034"/>
              <a:ext cx="1620" cy="10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если это </a:t>
              </a:r>
              <a:r>
                <a:rPr kumimoji="0" lang="ru-RU" alt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не угрожает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жизни и здоровью других лиц и </a:t>
              </a:r>
              <a:r>
                <a:rPr kumimoji="0" lang="ru-RU" alt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не ведет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к катастрофе, аварии или возникновению иных чрезвычайных обстоятельств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3"/>
            <p:cNvSpPr>
              <a:spLocks noChangeShapeType="1"/>
            </p:cNvSpPr>
            <p:nvPr/>
          </p:nvSpPr>
          <p:spPr bwMode="auto">
            <a:xfrm>
              <a:off x="10176" y="5114"/>
              <a:ext cx="1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1166" y="4059"/>
              <a:ext cx="171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 в случае </a:t>
              </a:r>
              <a:r>
                <a:rPr kumimoji="0" lang="ru-RU" alt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тяжелого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несчастного случая или </a:t>
              </a:r>
              <a:r>
                <a:rPr kumimoji="0" lang="ru-RU" alt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 смертельным исходом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– также проинформировать родственников пострадавшего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6045" y="2608"/>
              <a:ext cx="3870" cy="270"/>
            </a:xfrm>
            <a:prstGeom prst="rect">
              <a:avLst/>
            </a:prstGeom>
            <a:solidFill>
              <a:srgbClr val="FFCC99"/>
            </a:solidFill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РАБОТОДАТЕЛЬ (ЕГО ПРЕДСТАВИТЕЛЬ) ОБЯЗАН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-77788" y="56417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5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r77.fss.ru/files/112485/profpabol_201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r77.fss.ru/files/112485/profpabol_201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018753"/>
            <a:ext cx="80105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7976" y="323364"/>
            <a:ext cx="8512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Обобщенная схема порядка </a:t>
            </a:r>
            <a:r>
              <a:rPr lang="ru-RU" b="1" dirty="0"/>
              <a:t>расследования несчастных </a:t>
            </a:r>
            <a:r>
              <a:rPr lang="ru-RU" b="1" dirty="0" smtClean="0"/>
              <a:t>случаев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60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4694" y="404664"/>
            <a:ext cx="1944216" cy="1728192"/>
          </a:xfrm>
          <a:prstGeom prst="ellipse">
            <a:avLst/>
          </a:prstGeom>
          <a:solidFill>
            <a:srgbClr val="F17E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33121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Кого и в какой срок нужно известить о несчастном случае на </a:t>
            </a:r>
            <a:r>
              <a:rPr lang="ru-RU" b="1" dirty="0" smtClean="0"/>
              <a:t>производстве?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623590"/>
            <a:ext cx="6480720" cy="1077218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Работодатель обязан </a:t>
            </a:r>
            <a:r>
              <a:rPr lang="ru-RU" sz="1600" dirty="0"/>
              <a:t>сообщать в ФСС </a:t>
            </a:r>
            <a:r>
              <a:rPr lang="ru-RU" sz="1600" dirty="0" smtClean="0"/>
              <a:t>о </a:t>
            </a:r>
            <a:r>
              <a:rPr lang="ru-RU" sz="1600" dirty="0"/>
              <a:t>каждом несчастном случае (групповом, легком, тяжелом, со смертельным исходом), который произошел с застрахованным лицом (</a:t>
            </a:r>
            <a:r>
              <a:rPr lang="ru-RU" sz="1600" dirty="0" err="1"/>
              <a:t>пп</a:t>
            </a:r>
            <a:r>
              <a:rPr lang="ru-RU" sz="1600" dirty="0"/>
              <a:t>. 6 п. 2 ст. 17 Закона </a:t>
            </a:r>
            <a:r>
              <a:rPr lang="ru-RU" sz="1600" dirty="0" smtClean="0"/>
              <a:t>№ </a:t>
            </a:r>
            <a:r>
              <a:rPr lang="ru-RU" sz="1600" dirty="0"/>
              <a:t>125-ФЗ). </a:t>
            </a:r>
            <a:endParaRPr lang="ru-RU" sz="1600" dirty="0" smtClean="0"/>
          </a:p>
          <a:p>
            <a:r>
              <a:rPr lang="ru-RU" sz="1600" dirty="0" smtClean="0"/>
              <a:t>Форма </a:t>
            </a:r>
            <a:r>
              <a:rPr lang="ru-RU" sz="1600" dirty="0"/>
              <a:t>сообщения утверждена Приказом ФСС РФ </a:t>
            </a:r>
            <a:r>
              <a:rPr lang="ru-RU" sz="1600" dirty="0" smtClean="0"/>
              <a:t>от </a:t>
            </a:r>
            <a:r>
              <a:rPr lang="ru-RU" sz="1600" dirty="0"/>
              <a:t>24.08.2000 </a:t>
            </a:r>
            <a:r>
              <a:rPr lang="ru-RU" sz="1600" dirty="0" smtClean="0"/>
              <a:t>№ </a:t>
            </a:r>
            <a:r>
              <a:rPr lang="ru-RU" sz="1600" dirty="0"/>
              <a:t>157.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704" y="1043444"/>
            <a:ext cx="1764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течение </a:t>
            </a:r>
            <a:r>
              <a:rPr lang="ru-RU" b="1" dirty="0" smtClean="0"/>
              <a:t>суток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4694" y="2204864"/>
            <a:ext cx="8983810" cy="3539430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/>
              <a:t>О тяжелом, групповом либо смертельном несчастном случае известите</a:t>
            </a:r>
            <a:r>
              <a:rPr lang="ru-RU" sz="1600" dirty="0" smtClean="0"/>
              <a:t> (ч. 1,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/>
              <a:t>2 ст. 228.1 ТК РФ)</a:t>
            </a:r>
            <a:r>
              <a:rPr lang="ru-RU" sz="1600" b="1" dirty="0" smtClean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ГИТ по Архангельской области и Ненецкому автономному округу;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прокуратуру по месту происшествия;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err="1" smtClean="0"/>
              <a:t>Минтрудсоцразвития</a:t>
            </a:r>
            <a:r>
              <a:rPr lang="ru-RU" sz="1600" dirty="0" smtClean="0"/>
              <a:t> АО;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орган местного самоуправления по месту происшествия;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ФСС по месту вашей регистрации в качестве страхователя;</a:t>
            </a:r>
          </a:p>
          <a:p>
            <a:pPr lvl="0"/>
            <a:r>
              <a:rPr lang="ru-RU" sz="1600" dirty="0" smtClean="0"/>
              <a:t>А также: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работодателя, направившего работника, с которым произошел несчастный случай;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территориальный орган соответствующего федерального органа исполнительной власти, осуществляющий госконтроль (надзор) в установленной сфере деятельности, если несчастный случай произошел в организации или на объекте, подконтрольных этому органу;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соответствующий федеральный орган исполнительной власти, если несчастный случай произошел в подведомственной ему организации;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Федерация профсоюзов Архангельской области.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5949280"/>
            <a:ext cx="9107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Форма извещения о несчастном случае на производстве </a:t>
            </a:r>
            <a:r>
              <a:rPr lang="ru-RU" dirty="0" smtClean="0"/>
              <a:t>утверждена </a:t>
            </a:r>
          </a:p>
          <a:p>
            <a:pPr algn="ctr"/>
            <a:r>
              <a:rPr lang="ru-RU" dirty="0" smtClean="0"/>
              <a:t>Приказом </a:t>
            </a:r>
            <a:r>
              <a:rPr lang="ru-RU" dirty="0"/>
              <a:t>Минтруда России от 20.04.2022 </a:t>
            </a:r>
            <a:r>
              <a:rPr lang="ru-RU" dirty="0" smtClean="0"/>
              <a:t>№ </a:t>
            </a:r>
            <a:r>
              <a:rPr lang="ru-RU" dirty="0"/>
              <a:t>223н</a:t>
            </a:r>
          </a:p>
        </p:txBody>
      </p:sp>
    </p:spTree>
    <p:extLst>
      <p:ext uri="{BB962C8B-B14F-4D97-AF65-F5344CB8AC3E}">
        <p14:creationId xmlns:p14="http://schemas.microsoft.com/office/powerpoint/2010/main" val="193303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68760"/>
            <a:ext cx="8784976" cy="1569660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устанавливается </a:t>
            </a:r>
            <a:r>
              <a:rPr lang="ru-RU" sz="1600" dirty="0"/>
              <a:t>по Схеме определения степени тяжести повреждения здоровья при несчастных случаях на производстве. Ее указывают в </a:t>
            </a:r>
            <a:r>
              <a:rPr lang="ru-RU" sz="1600" dirty="0" err="1"/>
              <a:t>медзаключении</a:t>
            </a:r>
            <a:r>
              <a:rPr lang="ru-RU" sz="1600" dirty="0"/>
              <a:t> по учетной форме </a:t>
            </a:r>
            <a:r>
              <a:rPr lang="ru-RU" sz="1600" dirty="0" smtClean="0"/>
              <a:t>№ </a:t>
            </a:r>
            <a:r>
              <a:rPr lang="ru-RU" sz="1600" dirty="0"/>
              <a:t>315/у. </a:t>
            </a:r>
            <a:endParaRPr lang="ru-RU" sz="1600" dirty="0" smtClean="0"/>
          </a:p>
          <a:p>
            <a:pPr algn="ctr"/>
            <a:r>
              <a:rPr lang="ru-RU" sz="1600" dirty="0" smtClean="0"/>
              <a:t>Этот </a:t>
            </a:r>
            <a:r>
              <a:rPr lang="ru-RU" sz="1600" dirty="0"/>
              <a:t>документ </a:t>
            </a:r>
            <a:r>
              <a:rPr lang="ru-RU" sz="1600" dirty="0">
                <a:solidFill>
                  <a:srgbClr val="FF0000"/>
                </a:solidFill>
              </a:rPr>
              <a:t>по запросу работодателя </a:t>
            </a:r>
            <a:r>
              <a:rPr lang="ru-RU" sz="1600" dirty="0"/>
              <a:t>выдает медицинская организация, в которую после несчастного случая впервые обратился за помощью пострадавший, </a:t>
            </a:r>
            <a:endParaRPr lang="ru-RU" sz="1600" dirty="0" smtClean="0"/>
          </a:p>
          <a:p>
            <a:pPr algn="ctr"/>
            <a:r>
              <a:rPr lang="ru-RU" sz="1600" dirty="0" smtClean="0"/>
              <a:t>а </a:t>
            </a:r>
            <a:r>
              <a:rPr lang="ru-RU" sz="1600" dirty="0"/>
              <a:t>в случае его госпитализации - </a:t>
            </a:r>
            <a:r>
              <a:rPr lang="ru-RU" sz="1600" dirty="0" err="1"/>
              <a:t>медорганизация</a:t>
            </a:r>
            <a:r>
              <a:rPr lang="ru-RU" sz="1600" dirty="0"/>
              <a:t>, в которой он проходит </a:t>
            </a:r>
            <a:r>
              <a:rPr lang="ru-RU" sz="1600" dirty="0" smtClean="0"/>
              <a:t>лечение. </a:t>
            </a:r>
          </a:p>
          <a:p>
            <a:pPr algn="ctr"/>
            <a:r>
              <a:rPr lang="ru-RU" sz="1600" dirty="0" smtClean="0"/>
              <a:t>(</a:t>
            </a:r>
            <a:r>
              <a:rPr lang="ru-RU" sz="1600" dirty="0"/>
              <a:t>Приложение </a:t>
            </a:r>
            <a:r>
              <a:rPr lang="ru-RU" sz="1600" dirty="0" smtClean="0"/>
              <a:t>№ </a:t>
            </a:r>
            <a:r>
              <a:rPr lang="ru-RU" sz="1600" dirty="0"/>
              <a:t>3 к Приказу </a:t>
            </a:r>
            <a:r>
              <a:rPr lang="ru-RU" sz="1600" dirty="0" err="1"/>
              <a:t>Минздравсоцразвития</a:t>
            </a:r>
            <a:r>
              <a:rPr lang="ru-RU" sz="1600" dirty="0"/>
              <a:t> России от 15.04.2005 </a:t>
            </a:r>
            <a:r>
              <a:rPr lang="ru-RU" sz="1600" dirty="0" smtClean="0"/>
              <a:t>№ 275)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174067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Если случилось острое заболевание (отравление) работника </a:t>
            </a:r>
            <a:r>
              <a:rPr lang="ru-RU" sz="1600" dirty="0"/>
              <a:t>и есть основания считать, что оно возникло из-за воздействия вредных и (или) опасных производственных факторов, </a:t>
            </a:r>
            <a:r>
              <a:rPr lang="ru-RU" sz="1600" dirty="0" smtClean="0"/>
              <a:t>вы </a:t>
            </a:r>
            <a:r>
              <a:rPr lang="ru-RU" sz="1600" dirty="0"/>
              <a:t>обязаны сообщить об этом в </a:t>
            </a:r>
            <a:r>
              <a:rPr lang="ru-RU" sz="1600" dirty="0" smtClean="0"/>
              <a:t>Управление </a:t>
            </a:r>
            <a:r>
              <a:rPr lang="ru-RU" sz="1600" dirty="0" err="1" smtClean="0"/>
              <a:t>Роспотребнадзора</a:t>
            </a:r>
            <a:r>
              <a:rPr lang="ru-RU" sz="1600" dirty="0" smtClean="0"/>
              <a:t> </a:t>
            </a:r>
            <a:r>
              <a:rPr lang="ru-RU" sz="1600" dirty="0"/>
              <a:t>по Архангельской области</a:t>
            </a:r>
            <a:r>
              <a:rPr lang="ru-RU" sz="1600" dirty="0" smtClean="0"/>
              <a:t> </a:t>
            </a:r>
            <a:r>
              <a:rPr lang="ru-RU" sz="1600" dirty="0"/>
              <a:t>(ч. 6 ст. 228.1 ТК РФ).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6165" y="5343019"/>
            <a:ext cx="8784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Порядок </a:t>
            </a:r>
            <a:r>
              <a:rPr lang="ru-RU" sz="1400" dirty="0"/>
              <a:t>извещения законодательно не установлен. Вы вправе определить его самостоятельно с учетом времени, места происшествия, тяжести несчастного случая, наличия телефонной связи, удаленности места жительства родственников и др. Чаще всего о происшествии сообщают по телефону, телеграммой, письмом. Рекомендуем зафиксировать факт извещения. Если начнется судебное разбирательство, это позволит исключить обвинения в ваш адрес о том, что вы не сообщили о несчастном </a:t>
            </a:r>
            <a:r>
              <a:rPr lang="ru-RU" sz="1400" dirty="0" smtClean="0"/>
              <a:t>случае.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365104"/>
            <a:ext cx="6408712" cy="923330"/>
          </a:xfrm>
          <a:prstGeom prst="rect">
            <a:avLst/>
          </a:prstGeom>
          <a:solidFill>
            <a:srgbClr val="99CC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Если несчастный случай привел к тяжелым последствиям или смерти работника, сообщите об этом его родственникам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 err="1"/>
              <a:t>абз</a:t>
            </a:r>
            <a:r>
              <a:rPr lang="ru-RU" dirty="0"/>
              <a:t>. 5 ст. 228 ТК РФ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62594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Степень тяжести несчастного случая (травмы)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043" y="764704"/>
            <a:ext cx="843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легкая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755412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тяжелая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391421" y="531926"/>
            <a:ext cx="452387" cy="30478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24128" y="531926"/>
            <a:ext cx="432048" cy="30478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349921" y="1052736"/>
            <a:ext cx="0" cy="23054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161233" y="1052736"/>
            <a:ext cx="1" cy="23054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❗” значение: красный восклицательный знак Emoji | Emoji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86409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1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-2738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Незамедлительно создается комиссия по расследованию несчастного</a:t>
            </a:r>
            <a:br>
              <a:rPr lang="ru-RU" dirty="0" smtClean="0"/>
            </a:br>
            <a:r>
              <a:rPr lang="ru-RU" dirty="0" smtClean="0"/>
              <a:t>случая (статья 229 ТК РФ) из нечетного числа членов, но не </a:t>
            </a:r>
            <a:r>
              <a:rPr lang="ru-RU" dirty="0"/>
              <a:t>менее 3-х </a:t>
            </a:r>
            <a:r>
              <a:rPr lang="ru-RU" dirty="0" smtClean="0"/>
              <a:t>человек: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92696"/>
            <a:ext cx="3528392" cy="523220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По общему правилу в комиссию </a:t>
            </a:r>
            <a:r>
              <a:rPr lang="ru-RU" sz="1400" dirty="0"/>
              <a:t>включают (ч. 1 ст. 229, ч. 1 ст. 229.3 ТК РФ</a:t>
            </a:r>
            <a:r>
              <a:rPr lang="ru-RU" sz="1400" dirty="0" smtClean="0"/>
              <a:t>):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692696"/>
            <a:ext cx="5040560" cy="738664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При </a:t>
            </a:r>
            <a:r>
              <a:rPr lang="ru-RU" sz="1400" dirty="0"/>
              <a:t>групповом несчастном </a:t>
            </a:r>
            <a:r>
              <a:rPr lang="ru-RU" sz="1400" dirty="0" smtClean="0"/>
              <a:t>случае (два </a:t>
            </a:r>
            <a:r>
              <a:rPr lang="ru-RU" sz="1400" dirty="0"/>
              <a:t>человека и более), </a:t>
            </a:r>
            <a:r>
              <a:rPr lang="ru-RU" sz="1400" dirty="0" smtClean="0"/>
              <a:t>тяжелом несчастном </a:t>
            </a:r>
            <a:r>
              <a:rPr lang="ru-RU" sz="1400" dirty="0"/>
              <a:t>случае или </a:t>
            </a:r>
            <a:r>
              <a:rPr lang="ru-RU" sz="1400" dirty="0" smtClean="0"/>
              <a:t>несчастном случае </a:t>
            </a:r>
            <a:r>
              <a:rPr lang="ru-RU" sz="1400" dirty="0"/>
              <a:t>со смертельным </a:t>
            </a:r>
            <a:r>
              <a:rPr lang="ru-RU" sz="1400" dirty="0" smtClean="0"/>
              <a:t>исходом также включаются (</a:t>
            </a:r>
            <a:r>
              <a:rPr lang="ru-RU" sz="1400" dirty="0"/>
              <a:t>ч. </a:t>
            </a:r>
            <a:r>
              <a:rPr lang="ru-RU" sz="1400" dirty="0" smtClean="0"/>
              <a:t>2 </a:t>
            </a:r>
            <a:r>
              <a:rPr lang="ru-RU" sz="1400" dirty="0"/>
              <a:t>ст. </a:t>
            </a:r>
            <a:r>
              <a:rPr lang="ru-RU" sz="1400" dirty="0" smtClean="0"/>
              <a:t>229 ТК </a:t>
            </a:r>
            <a:r>
              <a:rPr lang="ru-RU" sz="1400" dirty="0"/>
              <a:t>РФ</a:t>
            </a:r>
            <a:r>
              <a:rPr lang="ru-RU" sz="1400" dirty="0" smtClean="0"/>
              <a:t>):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1746682"/>
            <a:ext cx="5040560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Председатель </a:t>
            </a:r>
            <a:r>
              <a:rPr lang="ru-RU" sz="1200" dirty="0"/>
              <a:t>комиссии</a:t>
            </a:r>
            <a:r>
              <a:rPr lang="ru-RU" sz="1200" dirty="0" smtClean="0"/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государственный </a:t>
            </a:r>
            <a:r>
              <a:rPr lang="ru-RU" sz="1200" dirty="0"/>
              <a:t>инспектор </a:t>
            </a:r>
            <a:r>
              <a:rPr lang="ru-RU" sz="1200" dirty="0" smtClean="0"/>
              <a:t>труда </a:t>
            </a:r>
          </a:p>
          <a:p>
            <a:endParaRPr lang="ru-RU" sz="1200" dirty="0" smtClean="0"/>
          </a:p>
          <a:p>
            <a:r>
              <a:rPr lang="ru-RU" sz="1200" dirty="0" smtClean="0"/>
              <a:t>Дополнительные </a:t>
            </a:r>
            <a:r>
              <a:rPr lang="ru-RU" sz="1200" dirty="0"/>
              <a:t>ч</a:t>
            </a:r>
            <a:r>
              <a:rPr lang="ru-RU" sz="1200" dirty="0" smtClean="0"/>
              <a:t>лены </a:t>
            </a:r>
            <a:r>
              <a:rPr lang="ru-RU" sz="1200" dirty="0"/>
              <a:t>комиссии</a:t>
            </a:r>
            <a:r>
              <a:rPr lang="ru-RU" sz="1200" dirty="0" smtClean="0"/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представитель </a:t>
            </a:r>
            <a:r>
              <a:rPr lang="ru-RU" sz="1200" dirty="0" err="1" smtClean="0"/>
              <a:t>минтрудсоцразвития</a:t>
            </a:r>
            <a:r>
              <a:rPr lang="ru-RU" sz="1200" dirty="0" smtClean="0"/>
              <a:t> АО или </a:t>
            </a:r>
            <a:r>
              <a:rPr lang="ru-RU" sz="1200" dirty="0"/>
              <a:t>органа </a:t>
            </a:r>
            <a:r>
              <a:rPr lang="ru-RU" sz="1200" dirty="0" smtClean="0"/>
              <a:t>местного самоуправления (по согласованию);</a:t>
            </a: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представитель Федерации профсоюзов Архангельской области;</a:t>
            </a: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представитель </a:t>
            </a:r>
            <a:r>
              <a:rPr lang="ru-RU" sz="1200" dirty="0"/>
              <a:t>Фонда </a:t>
            </a:r>
            <a:r>
              <a:rPr lang="ru-RU" sz="1200" dirty="0" smtClean="0"/>
              <a:t>социального страхования</a:t>
            </a:r>
            <a:r>
              <a:rPr lang="ru-RU" sz="1200" dirty="0"/>
              <a:t>.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1907704" y="1215917"/>
            <a:ext cx="72008" cy="34087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444208" y="1412776"/>
            <a:ext cx="72008" cy="31183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3573016"/>
            <a:ext cx="5040559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1200" dirty="0"/>
              <a:t>Если формируете комиссию по расследованию группового несчастного случая с числом погибших </a:t>
            </a:r>
            <a:r>
              <a:rPr lang="ru-RU" sz="1200" dirty="0" smtClean="0"/>
              <a:t>пять </a:t>
            </a:r>
            <a:r>
              <a:rPr lang="ru-RU" sz="1200" dirty="0"/>
              <a:t>человек и более, включите в комиссию также представителей </a:t>
            </a:r>
            <a:r>
              <a:rPr lang="ru-RU" sz="1200" dirty="0" err="1"/>
              <a:t>Роструда</a:t>
            </a:r>
            <a:r>
              <a:rPr lang="ru-RU" sz="1200" dirty="0"/>
              <a:t> и общероссийского объединения профсоюзов (ч. 14 ст. 229 ТК РФ).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634" y="5517232"/>
            <a:ext cx="8714853" cy="461665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Приказ (распоряжение) об образовании комиссии по расследованию несчастного случая оформите в произвольной форме, так как унифицированной нет. В нем укажите</a:t>
            </a:r>
            <a:r>
              <a:rPr lang="ru-RU" sz="1200" dirty="0" smtClean="0"/>
              <a:t>: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556792"/>
            <a:ext cx="3528392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Председатель </a:t>
            </a:r>
            <a:r>
              <a:rPr lang="ru-RU" sz="1200" dirty="0"/>
              <a:t>комиссии</a:t>
            </a:r>
            <a:r>
              <a:rPr lang="ru-RU" sz="1200" dirty="0" smtClean="0"/>
              <a:t>:</a:t>
            </a: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работодатель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 smtClean="0"/>
          </a:p>
          <a:p>
            <a:r>
              <a:rPr lang="ru-RU" sz="1200" dirty="0" smtClean="0"/>
              <a:t>Члены </a:t>
            </a:r>
            <a:r>
              <a:rPr lang="ru-RU" sz="1200" dirty="0"/>
              <a:t>комиссии</a:t>
            </a:r>
            <a:r>
              <a:rPr lang="ru-RU" sz="1200" dirty="0" smtClean="0"/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специалист </a:t>
            </a:r>
            <a:r>
              <a:rPr lang="ru-RU" sz="1200" dirty="0"/>
              <a:t>по охране труда </a:t>
            </a:r>
            <a:r>
              <a:rPr lang="ru-RU" sz="1200" dirty="0" smtClean="0"/>
              <a:t>или лицо, назначенное </a:t>
            </a:r>
            <a:r>
              <a:rPr lang="ru-RU" sz="1200" dirty="0"/>
              <a:t>ответственным </a:t>
            </a:r>
            <a:r>
              <a:rPr lang="ru-RU" sz="1200" dirty="0" smtClean="0"/>
              <a:t>за организацию </a:t>
            </a:r>
            <a:r>
              <a:rPr lang="ru-RU" sz="1200" dirty="0"/>
              <a:t>работы по </a:t>
            </a:r>
            <a:r>
              <a:rPr lang="ru-RU" sz="1200" dirty="0" smtClean="0"/>
              <a:t>охране труда;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представители работодателя;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представители </a:t>
            </a:r>
            <a:r>
              <a:rPr lang="ru-RU" sz="1200" dirty="0"/>
              <a:t>выборного </a:t>
            </a:r>
            <a:r>
              <a:rPr lang="ru-RU" sz="1200" dirty="0" smtClean="0"/>
              <a:t>органа первичной профсоюзной организации (при наличии);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уполномоченного по охране труда (</a:t>
            </a:r>
            <a:r>
              <a:rPr lang="ru-RU" sz="1200" dirty="0"/>
              <a:t>при наличии</a:t>
            </a:r>
            <a:r>
              <a:rPr lang="ru-RU" sz="1200" dirty="0" smtClean="0"/>
              <a:t>)</a:t>
            </a:r>
            <a:r>
              <a:rPr lang="ru-RU" sz="12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9634" y="6248346"/>
            <a:ext cx="18127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/>
              <a:t>состав комиссии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43708" y="6248346"/>
            <a:ext cx="1311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задачи комиссии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6248346"/>
            <a:ext cx="1777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время работы комиссии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6207696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другие вопросы, которые могут быть связаны с ее работой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899592" y="6061066"/>
            <a:ext cx="72008" cy="24825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563588" y="6052587"/>
            <a:ext cx="72008" cy="24825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776821" y="6017287"/>
            <a:ext cx="72008" cy="24825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401508" y="6021852"/>
            <a:ext cx="72008" cy="24825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4182179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Не включайте в комиссию лиц, которые непосредственно обеспечивают соблюдение требований охраны труда на участке (объекте), где произошел несчастный случай (ч. 3 ст. 229 ТК РФ</a:t>
            </a:r>
            <a:r>
              <a:rPr lang="ru-RU" sz="1200" dirty="0" smtClean="0"/>
              <a:t>).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76464" y="458112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Пострадавший (его законный представитель) имеет право на </a:t>
            </a:r>
            <a:r>
              <a:rPr lang="ru-RU" sz="1400" dirty="0" smtClean="0"/>
              <a:t>личное участие </a:t>
            </a:r>
            <a:r>
              <a:rPr lang="ru-RU" sz="1400" dirty="0"/>
              <a:t>в расследовании несчастного </a:t>
            </a:r>
            <a:r>
              <a:rPr lang="ru-RU" sz="1400" dirty="0" smtClean="0"/>
              <a:t>случая (в состав комиссии не входит)</a:t>
            </a:r>
            <a:endParaRPr lang="ru-RU" sz="1400" dirty="0"/>
          </a:p>
        </p:txBody>
      </p:sp>
      <p:pic>
        <p:nvPicPr>
          <p:cNvPr id="26" name="Picture 2" descr="❗” значение: красный восклицательный знак Emoji | Emoji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413" y="4224623"/>
            <a:ext cx="864096" cy="6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073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1886</Words>
  <Application>Microsoft Office PowerPoint</Application>
  <PresentationFormat>Экран (4:3)</PresentationFormat>
  <Paragraphs>154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Быков Михаил Александрович</dc:creator>
  <cp:lastModifiedBy>user</cp:lastModifiedBy>
  <cp:revision>59</cp:revision>
  <cp:lastPrinted>2022-11-10T11:22:42Z</cp:lastPrinted>
  <dcterms:created xsi:type="dcterms:W3CDTF">2022-11-01T10:49:12Z</dcterms:created>
  <dcterms:modified xsi:type="dcterms:W3CDTF">2022-12-02T07:42:24Z</dcterms:modified>
</cp:coreProperties>
</file>