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3" r:id="rId1"/>
  </p:sldMasterIdLst>
  <p:notesMasterIdLst>
    <p:notesMasterId r:id="rId17"/>
  </p:notesMasterIdLst>
  <p:sldIdLst>
    <p:sldId id="288" r:id="rId2"/>
    <p:sldId id="286" r:id="rId3"/>
    <p:sldId id="325" r:id="rId4"/>
    <p:sldId id="332" r:id="rId5"/>
    <p:sldId id="333" r:id="rId6"/>
    <p:sldId id="345" r:id="rId7"/>
    <p:sldId id="342" r:id="rId8"/>
    <p:sldId id="334" r:id="rId9"/>
    <p:sldId id="335" r:id="rId10"/>
    <p:sldId id="344" r:id="rId11"/>
    <p:sldId id="337" r:id="rId12"/>
    <p:sldId id="324" r:id="rId13"/>
    <p:sldId id="330" r:id="rId14"/>
    <p:sldId id="296" r:id="rId15"/>
    <p:sldId id="309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292"/>
    <a:srgbClr val="5FCBEF"/>
    <a:srgbClr val="CDE5FE"/>
    <a:srgbClr val="4FA0BB"/>
    <a:srgbClr val="000066"/>
    <a:srgbClr val="316C80"/>
    <a:srgbClr val="0F7698"/>
    <a:srgbClr val="B9D7E1"/>
    <a:srgbClr val="2862AA"/>
    <a:srgbClr val="E8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10" autoAdjust="0"/>
  </p:normalViewPr>
  <p:slideViewPr>
    <p:cSldViewPr>
      <p:cViewPr>
        <p:scale>
          <a:sx n="119" d="100"/>
          <a:sy n="119" d="100"/>
        </p:scale>
        <p:origin x="-1392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U:\Administration\&#1059;&#1087;&#1088;&#1072;&#1074;&#1083;&#1077;&#1085;&#1080;&#1077;%20&#1101;&#1082;&#1086;&#1085;&#1086;&#1084;&#1080;&#1082;&#1080;\&#1054;&#1073;&#1097;&#1080;&#1077;%20&#1076;&#1086;&#1082;&#1091;&#1084;&#1077;&#1085;&#1090;&#1099;%20&#1059;&#1069;\&#1052;&#1091;&#1085;&#1080;&#1094;&#1080;&#1087;&#1072;&#1083;&#1100;&#1085;&#1072;&#1103;%20&#1087;&#1088;&#1086;&#1075;&#1088;&#1072;&#1084;&#1084;&#1072;%20&#1059;&#1069;\&#1054;&#1058;&#1063;&#1045;&#1058;&#1067;\&#1054;&#1058;&#1063;&#1045;&#1058;_2022\&#1055;&#1088;&#1077;&#1079;&#1077;&#1085;&#1090;&#1072;&#1094;&#1080;&#1103;\&#1076;&#1080;&#1072;&#1075;&#1088;&#1072;&#1084;&#1084;&#1099;_&#1080;&#1102;&#1085;&#1100;_202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79344544353669"/>
          <c:y val="0.26673095247188577"/>
          <c:w val="0.83431974969725864"/>
          <c:h val="0.56086089137199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</c:v>
                </c:pt>
              </c:strCache>
            </c:strRef>
          </c:tx>
          <c:spPr>
            <a:solidFill>
              <a:schemeClr val="accent1"/>
            </a:solidFill>
            <a:ln w="12683" cap="sq">
              <a:solidFill>
                <a:schemeClr val="tx2">
                  <a:lumMod val="60000"/>
                  <a:lumOff val="4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01600"/>
            </a:sp3d>
          </c:spPr>
          <c:invertIfNegative val="0"/>
          <c:dLbls>
            <c:dLbl>
              <c:idx val="0"/>
              <c:layout>
                <c:manualLayout>
                  <c:x val="-6.4022325078217673E-2"/>
                  <c:y val="-2.14476874628998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51-4207-8CAC-FED302F38D7B}"/>
                </c:ext>
              </c:extLst>
            </c:dLbl>
            <c:dLbl>
              <c:idx val="1"/>
              <c:layout>
                <c:manualLayout>
                  <c:x val="-9.038460356389999E-3"/>
                  <c:y val="1.17055527049188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1195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730679156908665"/>
                      <c:h val="6.30572575533488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51-4207-8CAC-FED302F38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5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12152.8</c:v>
                </c:pt>
                <c:pt idx="1">
                  <c:v>1999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51-4207-8CAC-FED302F38D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01600"/>
            </a:sp3d>
          </c:spPr>
          <c:invertIfNegative val="0"/>
          <c:dLbls>
            <c:dLbl>
              <c:idx val="0"/>
              <c:layout>
                <c:manualLayout>
                  <c:x val="3.5723567340967564E-2"/>
                  <c:y val="-2.7745917720563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51-4207-8CAC-FED302F38D7B}"/>
                </c:ext>
              </c:extLst>
            </c:dLbl>
            <c:dLbl>
              <c:idx val="1"/>
              <c:layout>
                <c:manualLayout>
                  <c:x val="1.873536299765808E-2"/>
                  <c:y val="6.38877989395619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51-4207-8CAC-FED302F38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5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12149.4</c:v>
                </c:pt>
                <c:pt idx="1">
                  <c:v>1981.9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51-4207-8CAC-FED302F38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4132096"/>
        <c:axId val="64266816"/>
      </c:barChart>
      <c:catAx>
        <c:axId val="6413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266816"/>
        <c:crosses val="autoZero"/>
        <c:auto val="1"/>
        <c:lblAlgn val="ctr"/>
        <c:lblOffset val="100"/>
        <c:noMultiLvlLbl val="0"/>
      </c:catAx>
      <c:valAx>
        <c:axId val="64266816"/>
        <c:scaling>
          <c:orientation val="minMax"/>
        </c:scaling>
        <c:delete val="1"/>
        <c:axPos val="l"/>
        <c:majorGridlines>
          <c:spPr>
            <a:ln w="9512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64132096"/>
        <c:crosses val="autoZero"/>
        <c:crossBetween val="between"/>
      </c:valAx>
      <c:spPr>
        <a:noFill/>
        <a:ln w="25366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238407699037626E-2"/>
          <c:y val="0.11342592592592593"/>
          <c:w val="0.59211767279090111"/>
          <c:h val="0.83796296296296291"/>
        </c:manualLayout>
      </c:layout>
      <c:pie3DChart>
        <c:varyColors val="1"/>
        <c:ser>
          <c:idx val="0"/>
          <c:order val="0"/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08-4E3C-833E-3CCC2BAE687F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08-4E3C-833E-3CCC2BAE687F}"/>
              </c:ext>
            </c:extLst>
          </c:dPt>
          <c:dLbls>
            <c:dLbl>
              <c:idx val="0"/>
              <c:layout>
                <c:manualLayout>
                  <c:x val="0.12209491313190377"/>
                  <c:y val="7.385993805320317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08-4E3C-833E-3CCC2BAE687F}"/>
                </c:ext>
              </c:extLst>
            </c:dLbl>
            <c:dLbl>
              <c:idx val="1"/>
              <c:layout>
                <c:manualLayout>
                  <c:x val="-0.11156421310767452"/>
                  <c:y val="-0.108135685010959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08-4E3C-833E-3CCC2BAE6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Лист1!$G$5:$G$6</c:f>
              <c:strCache>
                <c:ptCount val="2"/>
                <c:pt idx="0">
                  <c:v>УО, подписавшие Соглашение</c:v>
                </c:pt>
                <c:pt idx="1">
                  <c:v>подписавших</c:v>
                </c:pt>
              </c:strCache>
            </c:strRef>
          </c:cat>
          <c:val>
            <c:numRef>
              <c:f>Лист1!$H$5:$H$6</c:f>
              <c:numCache>
                <c:formatCode>General</c:formatCode>
                <c:ptCount val="2"/>
                <c:pt idx="0">
                  <c:v>1197</c:v>
                </c:pt>
                <c:pt idx="1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808-4E3C-833E-3CCC2BAE6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1"/>
        <c:delete val="1"/>
      </c:legendEntry>
      <c:layout>
        <c:manualLayout>
          <c:xMode val="edge"/>
          <c:yMode val="edge"/>
          <c:x val="3.8952309818975024E-2"/>
          <c:y val="0.67433427694284187"/>
          <c:w val="0.53476292408644821"/>
          <c:h val="0.1994579323417906"/>
        </c:manualLayout>
      </c:layout>
      <c:overlay val="0"/>
      <c:txPr>
        <a:bodyPr/>
        <a:lstStyle/>
        <a:p>
          <a:pPr algn="ctr" rtl="0"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 rtl="0" eaLnBrk="0" fontAlgn="base" hangingPunct="0">
        <a:spcBef>
          <a:spcPct val="0"/>
        </a:spcBef>
        <a:spcAft>
          <a:spcPct val="0"/>
        </a:spcAft>
        <a:defRPr lang="ru-RU" sz="1200" b="1" kern="1200">
          <a:solidFill>
            <a:schemeClr val="tx2"/>
          </a:solidFill>
          <a:latin typeface="Arial" charset="0"/>
          <a:ea typeface="+mn-ea"/>
          <a:cs typeface="Arial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DFAFD-2430-447B-B90F-4AA1C3774123}" type="doc">
      <dgm:prSet loTypeId="urn:microsoft.com/office/officeart/2005/8/layout/vList4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C30B76E6-C1C5-498C-8DC5-797B67CDF349}">
      <dgm:prSet phldrT="[Текст]" custT="1"/>
      <dgm:spPr/>
      <dgm:t>
        <a:bodyPr/>
        <a:lstStyle/>
        <a:p>
          <a:r>
            <a:rPr lang="ru-RU" sz="1500" b="0" dirty="0">
              <a:latin typeface="Arial" pitchFamily="34" charset="0"/>
              <a:cs typeface="Arial" pitchFamily="34" charset="0"/>
            </a:rPr>
            <a:t>84 предприятия </a:t>
          </a:r>
        </a:p>
        <a:p>
          <a:r>
            <a:rPr lang="ru-RU" sz="1200" b="0" dirty="0">
              <a:latin typeface="Arial" pitchFamily="34" charset="0"/>
              <a:cs typeface="Arial" pitchFamily="34" charset="0"/>
            </a:rPr>
            <a:t>(</a:t>
          </a:r>
          <a:r>
            <a:rPr lang="ru-RU" sz="1200" dirty="0"/>
            <a:t>15 хозяйствующих субъектов)</a:t>
          </a:r>
          <a:endParaRPr lang="ru-RU" sz="1200" b="0" dirty="0">
            <a:latin typeface="Arial" pitchFamily="34" charset="0"/>
            <a:cs typeface="Arial" pitchFamily="34" charset="0"/>
          </a:endParaRPr>
        </a:p>
      </dgm:t>
    </dgm:pt>
    <dgm:pt modelId="{68525CE7-2203-44FA-95E2-01AD75B0D26B}" type="parTrans" cxnId="{7AC9D0C8-6BF1-409E-8724-026A6B8DE242}">
      <dgm:prSet/>
      <dgm:spPr/>
      <dgm:t>
        <a:bodyPr/>
        <a:lstStyle/>
        <a:p>
          <a:endParaRPr lang="ru-RU"/>
        </a:p>
      </dgm:t>
    </dgm:pt>
    <dgm:pt modelId="{0A2643E7-5661-491A-818B-3C5127DB1DB0}" type="sibTrans" cxnId="{7AC9D0C8-6BF1-409E-8724-026A6B8DE242}">
      <dgm:prSet/>
      <dgm:spPr/>
      <dgm:t>
        <a:bodyPr/>
        <a:lstStyle/>
        <a:p>
          <a:endParaRPr lang="ru-RU"/>
        </a:p>
      </dgm:t>
    </dgm:pt>
    <dgm:pt modelId="{1E735B4A-E991-4FD4-BE32-24FA80DA07EF}">
      <dgm:prSet phldrT="[Текст]" custT="1"/>
      <dgm:spPr/>
      <dgm:t>
        <a:bodyPr/>
        <a:lstStyle/>
        <a:p>
          <a:r>
            <a:rPr lang="ru-RU" sz="1500" dirty="0">
              <a:latin typeface="Arial" pitchFamily="34" charset="0"/>
              <a:cs typeface="Arial" pitchFamily="34" charset="0"/>
            </a:rPr>
            <a:t>Доля объектов торговли, доступных для маломобильных групп населения 12,8 % </a:t>
          </a:r>
        </a:p>
        <a:p>
          <a:r>
            <a:rPr lang="ru-RU" sz="1200" dirty="0">
              <a:latin typeface="Arial" pitchFamily="34" charset="0"/>
              <a:cs typeface="Arial" pitchFamily="34" charset="0"/>
            </a:rPr>
            <a:t>(86 предприятий)</a:t>
          </a:r>
        </a:p>
      </dgm:t>
    </dgm:pt>
    <dgm:pt modelId="{E06F1402-A68F-4A52-93B5-A22F96D2C51F}" type="parTrans" cxnId="{0392694E-452D-401B-9DC6-0F268691A34D}">
      <dgm:prSet/>
      <dgm:spPr/>
      <dgm:t>
        <a:bodyPr/>
        <a:lstStyle/>
        <a:p>
          <a:endParaRPr lang="ru-RU"/>
        </a:p>
      </dgm:t>
    </dgm:pt>
    <dgm:pt modelId="{D1E6B6C9-7BDC-4CCB-B0D4-B566BA669EC5}" type="sibTrans" cxnId="{0392694E-452D-401B-9DC6-0F268691A34D}">
      <dgm:prSet/>
      <dgm:spPr/>
      <dgm:t>
        <a:bodyPr/>
        <a:lstStyle/>
        <a:p>
          <a:endParaRPr lang="ru-RU"/>
        </a:p>
      </dgm:t>
    </dgm:pt>
    <dgm:pt modelId="{3460F6BF-CE84-4162-A2D3-5A176649C4DB}">
      <dgm:prSet phldrT="[Текст]" custT="1"/>
      <dgm:spPr/>
      <dgm:t>
        <a:bodyPr/>
        <a:lstStyle/>
        <a:p>
          <a:r>
            <a:rPr lang="ru-RU" sz="1500">
              <a:latin typeface="Arial" pitchFamily="34" charset="0"/>
              <a:cs typeface="Arial" pitchFamily="34" charset="0"/>
            </a:rPr>
            <a:t>Количество нестационарных торговых объектов </a:t>
          </a:r>
        </a:p>
        <a:p>
          <a:r>
            <a:rPr lang="ru-RU" sz="1500">
              <a:latin typeface="Arial" pitchFamily="34" charset="0"/>
              <a:cs typeface="Arial" pitchFamily="34" charset="0"/>
            </a:rPr>
            <a:t>135 единиц</a:t>
          </a:r>
        </a:p>
        <a:p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96F56851-FBFB-4CCA-B9E5-B9A8DB68122C}" type="parTrans" cxnId="{F1B0FA32-38C5-4088-BC51-907FA65EAB67}">
      <dgm:prSet/>
      <dgm:spPr/>
      <dgm:t>
        <a:bodyPr/>
        <a:lstStyle/>
        <a:p>
          <a:endParaRPr lang="ru-RU"/>
        </a:p>
      </dgm:t>
    </dgm:pt>
    <dgm:pt modelId="{C676D659-F905-4255-9DCE-DE138B3C33FD}" type="sibTrans" cxnId="{F1B0FA32-38C5-4088-BC51-907FA65EAB67}">
      <dgm:prSet/>
      <dgm:spPr/>
      <dgm:t>
        <a:bodyPr/>
        <a:lstStyle/>
        <a:p>
          <a:endParaRPr lang="ru-RU"/>
        </a:p>
      </dgm:t>
    </dgm:pt>
    <dgm:pt modelId="{1D0CEFDD-ED8D-473B-B5C4-907DB648E5A8}">
      <dgm:prSet phldrT="[Текст]" custT="1"/>
      <dgm:spPr/>
      <dgm:t>
        <a:bodyPr/>
        <a:lstStyle/>
        <a:p>
          <a:r>
            <a:rPr lang="ru-RU" sz="1500" dirty="0">
              <a:latin typeface="Arial" pitchFamily="34" charset="0"/>
              <a:cs typeface="Arial" pitchFamily="34" charset="0"/>
            </a:rPr>
            <a:t>Городской смотр-конкурс «Современная потребительская среда Северодвинска. Розничная торговля – 2022»</a:t>
          </a:r>
        </a:p>
      </dgm:t>
    </dgm:pt>
    <dgm:pt modelId="{D4B573F2-A12E-4EA9-8D8F-BC9D3A07FEB4}" type="parTrans" cxnId="{50CC64B3-558C-46DC-B2A4-0D8A9042BB20}">
      <dgm:prSet/>
      <dgm:spPr/>
      <dgm:t>
        <a:bodyPr/>
        <a:lstStyle/>
        <a:p>
          <a:endParaRPr lang="ru-RU"/>
        </a:p>
      </dgm:t>
    </dgm:pt>
    <dgm:pt modelId="{9A765565-06EE-4A11-B261-6288132B564D}" type="sibTrans" cxnId="{50CC64B3-558C-46DC-B2A4-0D8A9042BB20}">
      <dgm:prSet/>
      <dgm:spPr/>
      <dgm:t>
        <a:bodyPr/>
        <a:lstStyle/>
        <a:p>
          <a:endParaRPr lang="ru-RU"/>
        </a:p>
      </dgm:t>
    </dgm:pt>
    <dgm:pt modelId="{56E9FCCB-58D1-4406-AE7A-FAA954349883}">
      <dgm:prSet phldrT="[Текст]" custT="1"/>
      <dgm:spPr/>
      <dgm:t>
        <a:bodyPr/>
        <a:lstStyle/>
        <a:p>
          <a:r>
            <a:rPr lang="ru-RU" sz="1500" dirty="0">
              <a:latin typeface="Arial" panose="020B0604020202020204" pitchFamily="34" charset="0"/>
              <a:cs typeface="Arial" panose="020B0604020202020204" pitchFamily="34" charset="0"/>
            </a:rPr>
            <a:t>Занесены сведения о 601 хозяйствующем субъекте, осуществляющем торговую деятельность и поставки товаров на территории Северодвинска</a:t>
          </a:r>
        </a:p>
      </dgm:t>
    </dgm:pt>
    <dgm:pt modelId="{9D6D6567-1195-4398-A143-50E7EAEAD896}" type="parTrans" cxnId="{40BB2146-2DB7-411E-92CB-0012F58398B6}">
      <dgm:prSet/>
      <dgm:spPr/>
      <dgm:t>
        <a:bodyPr/>
        <a:lstStyle/>
        <a:p>
          <a:endParaRPr lang="ru-RU"/>
        </a:p>
      </dgm:t>
    </dgm:pt>
    <dgm:pt modelId="{16BC5F68-D6DA-48DC-AAEA-AEBB55A57B19}" type="sibTrans" cxnId="{40BB2146-2DB7-411E-92CB-0012F58398B6}">
      <dgm:prSet/>
      <dgm:spPr/>
      <dgm:t>
        <a:bodyPr/>
        <a:lstStyle/>
        <a:p>
          <a:endParaRPr lang="ru-RU"/>
        </a:p>
      </dgm:t>
    </dgm:pt>
    <dgm:pt modelId="{40BB2E2F-51B4-4E37-8D6D-EE1337AD7404}" type="pres">
      <dgm:prSet presAssocID="{498DFAFD-2430-447B-B90F-4AA1C377412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37138-DEE1-46BD-8170-9069F6B714A1}" type="pres">
      <dgm:prSet presAssocID="{C30B76E6-C1C5-498C-8DC5-797B67CDF349}" presName="comp" presStyleCnt="0"/>
      <dgm:spPr/>
    </dgm:pt>
    <dgm:pt modelId="{A3773C2D-A0AA-4746-A04A-159C0A28F7F3}" type="pres">
      <dgm:prSet presAssocID="{C30B76E6-C1C5-498C-8DC5-797B67CDF349}" presName="box" presStyleLbl="node1" presStyleIdx="0" presStyleCnt="5"/>
      <dgm:spPr/>
      <dgm:t>
        <a:bodyPr/>
        <a:lstStyle/>
        <a:p>
          <a:endParaRPr lang="ru-RU"/>
        </a:p>
      </dgm:t>
    </dgm:pt>
    <dgm:pt modelId="{1F8E4D70-E242-4E2E-A52B-BCBB7C245A99}" type="pres">
      <dgm:prSet presAssocID="{C30B76E6-C1C5-498C-8DC5-797B67CDF349}" presName="img" presStyleLbl="f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71E472D-2E9C-471F-923C-1E4A14013238}" type="pres">
      <dgm:prSet presAssocID="{C30B76E6-C1C5-498C-8DC5-797B67CDF34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68587-FDC4-42A6-90D6-41F65C13BCD9}" type="pres">
      <dgm:prSet presAssocID="{0A2643E7-5661-491A-818B-3C5127DB1DB0}" presName="spacer" presStyleCnt="0"/>
      <dgm:spPr/>
    </dgm:pt>
    <dgm:pt modelId="{CF512EC1-4E53-4E78-A8CB-52898D42FDDE}" type="pres">
      <dgm:prSet presAssocID="{1E735B4A-E991-4FD4-BE32-24FA80DA07EF}" presName="comp" presStyleCnt="0"/>
      <dgm:spPr/>
    </dgm:pt>
    <dgm:pt modelId="{C27584FD-756C-4290-B877-008F89546C93}" type="pres">
      <dgm:prSet presAssocID="{1E735B4A-E991-4FD4-BE32-24FA80DA07EF}" presName="box" presStyleLbl="node1" presStyleIdx="1" presStyleCnt="5"/>
      <dgm:spPr/>
      <dgm:t>
        <a:bodyPr/>
        <a:lstStyle/>
        <a:p>
          <a:endParaRPr lang="ru-RU"/>
        </a:p>
      </dgm:t>
    </dgm:pt>
    <dgm:pt modelId="{2B764E28-74AE-4746-9135-A2E6DA2902B2}" type="pres">
      <dgm:prSet presAssocID="{1E735B4A-E991-4FD4-BE32-24FA80DA07EF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A0B66C1-C1B5-4D95-A22A-C411722CF930}" type="pres">
      <dgm:prSet presAssocID="{1E735B4A-E991-4FD4-BE32-24FA80DA07E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F2FFF-616D-487C-BCB9-02EE9E0BE704}" type="pres">
      <dgm:prSet presAssocID="{D1E6B6C9-7BDC-4CCB-B0D4-B566BA669EC5}" presName="spacer" presStyleCnt="0"/>
      <dgm:spPr/>
    </dgm:pt>
    <dgm:pt modelId="{1D28190A-1CE7-485F-AB60-08F88253C76D}" type="pres">
      <dgm:prSet presAssocID="{56E9FCCB-58D1-4406-AE7A-FAA954349883}" presName="comp" presStyleCnt="0"/>
      <dgm:spPr/>
    </dgm:pt>
    <dgm:pt modelId="{21AA2525-3AE4-4D66-BD77-7F55E5B3791D}" type="pres">
      <dgm:prSet presAssocID="{56E9FCCB-58D1-4406-AE7A-FAA954349883}" presName="box" presStyleLbl="node1" presStyleIdx="2" presStyleCnt="5"/>
      <dgm:spPr/>
      <dgm:t>
        <a:bodyPr/>
        <a:lstStyle/>
        <a:p>
          <a:endParaRPr lang="ru-RU"/>
        </a:p>
      </dgm:t>
    </dgm:pt>
    <dgm:pt modelId="{405AB77B-561B-4620-80FE-0A665D5F7CE2}" type="pres">
      <dgm:prSet presAssocID="{56E9FCCB-58D1-4406-AE7A-FAA954349883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6E8A2F3E-65E8-41FB-BBAD-F7046CA49BA4}" type="pres">
      <dgm:prSet presAssocID="{56E9FCCB-58D1-4406-AE7A-FAA95434988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0D84B-DDF4-4EC7-84A7-2069B5C2F7A8}" type="pres">
      <dgm:prSet presAssocID="{16BC5F68-D6DA-48DC-AAEA-AEBB55A57B19}" presName="spacer" presStyleCnt="0"/>
      <dgm:spPr/>
    </dgm:pt>
    <dgm:pt modelId="{D6FB5A6A-1EBF-4C30-8DE8-39B05FE04141}" type="pres">
      <dgm:prSet presAssocID="{3460F6BF-CE84-4162-A2D3-5A176649C4DB}" presName="comp" presStyleCnt="0"/>
      <dgm:spPr/>
    </dgm:pt>
    <dgm:pt modelId="{851990CB-3567-48DE-BBA1-C6E2F3287020}" type="pres">
      <dgm:prSet presAssocID="{3460F6BF-CE84-4162-A2D3-5A176649C4DB}" presName="box" presStyleLbl="node1" presStyleIdx="3" presStyleCnt="5"/>
      <dgm:spPr/>
      <dgm:t>
        <a:bodyPr/>
        <a:lstStyle/>
        <a:p>
          <a:endParaRPr lang="ru-RU"/>
        </a:p>
      </dgm:t>
    </dgm:pt>
    <dgm:pt modelId="{08E39640-1073-4B2B-B76D-3F9B740E56F9}" type="pres">
      <dgm:prSet presAssocID="{3460F6BF-CE84-4162-A2D3-5A176649C4DB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5E649B0-85CE-4699-986A-86387F48AC36}" type="pres">
      <dgm:prSet presAssocID="{3460F6BF-CE84-4162-A2D3-5A176649C4D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32044-6065-4446-830F-6CF667A3636B}" type="pres">
      <dgm:prSet presAssocID="{C676D659-F905-4255-9DCE-DE138B3C33FD}" presName="spacer" presStyleCnt="0"/>
      <dgm:spPr/>
    </dgm:pt>
    <dgm:pt modelId="{13D231E3-FB23-4F85-9C46-ACE014AF6113}" type="pres">
      <dgm:prSet presAssocID="{1D0CEFDD-ED8D-473B-B5C4-907DB648E5A8}" presName="comp" presStyleCnt="0"/>
      <dgm:spPr/>
    </dgm:pt>
    <dgm:pt modelId="{94983B2A-A1E7-4BA6-B625-C12710D54538}" type="pres">
      <dgm:prSet presAssocID="{1D0CEFDD-ED8D-473B-B5C4-907DB648E5A8}" presName="box" presStyleLbl="node1" presStyleIdx="4" presStyleCnt="5"/>
      <dgm:spPr/>
      <dgm:t>
        <a:bodyPr/>
        <a:lstStyle/>
        <a:p>
          <a:endParaRPr lang="ru-RU"/>
        </a:p>
      </dgm:t>
    </dgm:pt>
    <dgm:pt modelId="{CFE858B5-88F7-4715-8168-495DFD67F316}" type="pres">
      <dgm:prSet presAssocID="{1D0CEFDD-ED8D-473B-B5C4-907DB648E5A8}" presName="img" presStyleLbl="fgImgPlace1" presStyleIdx="4" presStyleCnt="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EF2D174-9582-4F40-9011-9F7A39FAF648}" type="pres">
      <dgm:prSet presAssocID="{1D0CEFDD-ED8D-473B-B5C4-907DB648E5A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B0FA32-38C5-4088-BC51-907FA65EAB67}" srcId="{498DFAFD-2430-447B-B90F-4AA1C3774123}" destId="{3460F6BF-CE84-4162-A2D3-5A176649C4DB}" srcOrd="3" destOrd="0" parTransId="{96F56851-FBFB-4CCA-B9E5-B9A8DB68122C}" sibTransId="{C676D659-F905-4255-9DCE-DE138B3C33FD}"/>
    <dgm:cxn modelId="{604C2924-1DE8-445B-811A-287634AF90C2}" type="presOf" srcId="{3460F6BF-CE84-4162-A2D3-5A176649C4DB}" destId="{35E649B0-85CE-4699-986A-86387F48AC36}" srcOrd="1" destOrd="0" presId="urn:microsoft.com/office/officeart/2005/8/layout/vList4"/>
    <dgm:cxn modelId="{81539192-C8FD-4E80-8890-890E5E5C0E12}" type="presOf" srcId="{56E9FCCB-58D1-4406-AE7A-FAA954349883}" destId="{6E8A2F3E-65E8-41FB-BBAD-F7046CA49BA4}" srcOrd="1" destOrd="0" presId="urn:microsoft.com/office/officeart/2005/8/layout/vList4"/>
    <dgm:cxn modelId="{40BB2146-2DB7-411E-92CB-0012F58398B6}" srcId="{498DFAFD-2430-447B-B90F-4AA1C3774123}" destId="{56E9FCCB-58D1-4406-AE7A-FAA954349883}" srcOrd="2" destOrd="0" parTransId="{9D6D6567-1195-4398-A143-50E7EAEAD896}" sibTransId="{16BC5F68-D6DA-48DC-AAEA-AEBB55A57B19}"/>
    <dgm:cxn modelId="{50CC64B3-558C-46DC-B2A4-0D8A9042BB20}" srcId="{498DFAFD-2430-447B-B90F-4AA1C3774123}" destId="{1D0CEFDD-ED8D-473B-B5C4-907DB648E5A8}" srcOrd="4" destOrd="0" parTransId="{D4B573F2-A12E-4EA9-8D8F-BC9D3A07FEB4}" sibTransId="{9A765565-06EE-4A11-B261-6288132B564D}"/>
    <dgm:cxn modelId="{AECCDBB7-BD75-426D-B501-CA0487498A0D}" type="presOf" srcId="{498DFAFD-2430-447B-B90F-4AA1C3774123}" destId="{40BB2E2F-51B4-4E37-8D6D-EE1337AD7404}" srcOrd="0" destOrd="0" presId="urn:microsoft.com/office/officeart/2005/8/layout/vList4"/>
    <dgm:cxn modelId="{4E6189C4-455C-42A9-873C-64CE6BC3C17C}" type="presOf" srcId="{1D0CEFDD-ED8D-473B-B5C4-907DB648E5A8}" destId="{94983B2A-A1E7-4BA6-B625-C12710D54538}" srcOrd="0" destOrd="0" presId="urn:microsoft.com/office/officeart/2005/8/layout/vList4"/>
    <dgm:cxn modelId="{D08E1304-5730-444D-AA0D-61B8AD41F588}" type="presOf" srcId="{1E735B4A-E991-4FD4-BE32-24FA80DA07EF}" destId="{EA0B66C1-C1B5-4D95-A22A-C411722CF930}" srcOrd="1" destOrd="0" presId="urn:microsoft.com/office/officeart/2005/8/layout/vList4"/>
    <dgm:cxn modelId="{F62F9150-BB48-4522-B20C-FF007378ADCF}" type="presOf" srcId="{1E735B4A-E991-4FD4-BE32-24FA80DA07EF}" destId="{C27584FD-756C-4290-B877-008F89546C93}" srcOrd="0" destOrd="0" presId="urn:microsoft.com/office/officeart/2005/8/layout/vList4"/>
    <dgm:cxn modelId="{5838E71C-DA65-42DF-A695-AA93A91A19B4}" type="presOf" srcId="{C30B76E6-C1C5-498C-8DC5-797B67CDF349}" destId="{A3773C2D-A0AA-4746-A04A-159C0A28F7F3}" srcOrd="0" destOrd="0" presId="urn:microsoft.com/office/officeart/2005/8/layout/vList4"/>
    <dgm:cxn modelId="{BBEE84F4-BD37-44EF-B42D-D1F8CB4463B7}" type="presOf" srcId="{1D0CEFDD-ED8D-473B-B5C4-907DB648E5A8}" destId="{CEF2D174-9582-4F40-9011-9F7A39FAF648}" srcOrd="1" destOrd="0" presId="urn:microsoft.com/office/officeart/2005/8/layout/vList4"/>
    <dgm:cxn modelId="{7FC65605-9458-4493-8D14-4E573A8C5452}" type="presOf" srcId="{C30B76E6-C1C5-498C-8DC5-797B67CDF349}" destId="{871E472D-2E9C-471F-923C-1E4A14013238}" srcOrd="1" destOrd="0" presId="urn:microsoft.com/office/officeart/2005/8/layout/vList4"/>
    <dgm:cxn modelId="{396A2A71-2207-43F1-84DF-C5757A245BE9}" type="presOf" srcId="{56E9FCCB-58D1-4406-AE7A-FAA954349883}" destId="{21AA2525-3AE4-4D66-BD77-7F55E5B3791D}" srcOrd="0" destOrd="0" presId="urn:microsoft.com/office/officeart/2005/8/layout/vList4"/>
    <dgm:cxn modelId="{0392694E-452D-401B-9DC6-0F268691A34D}" srcId="{498DFAFD-2430-447B-B90F-4AA1C3774123}" destId="{1E735B4A-E991-4FD4-BE32-24FA80DA07EF}" srcOrd="1" destOrd="0" parTransId="{E06F1402-A68F-4A52-93B5-A22F96D2C51F}" sibTransId="{D1E6B6C9-7BDC-4CCB-B0D4-B566BA669EC5}"/>
    <dgm:cxn modelId="{7AC9D0C8-6BF1-409E-8724-026A6B8DE242}" srcId="{498DFAFD-2430-447B-B90F-4AA1C3774123}" destId="{C30B76E6-C1C5-498C-8DC5-797B67CDF349}" srcOrd="0" destOrd="0" parTransId="{68525CE7-2203-44FA-95E2-01AD75B0D26B}" sibTransId="{0A2643E7-5661-491A-818B-3C5127DB1DB0}"/>
    <dgm:cxn modelId="{738D1FF5-F5EB-4E2A-B8F0-DB36191D3BF6}" type="presOf" srcId="{3460F6BF-CE84-4162-A2D3-5A176649C4DB}" destId="{851990CB-3567-48DE-BBA1-C6E2F3287020}" srcOrd="0" destOrd="0" presId="urn:microsoft.com/office/officeart/2005/8/layout/vList4"/>
    <dgm:cxn modelId="{5E2D1E0D-C3DD-4DF5-9454-3C0AB486B124}" type="presParOf" srcId="{40BB2E2F-51B4-4E37-8D6D-EE1337AD7404}" destId="{B6637138-DEE1-46BD-8170-9069F6B714A1}" srcOrd="0" destOrd="0" presId="urn:microsoft.com/office/officeart/2005/8/layout/vList4"/>
    <dgm:cxn modelId="{EEF71C17-F615-4C52-BF71-B2DA6AABC77A}" type="presParOf" srcId="{B6637138-DEE1-46BD-8170-9069F6B714A1}" destId="{A3773C2D-A0AA-4746-A04A-159C0A28F7F3}" srcOrd="0" destOrd="0" presId="urn:microsoft.com/office/officeart/2005/8/layout/vList4"/>
    <dgm:cxn modelId="{5898A1C1-1391-4304-A583-4D6332F1A8BF}" type="presParOf" srcId="{B6637138-DEE1-46BD-8170-9069F6B714A1}" destId="{1F8E4D70-E242-4E2E-A52B-BCBB7C245A99}" srcOrd="1" destOrd="0" presId="urn:microsoft.com/office/officeart/2005/8/layout/vList4"/>
    <dgm:cxn modelId="{34FB2F1F-8806-4856-9064-3AF3075A07E9}" type="presParOf" srcId="{B6637138-DEE1-46BD-8170-9069F6B714A1}" destId="{871E472D-2E9C-471F-923C-1E4A14013238}" srcOrd="2" destOrd="0" presId="urn:microsoft.com/office/officeart/2005/8/layout/vList4"/>
    <dgm:cxn modelId="{65266561-5353-47DC-A399-FF0B0B1DFF67}" type="presParOf" srcId="{40BB2E2F-51B4-4E37-8D6D-EE1337AD7404}" destId="{9D768587-FDC4-42A6-90D6-41F65C13BCD9}" srcOrd="1" destOrd="0" presId="urn:microsoft.com/office/officeart/2005/8/layout/vList4"/>
    <dgm:cxn modelId="{0D04DBBA-93BF-4444-95CA-2A9911F06040}" type="presParOf" srcId="{40BB2E2F-51B4-4E37-8D6D-EE1337AD7404}" destId="{CF512EC1-4E53-4E78-A8CB-52898D42FDDE}" srcOrd="2" destOrd="0" presId="urn:microsoft.com/office/officeart/2005/8/layout/vList4"/>
    <dgm:cxn modelId="{C2C1D8F1-DD14-4191-B5DE-20F5BB2C8F36}" type="presParOf" srcId="{CF512EC1-4E53-4E78-A8CB-52898D42FDDE}" destId="{C27584FD-756C-4290-B877-008F89546C93}" srcOrd="0" destOrd="0" presId="urn:microsoft.com/office/officeart/2005/8/layout/vList4"/>
    <dgm:cxn modelId="{68ADAA42-997B-4CC1-B6A1-97CC43B42465}" type="presParOf" srcId="{CF512EC1-4E53-4E78-A8CB-52898D42FDDE}" destId="{2B764E28-74AE-4746-9135-A2E6DA2902B2}" srcOrd="1" destOrd="0" presId="urn:microsoft.com/office/officeart/2005/8/layout/vList4"/>
    <dgm:cxn modelId="{7E7A6DBC-C832-4F03-9B58-A384026933D9}" type="presParOf" srcId="{CF512EC1-4E53-4E78-A8CB-52898D42FDDE}" destId="{EA0B66C1-C1B5-4D95-A22A-C411722CF930}" srcOrd="2" destOrd="0" presId="urn:microsoft.com/office/officeart/2005/8/layout/vList4"/>
    <dgm:cxn modelId="{F92DE7FE-ACEF-43FC-85C0-BF8A3664ABD7}" type="presParOf" srcId="{40BB2E2F-51B4-4E37-8D6D-EE1337AD7404}" destId="{135F2FFF-616D-487C-BCB9-02EE9E0BE704}" srcOrd="3" destOrd="0" presId="urn:microsoft.com/office/officeart/2005/8/layout/vList4"/>
    <dgm:cxn modelId="{4D2366BE-76C2-46CD-ADF8-EA47CE18D35C}" type="presParOf" srcId="{40BB2E2F-51B4-4E37-8D6D-EE1337AD7404}" destId="{1D28190A-1CE7-485F-AB60-08F88253C76D}" srcOrd="4" destOrd="0" presId="urn:microsoft.com/office/officeart/2005/8/layout/vList4"/>
    <dgm:cxn modelId="{A84768F9-88E1-483E-835F-C24AAA6A8603}" type="presParOf" srcId="{1D28190A-1CE7-485F-AB60-08F88253C76D}" destId="{21AA2525-3AE4-4D66-BD77-7F55E5B3791D}" srcOrd="0" destOrd="0" presId="urn:microsoft.com/office/officeart/2005/8/layout/vList4"/>
    <dgm:cxn modelId="{3FC48987-6275-4672-B538-B6EA92088F0E}" type="presParOf" srcId="{1D28190A-1CE7-485F-AB60-08F88253C76D}" destId="{405AB77B-561B-4620-80FE-0A665D5F7CE2}" srcOrd="1" destOrd="0" presId="urn:microsoft.com/office/officeart/2005/8/layout/vList4"/>
    <dgm:cxn modelId="{474D15A9-FCFA-452D-8554-918AF350CBDA}" type="presParOf" srcId="{1D28190A-1CE7-485F-AB60-08F88253C76D}" destId="{6E8A2F3E-65E8-41FB-BBAD-F7046CA49BA4}" srcOrd="2" destOrd="0" presId="urn:microsoft.com/office/officeart/2005/8/layout/vList4"/>
    <dgm:cxn modelId="{98F30698-C0FF-4B24-A49B-6104B6C37833}" type="presParOf" srcId="{40BB2E2F-51B4-4E37-8D6D-EE1337AD7404}" destId="{96F0D84B-DDF4-4EC7-84A7-2069B5C2F7A8}" srcOrd="5" destOrd="0" presId="urn:microsoft.com/office/officeart/2005/8/layout/vList4"/>
    <dgm:cxn modelId="{F118EB97-C6BD-47C3-AB2B-BB7006844E67}" type="presParOf" srcId="{40BB2E2F-51B4-4E37-8D6D-EE1337AD7404}" destId="{D6FB5A6A-1EBF-4C30-8DE8-39B05FE04141}" srcOrd="6" destOrd="0" presId="urn:microsoft.com/office/officeart/2005/8/layout/vList4"/>
    <dgm:cxn modelId="{0DCB64A2-2789-4A44-B200-788CC52859FB}" type="presParOf" srcId="{D6FB5A6A-1EBF-4C30-8DE8-39B05FE04141}" destId="{851990CB-3567-48DE-BBA1-C6E2F3287020}" srcOrd="0" destOrd="0" presId="urn:microsoft.com/office/officeart/2005/8/layout/vList4"/>
    <dgm:cxn modelId="{5D723E9F-F9A2-4736-AB16-F9243E0EA581}" type="presParOf" srcId="{D6FB5A6A-1EBF-4C30-8DE8-39B05FE04141}" destId="{08E39640-1073-4B2B-B76D-3F9B740E56F9}" srcOrd="1" destOrd="0" presId="urn:microsoft.com/office/officeart/2005/8/layout/vList4"/>
    <dgm:cxn modelId="{DFAFFCBA-5E41-417F-A10E-F7F301F40F7D}" type="presParOf" srcId="{D6FB5A6A-1EBF-4C30-8DE8-39B05FE04141}" destId="{35E649B0-85CE-4699-986A-86387F48AC36}" srcOrd="2" destOrd="0" presId="urn:microsoft.com/office/officeart/2005/8/layout/vList4"/>
    <dgm:cxn modelId="{82B803A8-E692-4BC3-81D0-F5CA4F771371}" type="presParOf" srcId="{40BB2E2F-51B4-4E37-8D6D-EE1337AD7404}" destId="{1B232044-6065-4446-830F-6CF667A3636B}" srcOrd="7" destOrd="0" presId="urn:microsoft.com/office/officeart/2005/8/layout/vList4"/>
    <dgm:cxn modelId="{D4E74BE6-D232-48A0-AC17-549669C411BB}" type="presParOf" srcId="{40BB2E2F-51B4-4E37-8D6D-EE1337AD7404}" destId="{13D231E3-FB23-4F85-9C46-ACE014AF6113}" srcOrd="8" destOrd="0" presId="urn:microsoft.com/office/officeart/2005/8/layout/vList4"/>
    <dgm:cxn modelId="{11A2D6D2-FCF8-460A-A112-1F2675505CEA}" type="presParOf" srcId="{13D231E3-FB23-4F85-9C46-ACE014AF6113}" destId="{94983B2A-A1E7-4BA6-B625-C12710D54538}" srcOrd="0" destOrd="0" presId="urn:microsoft.com/office/officeart/2005/8/layout/vList4"/>
    <dgm:cxn modelId="{8999FE41-4E39-48AA-AFBF-BC507C800F5C}" type="presParOf" srcId="{13D231E3-FB23-4F85-9C46-ACE014AF6113}" destId="{CFE858B5-88F7-4715-8168-495DFD67F316}" srcOrd="1" destOrd="0" presId="urn:microsoft.com/office/officeart/2005/8/layout/vList4"/>
    <dgm:cxn modelId="{99C2496F-1D3E-4B47-BCC0-92586B141771}" type="presParOf" srcId="{13D231E3-FB23-4F85-9C46-ACE014AF6113}" destId="{CEF2D174-9582-4F40-9011-9F7A39FAF64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2C9F51-3DB5-4327-B059-DC4A370F5608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46029B17-7337-4F63-8EA9-15EB81DAE9AE}">
      <dgm:prSet phldrT="[Текст]" custT="1"/>
      <dgm:spPr>
        <a:solidFill>
          <a:srgbClr val="0F7698"/>
        </a:solidFill>
      </dgm:spPr>
      <dgm:t>
        <a:bodyPr/>
        <a:lstStyle/>
        <a:p>
          <a:r>
            <a:rPr lang="ru-RU" sz="1600" b="1" i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rPr>
            <a:t>Координационный совет по охране труда</a:t>
          </a:r>
        </a:p>
      </dgm:t>
    </dgm:pt>
    <dgm:pt modelId="{29906BBC-9EA5-4AB7-A595-732732112DE4}" type="parTrans" cxnId="{C7B64136-2B37-4167-BBA8-F2A771E8EA71}">
      <dgm:prSet/>
      <dgm:spPr/>
      <dgm:t>
        <a:bodyPr/>
        <a:lstStyle/>
        <a:p>
          <a:endParaRPr lang="ru-RU"/>
        </a:p>
      </dgm:t>
    </dgm:pt>
    <dgm:pt modelId="{99CB742A-C2F5-44C7-884B-EB2227676169}" type="sibTrans" cxnId="{C7B64136-2B37-4167-BBA8-F2A771E8EA71}">
      <dgm:prSet/>
      <dgm:spPr/>
      <dgm:t>
        <a:bodyPr/>
        <a:lstStyle/>
        <a:p>
          <a:endParaRPr lang="ru-RU"/>
        </a:p>
      </dgm:t>
    </dgm:pt>
    <dgm:pt modelId="{BE654B1A-C932-4CDC-BD70-5031341AFCD7}">
      <dgm:prSet phldrT="[Текст]" custT="1"/>
      <dgm:spPr/>
      <dgm:t>
        <a:bodyPr/>
        <a:lstStyle/>
        <a:p>
          <a:r>
            <a:rPr lang="ru-RU" sz="1400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 заседания</a:t>
          </a:r>
        </a:p>
      </dgm:t>
    </dgm:pt>
    <dgm:pt modelId="{D487182C-2F74-4959-BA45-D510EFACB9BC}" type="parTrans" cxnId="{5F023792-840B-4311-A09B-7C55AFF3AC8E}">
      <dgm:prSet/>
      <dgm:spPr/>
      <dgm:t>
        <a:bodyPr/>
        <a:lstStyle/>
        <a:p>
          <a:endParaRPr lang="ru-RU"/>
        </a:p>
      </dgm:t>
    </dgm:pt>
    <dgm:pt modelId="{DECE33C7-FC72-4B3F-9CC3-9ABAB29516F2}" type="sibTrans" cxnId="{5F023792-840B-4311-A09B-7C55AFF3AC8E}">
      <dgm:prSet/>
      <dgm:spPr/>
      <dgm:t>
        <a:bodyPr/>
        <a:lstStyle/>
        <a:p>
          <a:endParaRPr lang="ru-RU"/>
        </a:p>
      </dgm:t>
    </dgm:pt>
    <dgm:pt modelId="{09AF5DC0-4C53-4AC9-9C0B-B630319D14A7}">
      <dgm:prSet phldrT="[Текст]"/>
      <dgm:spPr/>
      <dgm:t>
        <a:bodyPr/>
        <a:lstStyle/>
        <a:p>
          <a:r>
            <a:rPr lang="ru-RU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Мониторинг состояния производственного травматизма, условий и охраны труда в организациях </a:t>
          </a:r>
        </a:p>
      </dgm:t>
    </dgm:pt>
    <dgm:pt modelId="{6F5F8FF2-D140-48A6-8A88-A67F0BF6729C}" type="parTrans" cxnId="{F0718DBC-5F7F-458A-8811-3BCD70771B2C}">
      <dgm:prSet/>
      <dgm:spPr/>
      <dgm:t>
        <a:bodyPr/>
        <a:lstStyle/>
        <a:p>
          <a:endParaRPr lang="ru-RU"/>
        </a:p>
      </dgm:t>
    </dgm:pt>
    <dgm:pt modelId="{732826AE-6B96-43F9-854A-3D4664CDEBEE}" type="sibTrans" cxnId="{F0718DBC-5F7F-458A-8811-3BCD70771B2C}">
      <dgm:prSet/>
      <dgm:spPr/>
      <dgm:t>
        <a:bodyPr/>
        <a:lstStyle/>
        <a:p>
          <a:endParaRPr lang="ru-RU"/>
        </a:p>
      </dgm:t>
    </dgm:pt>
    <dgm:pt modelId="{CC4A082A-76DE-4FC7-BE21-6AE238BA546A}">
      <dgm:prSet phldrT="[Текст]" custT="1"/>
      <dgm:spPr/>
      <dgm:t>
        <a:bodyPr/>
        <a:lstStyle/>
        <a:p>
          <a:r>
            <a:rPr lang="ru-RU" sz="1400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101 пострадавший в результате несчастных случаев</a:t>
          </a:r>
        </a:p>
      </dgm:t>
    </dgm:pt>
    <dgm:pt modelId="{535C80C3-8E84-4ADB-A4B0-04C6A623D399}" type="parTrans" cxnId="{7D0E9B32-99BF-4F70-BBDC-86CD858460FC}">
      <dgm:prSet/>
      <dgm:spPr/>
      <dgm:t>
        <a:bodyPr/>
        <a:lstStyle/>
        <a:p>
          <a:endParaRPr lang="ru-RU"/>
        </a:p>
      </dgm:t>
    </dgm:pt>
    <dgm:pt modelId="{4B604244-EFA4-4765-BDA0-1D59FE30C747}" type="sibTrans" cxnId="{7D0E9B32-99BF-4F70-BBDC-86CD858460FC}">
      <dgm:prSet/>
      <dgm:spPr/>
      <dgm:t>
        <a:bodyPr/>
        <a:lstStyle/>
        <a:p>
          <a:endParaRPr lang="ru-RU"/>
        </a:p>
      </dgm:t>
    </dgm:pt>
    <dgm:pt modelId="{AA2CCCD5-2096-4A6A-952D-68252BFDB92C}">
      <dgm:prSet/>
      <dgm:spPr/>
      <dgm:t>
        <a:bodyPr/>
        <a:lstStyle/>
        <a:p>
          <a:r>
            <a:rPr lang="ru-RU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Городской смотр-конкурс на лучшую организацию работ по охране труда</a:t>
          </a:r>
        </a:p>
      </dgm:t>
    </dgm:pt>
    <dgm:pt modelId="{9FE95640-9720-4C76-A73A-4EF956DC7367}" type="parTrans" cxnId="{D7844F2E-1497-4B6E-BB82-BEE0FCED55AC}">
      <dgm:prSet/>
      <dgm:spPr/>
      <dgm:t>
        <a:bodyPr/>
        <a:lstStyle/>
        <a:p>
          <a:endParaRPr lang="ru-RU"/>
        </a:p>
      </dgm:t>
    </dgm:pt>
    <dgm:pt modelId="{E19F30EF-F3AD-4D06-A290-6790CC646022}" type="sibTrans" cxnId="{D7844F2E-1497-4B6E-BB82-BEE0FCED55AC}">
      <dgm:prSet/>
      <dgm:spPr/>
      <dgm:t>
        <a:bodyPr/>
        <a:lstStyle/>
        <a:p>
          <a:endParaRPr lang="ru-RU"/>
        </a:p>
      </dgm:t>
    </dgm:pt>
    <dgm:pt modelId="{F7FD9604-4FC8-4F35-AF5D-88422E8C700C}">
      <dgm:prSet custT="1"/>
      <dgm:spPr/>
      <dgm:t>
        <a:bodyPr/>
        <a:lstStyle/>
        <a:p>
          <a:r>
            <a:rPr lang="ru-RU" sz="1600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19 организаций - участников</a:t>
          </a:r>
        </a:p>
      </dgm:t>
    </dgm:pt>
    <dgm:pt modelId="{32E75484-BE47-4ABE-8D5A-0A60AE619DA3}" type="parTrans" cxnId="{8C75659D-1AD1-4EAD-A193-4E79D215A375}">
      <dgm:prSet/>
      <dgm:spPr/>
      <dgm:t>
        <a:bodyPr/>
        <a:lstStyle/>
        <a:p>
          <a:endParaRPr lang="ru-RU"/>
        </a:p>
      </dgm:t>
    </dgm:pt>
    <dgm:pt modelId="{CE140307-8175-4919-8E64-662B6E205A1C}" type="sibTrans" cxnId="{8C75659D-1AD1-4EAD-A193-4E79D215A375}">
      <dgm:prSet/>
      <dgm:spPr/>
      <dgm:t>
        <a:bodyPr/>
        <a:lstStyle/>
        <a:p>
          <a:endParaRPr lang="ru-RU"/>
        </a:p>
      </dgm:t>
    </dgm:pt>
    <dgm:pt modelId="{4CEBB601-873B-4A98-9DA1-14102CE63997}">
      <dgm:prSet phldrT="[Текст]" custT="1"/>
      <dgm:spPr/>
      <dgm:t>
        <a:bodyPr/>
        <a:lstStyle/>
        <a:p>
          <a:r>
            <a:rPr lang="ru-RU" sz="1400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85 вновь выявленных случаев профессиональных заболеваний </a:t>
          </a:r>
        </a:p>
      </dgm:t>
    </dgm:pt>
    <dgm:pt modelId="{122F7880-74B1-44EE-8F64-4B1A04F7A4DB}" type="parTrans" cxnId="{34067CFA-64CD-4C04-A619-4B4748A23D97}">
      <dgm:prSet/>
      <dgm:spPr/>
      <dgm:t>
        <a:bodyPr/>
        <a:lstStyle/>
        <a:p>
          <a:endParaRPr lang="ru-RU"/>
        </a:p>
      </dgm:t>
    </dgm:pt>
    <dgm:pt modelId="{3D91F683-7780-4C89-9787-E785D0A9D1C9}" type="sibTrans" cxnId="{34067CFA-64CD-4C04-A619-4B4748A23D97}">
      <dgm:prSet/>
      <dgm:spPr/>
      <dgm:t>
        <a:bodyPr/>
        <a:lstStyle/>
        <a:p>
          <a:endParaRPr lang="ru-RU"/>
        </a:p>
      </dgm:t>
    </dgm:pt>
    <dgm:pt modelId="{AC0212C7-D50E-43AD-A081-0441F0ED6722}">
      <dgm:prSet/>
      <dgm:spPr>
        <a:solidFill>
          <a:srgbClr val="0F7698"/>
        </a:solidFill>
      </dgm:spPr>
      <dgm:t>
        <a:bodyPr/>
        <a:lstStyle/>
        <a:p>
          <a:r>
            <a:rPr lang="ru-RU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Информационное обеспечение охраны труда и</a:t>
          </a:r>
          <a:r>
            <a:rPr lang="en-US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 </a:t>
          </a:r>
          <a:r>
            <a:rPr lang="ru-RU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пропаганда передового опыта в области охраны труда</a:t>
          </a:r>
        </a:p>
      </dgm:t>
    </dgm:pt>
    <dgm:pt modelId="{9A97397F-F8D4-4788-B06A-1082DCE6327F}" type="parTrans" cxnId="{1E5F1E4D-4D72-409B-817F-465824CE788C}">
      <dgm:prSet/>
      <dgm:spPr/>
      <dgm:t>
        <a:bodyPr/>
        <a:lstStyle/>
        <a:p>
          <a:endParaRPr lang="ru-RU"/>
        </a:p>
      </dgm:t>
    </dgm:pt>
    <dgm:pt modelId="{7C13269D-28A0-45E3-B9BD-0EB1C66B4E4C}" type="sibTrans" cxnId="{1E5F1E4D-4D72-409B-817F-465824CE788C}">
      <dgm:prSet/>
      <dgm:spPr/>
      <dgm:t>
        <a:bodyPr/>
        <a:lstStyle/>
        <a:p>
          <a:endParaRPr lang="ru-RU"/>
        </a:p>
      </dgm:t>
    </dgm:pt>
    <dgm:pt modelId="{2297908C-E744-4B12-BC9E-96EE3298783A}">
      <dgm:prSet custT="1"/>
      <dgm:spPr/>
      <dgm:t>
        <a:bodyPr/>
        <a:lstStyle/>
        <a:p>
          <a:r>
            <a:rPr lang="ru-RU" sz="1400" i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30 информационных материала, методических рекомендаций, памяток </a:t>
          </a:r>
        </a:p>
      </dgm:t>
    </dgm:pt>
    <dgm:pt modelId="{1E7F488D-1D95-464F-8738-C669B9198995}" type="parTrans" cxnId="{4A9089D3-8BAA-498B-BF62-D280F85FE0D0}">
      <dgm:prSet/>
      <dgm:spPr/>
      <dgm:t>
        <a:bodyPr/>
        <a:lstStyle/>
        <a:p>
          <a:endParaRPr lang="ru-RU"/>
        </a:p>
      </dgm:t>
    </dgm:pt>
    <dgm:pt modelId="{47D599D3-86E7-4240-B92B-45B5A374640F}" type="sibTrans" cxnId="{4A9089D3-8BAA-498B-BF62-D280F85FE0D0}">
      <dgm:prSet/>
      <dgm:spPr/>
      <dgm:t>
        <a:bodyPr/>
        <a:lstStyle/>
        <a:p>
          <a:endParaRPr lang="ru-RU"/>
        </a:p>
      </dgm:t>
    </dgm:pt>
    <dgm:pt modelId="{D738C619-CB2D-4920-B047-8B15A9DBF533}">
      <dgm:prSet custT="1"/>
      <dgm:spPr/>
      <dgm:t>
        <a:bodyPr/>
        <a:lstStyle/>
        <a:p>
          <a:r>
            <a:rPr lang="ru-RU" sz="1400" i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3 мероприятия – 220 участников</a:t>
          </a:r>
        </a:p>
      </dgm:t>
    </dgm:pt>
    <dgm:pt modelId="{1DBC9086-4B4E-4952-A951-714B711E05F4}" type="parTrans" cxnId="{37646E96-3975-46F7-B27C-8C0CBF12E8E6}">
      <dgm:prSet/>
      <dgm:spPr/>
      <dgm:t>
        <a:bodyPr/>
        <a:lstStyle/>
        <a:p>
          <a:endParaRPr lang="ru-RU"/>
        </a:p>
      </dgm:t>
    </dgm:pt>
    <dgm:pt modelId="{4EC16DBF-1933-443E-BAC6-F9C4E7F52808}" type="sibTrans" cxnId="{37646E96-3975-46F7-B27C-8C0CBF12E8E6}">
      <dgm:prSet/>
      <dgm:spPr/>
      <dgm:t>
        <a:bodyPr/>
        <a:lstStyle/>
        <a:p>
          <a:endParaRPr lang="ru-RU"/>
        </a:p>
      </dgm:t>
    </dgm:pt>
    <dgm:pt modelId="{99DECB30-638E-40C7-8D4A-B62BBF4F280C}">
      <dgm:prSet custT="1"/>
      <dgm:spPr/>
      <dgm:t>
        <a:bodyPr/>
        <a:lstStyle/>
        <a:p>
          <a:r>
            <a:rPr lang="ru-RU" sz="1400" i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рекомендации по проведению мероприятий во Всемирный день охраны труда. В мероприятии приняли участие 28 организации</a:t>
          </a:r>
        </a:p>
      </dgm:t>
    </dgm:pt>
    <dgm:pt modelId="{F105ED8B-135D-4D86-ACD0-74158FEE0465}" type="sibTrans" cxnId="{F707495F-B5B5-430A-9DC2-B8CE1D174A58}">
      <dgm:prSet/>
      <dgm:spPr/>
      <dgm:t>
        <a:bodyPr/>
        <a:lstStyle/>
        <a:p>
          <a:endParaRPr lang="ru-RU"/>
        </a:p>
      </dgm:t>
    </dgm:pt>
    <dgm:pt modelId="{C433B78C-23F5-4402-8161-8FFCF280227B}" type="parTrans" cxnId="{F707495F-B5B5-430A-9DC2-B8CE1D174A58}">
      <dgm:prSet/>
      <dgm:spPr/>
      <dgm:t>
        <a:bodyPr/>
        <a:lstStyle/>
        <a:p>
          <a:endParaRPr lang="ru-RU"/>
        </a:p>
      </dgm:t>
    </dgm:pt>
    <dgm:pt modelId="{4E3AB5E5-ABEE-4234-9B51-90799D8913CE}">
      <dgm:prSet custT="1"/>
      <dgm:spPr/>
      <dgm:t>
        <a:bodyPr/>
        <a:lstStyle/>
        <a:p>
          <a:r>
            <a:rPr lang="ru-RU" sz="1400" i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3865 человек прошли обучение в </a:t>
          </a:r>
          <a:r>
            <a:rPr lang="ru-RU" sz="1400" i="1" kern="1200" dirty="0">
              <a:solidFill>
                <a:srgbClr val="2E83C3">
                  <a:lumMod val="50000"/>
                </a:srgbClr>
              </a:solidFill>
              <a:latin typeface="Arial" pitchFamily="34" charset="0"/>
              <a:ea typeface="+mn-ea"/>
              <a:cs typeface="Arial" pitchFamily="34" charset="0"/>
            </a:rPr>
            <a:t>аккредитованных организациях</a:t>
          </a:r>
        </a:p>
      </dgm:t>
    </dgm:pt>
    <dgm:pt modelId="{D5398BD1-1FE4-46F5-B2DD-5EAB2BE2CBC8}" type="parTrans" cxnId="{EBBC4095-CA03-49C7-B618-07F02A09F487}">
      <dgm:prSet/>
      <dgm:spPr/>
      <dgm:t>
        <a:bodyPr/>
        <a:lstStyle/>
        <a:p>
          <a:endParaRPr lang="ru-RU"/>
        </a:p>
      </dgm:t>
    </dgm:pt>
    <dgm:pt modelId="{9224CBEA-AAEC-415A-AE0C-DB713137D412}" type="sibTrans" cxnId="{EBBC4095-CA03-49C7-B618-07F02A09F487}">
      <dgm:prSet/>
      <dgm:spPr/>
      <dgm:t>
        <a:bodyPr/>
        <a:lstStyle/>
        <a:p>
          <a:endParaRPr lang="ru-RU"/>
        </a:p>
      </dgm:t>
    </dgm:pt>
    <dgm:pt modelId="{D1C0982D-0E09-44C5-A918-45E7659A0F28}" type="pres">
      <dgm:prSet presAssocID="{572C9F51-3DB5-4327-B059-DC4A370F56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E11DC0-8066-4CD4-B307-3E69BC1FF718}" type="pres">
      <dgm:prSet presAssocID="{46029B17-7337-4F63-8EA9-15EB81DAE9AE}" presName="parentText" presStyleLbl="node1" presStyleIdx="0" presStyleCnt="4" custLinFactNeighborY="99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44BB2-3EEC-4C8E-B97A-0D953B1E8B5D}" type="pres">
      <dgm:prSet presAssocID="{46029B17-7337-4F63-8EA9-15EB81DAE9AE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4484F-FA70-4D30-920C-21EA98410137}" type="pres">
      <dgm:prSet presAssocID="{09AF5DC0-4C53-4AC9-9C0B-B630319D14A7}" presName="parentText" presStyleLbl="node1" presStyleIdx="1" presStyleCnt="4" custLinFactNeighborX="-646" custLinFactNeighborY="-198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2F8B7-EA74-46DE-9D2D-7A8C78C19DF8}" type="pres">
      <dgm:prSet presAssocID="{09AF5DC0-4C53-4AC9-9C0B-B630319D14A7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5987A1-0F7E-449A-98B1-359F36FD5A62}" type="pres">
      <dgm:prSet presAssocID="{AC0212C7-D50E-43AD-A081-0441F0ED672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FA2C5-2271-44C9-B3C3-1AC0AAED67EB}" type="pres">
      <dgm:prSet presAssocID="{AC0212C7-D50E-43AD-A081-0441F0ED6722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BBD0A-C73E-48A9-9CEC-F8BBC6C054F7}" type="pres">
      <dgm:prSet presAssocID="{AA2CCCD5-2096-4A6A-952D-68252BFDB92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B19A4-CA2E-447A-8D8D-EA3976DAA2B1}" type="pres">
      <dgm:prSet presAssocID="{AA2CCCD5-2096-4A6A-952D-68252BFDB92C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0E9B32-99BF-4F70-BBDC-86CD858460FC}" srcId="{09AF5DC0-4C53-4AC9-9C0B-B630319D14A7}" destId="{CC4A082A-76DE-4FC7-BE21-6AE238BA546A}" srcOrd="0" destOrd="0" parTransId="{535C80C3-8E84-4ADB-A4B0-04C6A623D399}" sibTransId="{4B604244-EFA4-4765-BDA0-1D59FE30C747}"/>
    <dgm:cxn modelId="{D81DE5E2-6698-4B22-8917-FD692FE6AE6A}" type="presOf" srcId="{46029B17-7337-4F63-8EA9-15EB81DAE9AE}" destId="{04E11DC0-8066-4CD4-B307-3E69BC1FF718}" srcOrd="0" destOrd="0" presId="urn:microsoft.com/office/officeart/2005/8/layout/vList2"/>
    <dgm:cxn modelId="{C7B64136-2B37-4167-BBA8-F2A771E8EA71}" srcId="{572C9F51-3DB5-4327-B059-DC4A370F5608}" destId="{46029B17-7337-4F63-8EA9-15EB81DAE9AE}" srcOrd="0" destOrd="0" parTransId="{29906BBC-9EA5-4AB7-A595-732732112DE4}" sibTransId="{99CB742A-C2F5-44C7-884B-EB2227676169}"/>
    <dgm:cxn modelId="{4A9089D3-8BAA-498B-BF62-D280F85FE0D0}" srcId="{AC0212C7-D50E-43AD-A081-0441F0ED6722}" destId="{2297908C-E744-4B12-BC9E-96EE3298783A}" srcOrd="0" destOrd="0" parTransId="{1E7F488D-1D95-464F-8738-C669B9198995}" sibTransId="{47D599D3-86E7-4240-B92B-45B5A374640F}"/>
    <dgm:cxn modelId="{965246CB-BEB4-4E31-A169-D767724494F0}" type="presOf" srcId="{99DECB30-638E-40C7-8D4A-B62BBF4F280C}" destId="{340FA2C5-2271-44C9-B3C3-1AC0AAED67EB}" srcOrd="0" destOrd="1" presId="urn:microsoft.com/office/officeart/2005/8/layout/vList2"/>
    <dgm:cxn modelId="{EBBC4095-CA03-49C7-B618-07F02A09F487}" srcId="{AC0212C7-D50E-43AD-A081-0441F0ED6722}" destId="{4E3AB5E5-ABEE-4234-9B51-90799D8913CE}" srcOrd="3" destOrd="0" parTransId="{D5398BD1-1FE4-46F5-B2DD-5EAB2BE2CBC8}" sibTransId="{9224CBEA-AAEC-415A-AE0C-DB713137D412}"/>
    <dgm:cxn modelId="{C4B485B3-A806-461D-9A91-5753B22D1F5C}" type="presOf" srcId="{2297908C-E744-4B12-BC9E-96EE3298783A}" destId="{340FA2C5-2271-44C9-B3C3-1AC0AAED67EB}" srcOrd="0" destOrd="0" presId="urn:microsoft.com/office/officeart/2005/8/layout/vList2"/>
    <dgm:cxn modelId="{2F9BE058-2CF7-4BEA-8CE2-D4981F107FFC}" type="presOf" srcId="{D738C619-CB2D-4920-B047-8B15A9DBF533}" destId="{340FA2C5-2271-44C9-B3C3-1AC0AAED67EB}" srcOrd="0" destOrd="2" presId="urn:microsoft.com/office/officeart/2005/8/layout/vList2"/>
    <dgm:cxn modelId="{5F023792-840B-4311-A09B-7C55AFF3AC8E}" srcId="{46029B17-7337-4F63-8EA9-15EB81DAE9AE}" destId="{BE654B1A-C932-4CDC-BD70-5031341AFCD7}" srcOrd="0" destOrd="0" parTransId="{D487182C-2F74-4959-BA45-D510EFACB9BC}" sibTransId="{DECE33C7-FC72-4B3F-9CC3-9ABAB29516F2}"/>
    <dgm:cxn modelId="{530F38D7-5274-4452-B3A7-203A9D562B32}" type="presOf" srcId="{4CEBB601-873B-4A98-9DA1-14102CE63997}" destId="{D6E2F8B7-EA74-46DE-9D2D-7A8C78C19DF8}" srcOrd="0" destOrd="1" presId="urn:microsoft.com/office/officeart/2005/8/layout/vList2"/>
    <dgm:cxn modelId="{37646E96-3975-46F7-B27C-8C0CBF12E8E6}" srcId="{AC0212C7-D50E-43AD-A081-0441F0ED6722}" destId="{D738C619-CB2D-4920-B047-8B15A9DBF533}" srcOrd="2" destOrd="0" parTransId="{1DBC9086-4B4E-4952-A951-714B711E05F4}" sibTransId="{4EC16DBF-1933-443E-BAC6-F9C4E7F52808}"/>
    <dgm:cxn modelId="{4460E6FD-D8A3-4D9E-B386-8B52A9FA72B9}" type="presOf" srcId="{4E3AB5E5-ABEE-4234-9B51-90799D8913CE}" destId="{340FA2C5-2271-44C9-B3C3-1AC0AAED67EB}" srcOrd="0" destOrd="3" presId="urn:microsoft.com/office/officeart/2005/8/layout/vList2"/>
    <dgm:cxn modelId="{10CADB25-FDFF-440B-8805-347FAD00B0CE}" type="presOf" srcId="{572C9F51-3DB5-4327-B059-DC4A370F5608}" destId="{D1C0982D-0E09-44C5-A918-45E7659A0F28}" srcOrd="0" destOrd="0" presId="urn:microsoft.com/office/officeart/2005/8/layout/vList2"/>
    <dgm:cxn modelId="{F707495F-B5B5-430A-9DC2-B8CE1D174A58}" srcId="{AC0212C7-D50E-43AD-A081-0441F0ED6722}" destId="{99DECB30-638E-40C7-8D4A-B62BBF4F280C}" srcOrd="1" destOrd="0" parTransId="{C433B78C-23F5-4402-8161-8FFCF280227B}" sibTransId="{F105ED8B-135D-4D86-ACD0-74158FEE0465}"/>
    <dgm:cxn modelId="{CF289536-39E9-4A54-9996-7718EBF25083}" type="presOf" srcId="{BE654B1A-C932-4CDC-BD70-5031341AFCD7}" destId="{18444BB2-3EEC-4C8E-B97A-0D953B1E8B5D}" srcOrd="0" destOrd="0" presId="urn:microsoft.com/office/officeart/2005/8/layout/vList2"/>
    <dgm:cxn modelId="{1F854764-9795-489F-BE6E-6F02C68C6657}" type="presOf" srcId="{F7FD9604-4FC8-4F35-AF5D-88422E8C700C}" destId="{D5BB19A4-CA2E-447A-8D8D-EA3976DAA2B1}" srcOrd="0" destOrd="0" presId="urn:microsoft.com/office/officeart/2005/8/layout/vList2"/>
    <dgm:cxn modelId="{1E5F1E4D-4D72-409B-817F-465824CE788C}" srcId="{572C9F51-3DB5-4327-B059-DC4A370F5608}" destId="{AC0212C7-D50E-43AD-A081-0441F0ED6722}" srcOrd="2" destOrd="0" parTransId="{9A97397F-F8D4-4788-B06A-1082DCE6327F}" sibTransId="{7C13269D-28A0-45E3-B9BD-0EB1C66B4E4C}"/>
    <dgm:cxn modelId="{0D234808-9198-4C9C-B096-9628C3875102}" type="presOf" srcId="{CC4A082A-76DE-4FC7-BE21-6AE238BA546A}" destId="{D6E2F8B7-EA74-46DE-9D2D-7A8C78C19DF8}" srcOrd="0" destOrd="0" presId="urn:microsoft.com/office/officeart/2005/8/layout/vList2"/>
    <dgm:cxn modelId="{F0718DBC-5F7F-458A-8811-3BCD70771B2C}" srcId="{572C9F51-3DB5-4327-B059-DC4A370F5608}" destId="{09AF5DC0-4C53-4AC9-9C0B-B630319D14A7}" srcOrd="1" destOrd="0" parTransId="{6F5F8FF2-D140-48A6-8A88-A67F0BF6729C}" sibTransId="{732826AE-6B96-43F9-854A-3D4664CDEBEE}"/>
    <dgm:cxn modelId="{D7844F2E-1497-4B6E-BB82-BEE0FCED55AC}" srcId="{572C9F51-3DB5-4327-B059-DC4A370F5608}" destId="{AA2CCCD5-2096-4A6A-952D-68252BFDB92C}" srcOrd="3" destOrd="0" parTransId="{9FE95640-9720-4C76-A73A-4EF956DC7367}" sibTransId="{E19F30EF-F3AD-4D06-A290-6790CC646022}"/>
    <dgm:cxn modelId="{2E9153C7-D7CF-4F83-828C-6482AE3FF5E1}" type="presOf" srcId="{AA2CCCD5-2096-4A6A-952D-68252BFDB92C}" destId="{CA6BBD0A-C73E-48A9-9CEC-F8BBC6C054F7}" srcOrd="0" destOrd="0" presId="urn:microsoft.com/office/officeart/2005/8/layout/vList2"/>
    <dgm:cxn modelId="{8C75659D-1AD1-4EAD-A193-4E79D215A375}" srcId="{AA2CCCD5-2096-4A6A-952D-68252BFDB92C}" destId="{F7FD9604-4FC8-4F35-AF5D-88422E8C700C}" srcOrd="0" destOrd="0" parTransId="{32E75484-BE47-4ABE-8D5A-0A60AE619DA3}" sibTransId="{CE140307-8175-4919-8E64-662B6E205A1C}"/>
    <dgm:cxn modelId="{0C113830-5641-4214-8C83-AC88FDE51EE6}" type="presOf" srcId="{AC0212C7-D50E-43AD-A081-0441F0ED6722}" destId="{6D5987A1-0F7E-449A-98B1-359F36FD5A62}" srcOrd="0" destOrd="0" presId="urn:microsoft.com/office/officeart/2005/8/layout/vList2"/>
    <dgm:cxn modelId="{CA250C19-68DE-4669-8A82-575029805C93}" type="presOf" srcId="{09AF5DC0-4C53-4AC9-9C0B-B630319D14A7}" destId="{8264484F-FA70-4D30-920C-21EA98410137}" srcOrd="0" destOrd="0" presId="urn:microsoft.com/office/officeart/2005/8/layout/vList2"/>
    <dgm:cxn modelId="{34067CFA-64CD-4C04-A619-4B4748A23D97}" srcId="{09AF5DC0-4C53-4AC9-9C0B-B630319D14A7}" destId="{4CEBB601-873B-4A98-9DA1-14102CE63997}" srcOrd="1" destOrd="0" parTransId="{122F7880-74B1-44EE-8F64-4B1A04F7A4DB}" sibTransId="{3D91F683-7780-4C89-9787-E785D0A9D1C9}"/>
    <dgm:cxn modelId="{30E9ABF1-A990-4499-AA7F-A2F20F785FE5}" type="presParOf" srcId="{D1C0982D-0E09-44C5-A918-45E7659A0F28}" destId="{04E11DC0-8066-4CD4-B307-3E69BC1FF718}" srcOrd="0" destOrd="0" presId="urn:microsoft.com/office/officeart/2005/8/layout/vList2"/>
    <dgm:cxn modelId="{64CA29FA-821A-40E6-B3F7-4FC29BEB796F}" type="presParOf" srcId="{D1C0982D-0E09-44C5-A918-45E7659A0F28}" destId="{18444BB2-3EEC-4C8E-B97A-0D953B1E8B5D}" srcOrd="1" destOrd="0" presId="urn:microsoft.com/office/officeart/2005/8/layout/vList2"/>
    <dgm:cxn modelId="{A3DE64B8-7C10-44E0-9F0D-267557C2A965}" type="presParOf" srcId="{D1C0982D-0E09-44C5-A918-45E7659A0F28}" destId="{8264484F-FA70-4D30-920C-21EA98410137}" srcOrd="2" destOrd="0" presId="urn:microsoft.com/office/officeart/2005/8/layout/vList2"/>
    <dgm:cxn modelId="{7CCE5619-301F-4241-A74E-C25A42D21443}" type="presParOf" srcId="{D1C0982D-0E09-44C5-A918-45E7659A0F28}" destId="{D6E2F8B7-EA74-46DE-9D2D-7A8C78C19DF8}" srcOrd="3" destOrd="0" presId="urn:microsoft.com/office/officeart/2005/8/layout/vList2"/>
    <dgm:cxn modelId="{7CBF4DFF-A5B0-487B-8E74-DAB67C3690D8}" type="presParOf" srcId="{D1C0982D-0E09-44C5-A918-45E7659A0F28}" destId="{6D5987A1-0F7E-449A-98B1-359F36FD5A62}" srcOrd="4" destOrd="0" presId="urn:microsoft.com/office/officeart/2005/8/layout/vList2"/>
    <dgm:cxn modelId="{936FA17A-9411-45A5-A380-026C8FDCBF2D}" type="presParOf" srcId="{D1C0982D-0E09-44C5-A918-45E7659A0F28}" destId="{340FA2C5-2271-44C9-B3C3-1AC0AAED67EB}" srcOrd="5" destOrd="0" presId="urn:microsoft.com/office/officeart/2005/8/layout/vList2"/>
    <dgm:cxn modelId="{8FE8A1F2-A6AD-48C8-BF11-CE61D4A3EF5A}" type="presParOf" srcId="{D1C0982D-0E09-44C5-A918-45E7659A0F28}" destId="{CA6BBD0A-C73E-48A9-9CEC-F8BBC6C054F7}" srcOrd="6" destOrd="0" presId="urn:microsoft.com/office/officeart/2005/8/layout/vList2"/>
    <dgm:cxn modelId="{6407654F-CF36-4291-A740-760E651A7615}" type="presParOf" srcId="{D1C0982D-0E09-44C5-A918-45E7659A0F28}" destId="{D5BB19A4-CA2E-447A-8D8D-EA3976DAA2B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44EBBC-8AE2-4E1B-B974-6EACC32263AE}" type="doc">
      <dgm:prSet loTypeId="urn:microsoft.com/office/officeart/2005/8/layout/vList3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B5ED1F0-92BD-4E1F-92DD-DD2C0F838605}">
      <dgm:prSet phldrT="[Текст]"/>
      <dgm:spPr>
        <a:gradFill rotWithShape="0">
          <a:gsLst>
            <a:gs pos="0">
              <a:schemeClr val="accent2">
                <a:lumMod val="75000"/>
              </a:schemeClr>
            </a:gs>
            <a:gs pos="0">
              <a:schemeClr val="accent1">
                <a:shade val="50000"/>
                <a:hueOff val="0"/>
                <a:satOff val="0"/>
                <a:alphaOff val="0"/>
                <a:shade val="94000"/>
                <a:lumMod val="89000"/>
                <a:lumOff val="11000"/>
              </a:schemeClr>
            </a:gs>
          </a:gsLst>
        </a:gradFill>
      </dgm:spPr>
      <dgm:t>
        <a:bodyPr/>
        <a:lstStyle/>
        <a:p>
          <a:pPr algn="l"/>
          <a:endParaRPr lang="ru-RU" b="1" dirty="0">
            <a:latin typeface="Arial" pitchFamily="34" charset="0"/>
            <a:cs typeface="Arial" pitchFamily="34" charset="0"/>
          </a:endParaRPr>
        </a:p>
        <a:p>
          <a:pPr algn="l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 мероприятий выполнено                                                           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9F62B6F-DC6F-4607-9460-B869F38D4209}" type="parTrans" cxnId="{6CD5036C-96CD-4BBB-94EF-F44F1E191518}">
      <dgm:prSet/>
      <dgm:spPr/>
      <dgm:t>
        <a:bodyPr/>
        <a:lstStyle/>
        <a:p>
          <a:endParaRPr lang="ru-RU"/>
        </a:p>
      </dgm:t>
    </dgm:pt>
    <dgm:pt modelId="{C66777BC-2D7D-40CE-9E31-381DD5061FAE}" type="sibTrans" cxnId="{6CD5036C-96CD-4BBB-94EF-F44F1E191518}">
      <dgm:prSet/>
      <dgm:spPr/>
      <dgm:t>
        <a:bodyPr/>
        <a:lstStyle/>
        <a:p>
          <a:endParaRPr lang="ru-RU"/>
        </a:p>
      </dgm:t>
    </dgm:pt>
    <dgm:pt modelId="{B93F40F0-604A-42F7-A8B8-F9A9B2C217A1}">
      <dgm:prSet phldrT="[Текст]"/>
      <dgm:spPr>
        <a:gradFill rotWithShape="0">
          <a:gsLst>
            <a:gs pos="0">
              <a:schemeClr val="accent2">
                <a:lumMod val="75000"/>
              </a:schemeClr>
            </a:gs>
            <a:gs pos="0">
              <a:schemeClr val="accent1">
                <a:shade val="50000"/>
                <a:hueOff val="0"/>
                <a:satOff val="0"/>
                <a:alphaOff val="0"/>
                <a:shade val="94000"/>
                <a:lumMod val="89000"/>
                <a:lumOff val="11000"/>
              </a:schemeClr>
            </a:gs>
          </a:gsLst>
        </a:gradFill>
      </dgm:spPr>
      <dgm:t>
        <a:bodyPr/>
        <a:lstStyle/>
        <a:p>
          <a:pPr algn="l"/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 том числе 32 административных мероприятия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46425F1-C3FE-46A1-B191-20D044992DC6}" type="parTrans" cxnId="{47772ECE-A5B9-4D0F-9AA1-914CA4124C1E}">
      <dgm:prSet/>
      <dgm:spPr/>
      <dgm:t>
        <a:bodyPr/>
        <a:lstStyle/>
        <a:p>
          <a:endParaRPr lang="ru-RU"/>
        </a:p>
      </dgm:t>
    </dgm:pt>
    <dgm:pt modelId="{AE23DD6C-D69D-4620-A6B1-34B879930F07}" type="sibTrans" cxnId="{47772ECE-A5B9-4D0F-9AA1-914CA4124C1E}">
      <dgm:prSet/>
      <dgm:spPr/>
      <dgm:t>
        <a:bodyPr/>
        <a:lstStyle/>
        <a:p>
          <a:endParaRPr lang="ru-RU"/>
        </a:p>
      </dgm:t>
    </dgm:pt>
    <dgm:pt modelId="{81D1FD61-975C-4718-AAD6-DCE3B91849AA}">
      <dgm:prSet/>
      <dgm:spPr>
        <a:gradFill rotWithShape="0">
          <a:gsLst>
            <a:gs pos="0">
              <a:schemeClr val="accent2">
                <a:lumMod val="75000"/>
              </a:schemeClr>
            </a:gs>
            <a:gs pos="0">
              <a:srgbClr val="4FA0BB"/>
            </a:gs>
          </a:gsLst>
        </a:gradFill>
      </dgm:spPr>
      <dgm:t>
        <a:bodyPr/>
        <a:lstStyle/>
        <a:p>
          <a:pPr algn="l"/>
          <a:r>
            <a:rPr lang="ru-RU" b="1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47 контрольных событий</a:t>
          </a:r>
          <a:endParaRPr lang="ru-RU" baseline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4CA68AA-90FC-4E13-BE32-ADBC62D47A2D}" type="parTrans" cxnId="{76751F1E-9F9A-4216-B353-F6F4FF8ED4BA}">
      <dgm:prSet/>
      <dgm:spPr/>
      <dgm:t>
        <a:bodyPr/>
        <a:lstStyle/>
        <a:p>
          <a:endParaRPr lang="ru-RU"/>
        </a:p>
      </dgm:t>
    </dgm:pt>
    <dgm:pt modelId="{CA005B12-015A-4CAA-A254-587FC9D18366}" type="sibTrans" cxnId="{76751F1E-9F9A-4216-B353-F6F4FF8ED4BA}">
      <dgm:prSet/>
      <dgm:spPr/>
      <dgm:t>
        <a:bodyPr/>
        <a:lstStyle/>
        <a:p>
          <a:endParaRPr lang="ru-RU"/>
        </a:p>
      </dgm:t>
    </dgm:pt>
    <dgm:pt modelId="{EF5BDA01-5050-4C41-8DF3-B9D5597B97D0}" type="pres">
      <dgm:prSet presAssocID="{0544EBBC-8AE2-4E1B-B974-6EACC32263A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67C0BC-CF17-428F-B5FC-1FCF349819C1}" type="pres">
      <dgm:prSet presAssocID="{FB5ED1F0-92BD-4E1F-92DD-DD2C0F838605}" presName="composite" presStyleCnt="0"/>
      <dgm:spPr/>
    </dgm:pt>
    <dgm:pt modelId="{928DAD4E-8B5C-4B3C-A207-09ADFF9A9E37}" type="pres">
      <dgm:prSet presAssocID="{FB5ED1F0-92BD-4E1F-92DD-DD2C0F838605}" presName="imgShp" presStyleLbl="fgImgPlace1" presStyleIdx="0" presStyleCnt="2" custLinFactNeighborX="-36464" custLinFactNeighborY="-625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t="-30000" r="-20000" b="-30000"/>
          </a:stretch>
        </a:blipFill>
      </dgm:spPr>
    </dgm:pt>
    <dgm:pt modelId="{3AE1A157-AD78-47D3-B70D-5F6EACE9619C}" type="pres">
      <dgm:prSet presAssocID="{FB5ED1F0-92BD-4E1F-92DD-DD2C0F838605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C2423-2A1C-4B8A-8DBE-27981FCDD6A9}" type="pres">
      <dgm:prSet presAssocID="{C66777BC-2D7D-40CE-9E31-381DD5061FAE}" presName="spacing" presStyleCnt="0"/>
      <dgm:spPr/>
    </dgm:pt>
    <dgm:pt modelId="{3F5A5BF5-5187-41EE-8820-BAD9C9D699A3}" type="pres">
      <dgm:prSet presAssocID="{81D1FD61-975C-4718-AAD6-DCE3B91849AA}" presName="composite" presStyleCnt="0"/>
      <dgm:spPr/>
    </dgm:pt>
    <dgm:pt modelId="{1871D4B7-EF30-49DC-9C4A-1CEE040528D9}" type="pres">
      <dgm:prSet presAssocID="{81D1FD61-975C-4718-AAD6-DCE3B91849AA}" presName="imgShp" presStyleLbl="fgImgPlace1" presStyleIdx="1" presStyleCnt="2" custLinFactNeighborX="-36464" custLinFactNeighborY="-288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t="-30000" r="-20000" b="-30000"/>
          </a:stretch>
        </a:blipFill>
      </dgm:spPr>
    </dgm:pt>
    <dgm:pt modelId="{06513A1B-0905-4A5B-BE62-1B6468A08339}" type="pres">
      <dgm:prSet presAssocID="{81D1FD61-975C-4718-AAD6-DCE3B91849AA}" presName="txShp" presStyleLbl="node1" presStyleIdx="1" presStyleCnt="2" custLinFactNeighborX="-706" custLinFactNeighborY="-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F6005-A9D2-4683-9FC7-0B0CD73A951A}" type="presOf" srcId="{FB5ED1F0-92BD-4E1F-92DD-DD2C0F838605}" destId="{3AE1A157-AD78-47D3-B70D-5F6EACE9619C}" srcOrd="0" destOrd="0" presId="urn:microsoft.com/office/officeart/2005/8/layout/vList3"/>
    <dgm:cxn modelId="{C4C791F7-5211-445E-ACB2-70B1FAE4255C}" type="presOf" srcId="{B93F40F0-604A-42F7-A8B8-F9A9B2C217A1}" destId="{3AE1A157-AD78-47D3-B70D-5F6EACE9619C}" srcOrd="0" destOrd="1" presId="urn:microsoft.com/office/officeart/2005/8/layout/vList3"/>
    <dgm:cxn modelId="{6CD5036C-96CD-4BBB-94EF-F44F1E191518}" srcId="{0544EBBC-8AE2-4E1B-B974-6EACC32263AE}" destId="{FB5ED1F0-92BD-4E1F-92DD-DD2C0F838605}" srcOrd="0" destOrd="0" parTransId="{B9F62B6F-DC6F-4607-9460-B869F38D4209}" sibTransId="{C66777BC-2D7D-40CE-9E31-381DD5061FAE}"/>
    <dgm:cxn modelId="{47772ECE-A5B9-4D0F-9AA1-914CA4124C1E}" srcId="{FB5ED1F0-92BD-4E1F-92DD-DD2C0F838605}" destId="{B93F40F0-604A-42F7-A8B8-F9A9B2C217A1}" srcOrd="0" destOrd="0" parTransId="{446425F1-C3FE-46A1-B191-20D044992DC6}" sibTransId="{AE23DD6C-D69D-4620-A6B1-34B879930F07}"/>
    <dgm:cxn modelId="{BA7C0BBF-B042-4D15-BCAE-E21B5292C112}" type="presOf" srcId="{81D1FD61-975C-4718-AAD6-DCE3B91849AA}" destId="{06513A1B-0905-4A5B-BE62-1B6468A08339}" srcOrd="0" destOrd="0" presId="urn:microsoft.com/office/officeart/2005/8/layout/vList3"/>
    <dgm:cxn modelId="{45D9CAEA-F4A7-44EC-A504-E831823C8CEB}" type="presOf" srcId="{0544EBBC-8AE2-4E1B-B974-6EACC32263AE}" destId="{EF5BDA01-5050-4C41-8DF3-B9D5597B97D0}" srcOrd="0" destOrd="0" presId="urn:microsoft.com/office/officeart/2005/8/layout/vList3"/>
    <dgm:cxn modelId="{76751F1E-9F9A-4216-B353-F6F4FF8ED4BA}" srcId="{0544EBBC-8AE2-4E1B-B974-6EACC32263AE}" destId="{81D1FD61-975C-4718-AAD6-DCE3B91849AA}" srcOrd="1" destOrd="0" parTransId="{04CA68AA-90FC-4E13-BE32-ADBC62D47A2D}" sibTransId="{CA005B12-015A-4CAA-A254-587FC9D18366}"/>
    <dgm:cxn modelId="{AEBDBAC8-815B-4D63-AD96-41B1657E73C0}" type="presParOf" srcId="{EF5BDA01-5050-4C41-8DF3-B9D5597B97D0}" destId="{A967C0BC-CF17-428F-B5FC-1FCF349819C1}" srcOrd="0" destOrd="0" presId="urn:microsoft.com/office/officeart/2005/8/layout/vList3"/>
    <dgm:cxn modelId="{96895A65-536D-4C18-92AC-3A3B115C6D2C}" type="presParOf" srcId="{A967C0BC-CF17-428F-B5FC-1FCF349819C1}" destId="{928DAD4E-8B5C-4B3C-A207-09ADFF9A9E37}" srcOrd="0" destOrd="0" presId="urn:microsoft.com/office/officeart/2005/8/layout/vList3"/>
    <dgm:cxn modelId="{CE4445F0-3252-45DE-869C-F289CD7F1C0B}" type="presParOf" srcId="{A967C0BC-CF17-428F-B5FC-1FCF349819C1}" destId="{3AE1A157-AD78-47D3-B70D-5F6EACE9619C}" srcOrd="1" destOrd="0" presId="urn:microsoft.com/office/officeart/2005/8/layout/vList3"/>
    <dgm:cxn modelId="{DCBA7FA8-AE9A-4982-9C9A-E074F88C1BCD}" type="presParOf" srcId="{EF5BDA01-5050-4C41-8DF3-B9D5597B97D0}" destId="{2F9C2423-2A1C-4B8A-8DBE-27981FCDD6A9}" srcOrd="1" destOrd="0" presId="urn:microsoft.com/office/officeart/2005/8/layout/vList3"/>
    <dgm:cxn modelId="{E376A9D4-19FB-47A4-85D8-E9056E187A30}" type="presParOf" srcId="{EF5BDA01-5050-4C41-8DF3-B9D5597B97D0}" destId="{3F5A5BF5-5187-41EE-8820-BAD9C9D699A3}" srcOrd="2" destOrd="0" presId="urn:microsoft.com/office/officeart/2005/8/layout/vList3"/>
    <dgm:cxn modelId="{B199B0B4-4ED4-4CBD-84B8-5092BCE14E03}" type="presParOf" srcId="{3F5A5BF5-5187-41EE-8820-BAD9C9D699A3}" destId="{1871D4B7-EF30-49DC-9C4A-1CEE040528D9}" srcOrd="0" destOrd="0" presId="urn:microsoft.com/office/officeart/2005/8/layout/vList3"/>
    <dgm:cxn modelId="{2EEF1FCC-51DA-464C-B3DF-9302002C4BB3}" type="presParOf" srcId="{3F5A5BF5-5187-41EE-8820-BAD9C9D699A3}" destId="{06513A1B-0905-4A5B-BE62-1B6468A083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61061F-BB49-4B5E-8787-1B5758BDC98E}" type="doc">
      <dgm:prSet loTypeId="urn:microsoft.com/office/officeart/2005/8/layout/lProcess3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EE79970-759A-4ACA-B741-89E0B895F2AF}">
      <dgm:prSet custT="1"/>
      <dgm:spPr>
        <a:solidFill>
          <a:srgbClr val="4FA0BB"/>
        </a:solidFill>
      </dgm:spPr>
      <dgm:t>
        <a:bodyPr/>
        <a:lstStyle/>
        <a:p>
          <a:pPr rtl="0"/>
          <a:r>
            <a:rPr lang="ru-RU" sz="1400" b="1" dirty="0">
              <a:latin typeface="Arial" pitchFamily="34" charset="0"/>
              <a:cs typeface="Arial" pitchFamily="34" charset="0"/>
            </a:rPr>
            <a:t>Индекс освоения бюджетных средств, выделенных </a:t>
          </a:r>
        </a:p>
        <a:p>
          <a:pPr rtl="0"/>
          <a:r>
            <a:rPr lang="ru-RU" sz="1400" b="1" dirty="0">
              <a:latin typeface="Arial" pitchFamily="34" charset="0"/>
              <a:cs typeface="Arial" pitchFamily="34" charset="0"/>
            </a:rPr>
            <a:t>на реализацию программы</a:t>
          </a:r>
        </a:p>
      </dgm:t>
    </dgm:pt>
    <dgm:pt modelId="{80875601-B1F5-4AA9-92A6-022C89B95E06}" type="parTrans" cxnId="{3CE03FCA-CF40-4126-8E68-FC883A6FEB66}">
      <dgm:prSet/>
      <dgm:spPr/>
      <dgm:t>
        <a:bodyPr/>
        <a:lstStyle/>
        <a:p>
          <a:endParaRPr lang="ru-RU"/>
        </a:p>
      </dgm:t>
    </dgm:pt>
    <dgm:pt modelId="{D427341C-3B55-4A08-A832-F0424C0F005D}" type="sibTrans" cxnId="{3CE03FCA-CF40-4126-8E68-FC883A6FEB66}">
      <dgm:prSet/>
      <dgm:spPr/>
      <dgm:t>
        <a:bodyPr/>
        <a:lstStyle/>
        <a:p>
          <a:endParaRPr lang="ru-RU"/>
        </a:p>
      </dgm:t>
    </dgm:pt>
    <dgm:pt modelId="{583AA41B-899D-4703-8674-927CEF247D2D}" type="pres">
      <dgm:prSet presAssocID="{0961061F-BB49-4B5E-8787-1B5758BDC9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46B5FBD-1809-49B5-BF1F-DA17E359ADC7}" type="pres">
      <dgm:prSet presAssocID="{7EE79970-759A-4ACA-B741-89E0B895F2AF}" presName="horFlow" presStyleCnt="0"/>
      <dgm:spPr/>
    </dgm:pt>
    <dgm:pt modelId="{D6A8ACAA-E309-4D6D-B716-F0783EFD0611}" type="pres">
      <dgm:prSet presAssocID="{7EE79970-759A-4ACA-B741-89E0B895F2AF}" presName="bigChev" presStyleLbl="node1" presStyleIdx="0" presStyleCnt="1" custScaleX="266978" custLinFactNeighborX="4839" custLinFactNeighborY="-301"/>
      <dgm:spPr/>
      <dgm:t>
        <a:bodyPr/>
        <a:lstStyle/>
        <a:p>
          <a:endParaRPr lang="ru-RU"/>
        </a:p>
      </dgm:t>
    </dgm:pt>
  </dgm:ptLst>
  <dgm:cxnLst>
    <dgm:cxn modelId="{427E5725-1873-4C60-99B1-1595B7612A89}" type="presOf" srcId="{7EE79970-759A-4ACA-B741-89E0B895F2AF}" destId="{D6A8ACAA-E309-4D6D-B716-F0783EFD0611}" srcOrd="0" destOrd="0" presId="urn:microsoft.com/office/officeart/2005/8/layout/lProcess3"/>
    <dgm:cxn modelId="{3CE03FCA-CF40-4126-8E68-FC883A6FEB66}" srcId="{0961061F-BB49-4B5E-8787-1B5758BDC98E}" destId="{7EE79970-759A-4ACA-B741-89E0B895F2AF}" srcOrd="0" destOrd="0" parTransId="{80875601-B1F5-4AA9-92A6-022C89B95E06}" sibTransId="{D427341C-3B55-4A08-A832-F0424C0F005D}"/>
    <dgm:cxn modelId="{D102059D-F849-40B6-828B-5D79982FEC72}" type="presOf" srcId="{0961061F-BB49-4B5E-8787-1B5758BDC98E}" destId="{583AA41B-899D-4703-8674-927CEF247D2D}" srcOrd="0" destOrd="0" presId="urn:microsoft.com/office/officeart/2005/8/layout/lProcess3"/>
    <dgm:cxn modelId="{83A8638F-680F-43D1-BEC8-B9BE68AD4C86}" type="presParOf" srcId="{583AA41B-899D-4703-8674-927CEF247D2D}" destId="{F46B5FBD-1809-49B5-BF1F-DA17E359ADC7}" srcOrd="0" destOrd="0" presId="urn:microsoft.com/office/officeart/2005/8/layout/lProcess3"/>
    <dgm:cxn modelId="{CCD5B9D6-F49B-410D-A7A4-0E4AC603D65E}" type="presParOf" srcId="{F46B5FBD-1809-49B5-BF1F-DA17E359ADC7}" destId="{D6A8ACAA-E309-4D6D-B716-F0783EFD061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61061F-BB49-4B5E-8787-1B5758BDC98E}" type="doc">
      <dgm:prSet loTypeId="urn:microsoft.com/office/officeart/2005/8/layout/lProcess3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76D47F1-4037-4810-9A44-927BFC104ED4}">
      <dgm:prSet custT="1"/>
      <dgm:spPr/>
      <dgm:t>
        <a:bodyPr/>
        <a:lstStyle/>
        <a:p>
          <a:pPr rtl="0"/>
          <a:r>
            <a:rPr lang="ru-RU" sz="1600" b="1" dirty="0">
              <a:latin typeface="Arial" pitchFamily="34" charset="0"/>
              <a:cs typeface="Arial" pitchFamily="34" charset="0"/>
            </a:rPr>
            <a:t>Индекс достижения плановых значений показателей программы</a:t>
          </a:r>
        </a:p>
      </dgm:t>
    </dgm:pt>
    <dgm:pt modelId="{719F846B-D8B2-42FD-B974-55CDC04FDF9D}" type="parTrans" cxnId="{95ABBCDC-4B0C-4328-A80E-CB72247AC4A9}">
      <dgm:prSet/>
      <dgm:spPr/>
      <dgm:t>
        <a:bodyPr/>
        <a:lstStyle/>
        <a:p>
          <a:endParaRPr lang="ru-RU"/>
        </a:p>
      </dgm:t>
    </dgm:pt>
    <dgm:pt modelId="{D409A2B9-6902-47FE-B0D6-8D046EFE8A9B}" type="sibTrans" cxnId="{95ABBCDC-4B0C-4328-A80E-CB72247AC4A9}">
      <dgm:prSet/>
      <dgm:spPr/>
      <dgm:t>
        <a:bodyPr/>
        <a:lstStyle/>
        <a:p>
          <a:endParaRPr lang="ru-RU"/>
        </a:p>
      </dgm:t>
    </dgm:pt>
    <dgm:pt modelId="{583AA41B-899D-4703-8674-927CEF247D2D}" type="pres">
      <dgm:prSet presAssocID="{0961061F-BB49-4B5E-8787-1B5758BDC9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6D3EF6-7643-4645-BF29-C78E94E72CE3}" type="pres">
      <dgm:prSet presAssocID="{B76D47F1-4037-4810-9A44-927BFC104ED4}" presName="horFlow" presStyleCnt="0"/>
      <dgm:spPr/>
    </dgm:pt>
    <dgm:pt modelId="{D154053E-0AEF-4544-BFD3-FB7939F40163}" type="pres">
      <dgm:prSet presAssocID="{B76D47F1-4037-4810-9A44-927BFC104ED4}" presName="bigChev" presStyleLbl="node1" presStyleIdx="0" presStyleCnt="1" custScaleX="266978" custLinFactNeighborX="-18" custLinFactNeighborY="32340"/>
      <dgm:spPr/>
      <dgm:t>
        <a:bodyPr/>
        <a:lstStyle/>
        <a:p>
          <a:endParaRPr lang="ru-RU"/>
        </a:p>
      </dgm:t>
    </dgm:pt>
  </dgm:ptLst>
  <dgm:cxnLst>
    <dgm:cxn modelId="{300968BE-F0D0-41BF-A5C5-05D4FEA3A6D7}" type="presOf" srcId="{B76D47F1-4037-4810-9A44-927BFC104ED4}" destId="{D154053E-0AEF-4544-BFD3-FB7939F40163}" srcOrd="0" destOrd="0" presId="urn:microsoft.com/office/officeart/2005/8/layout/lProcess3"/>
    <dgm:cxn modelId="{95ABBCDC-4B0C-4328-A80E-CB72247AC4A9}" srcId="{0961061F-BB49-4B5E-8787-1B5758BDC98E}" destId="{B76D47F1-4037-4810-9A44-927BFC104ED4}" srcOrd="0" destOrd="0" parTransId="{719F846B-D8B2-42FD-B974-55CDC04FDF9D}" sibTransId="{D409A2B9-6902-47FE-B0D6-8D046EFE8A9B}"/>
    <dgm:cxn modelId="{75A2324B-DB2C-485A-A311-E0F87335F756}" type="presOf" srcId="{0961061F-BB49-4B5E-8787-1B5758BDC98E}" destId="{583AA41B-899D-4703-8674-927CEF247D2D}" srcOrd="0" destOrd="0" presId="urn:microsoft.com/office/officeart/2005/8/layout/lProcess3"/>
    <dgm:cxn modelId="{92DEF458-9588-4545-A543-0745C587BF75}" type="presParOf" srcId="{583AA41B-899D-4703-8674-927CEF247D2D}" destId="{A96D3EF6-7643-4645-BF29-C78E94E72CE3}" srcOrd="0" destOrd="0" presId="urn:microsoft.com/office/officeart/2005/8/layout/lProcess3"/>
    <dgm:cxn modelId="{803E2CCE-9637-4E91-B1D7-710951578031}" type="presParOf" srcId="{A96D3EF6-7643-4645-BF29-C78E94E72CE3}" destId="{D154053E-0AEF-4544-BFD3-FB7939F4016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61061F-BB49-4B5E-8787-1B5758BDC98E}" type="doc">
      <dgm:prSet loTypeId="urn:microsoft.com/office/officeart/2005/8/layout/lProcess3" loCatId="process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EA79795-CF53-402E-8D45-97D605896BBD}">
      <dgm:prSet custT="1"/>
      <dgm:spPr/>
      <dgm:t>
        <a:bodyPr/>
        <a:lstStyle/>
        <a:p>
          <a:pPr rtl="0"/>
          <a:r>
            <a:rPr lang="ru-RU" sz="1600" b="1" dirty="0">
              <a:latin typeface="Arial" pitchFamily="34" charset="0"/>
              <a:cs typeface="Arial" pitchFamily="34" charset="0"/>
            </a:rPr>
            <a:t>Показатель качества планирования программы</a:t>
          </a:r>
        </a:p>
      </dgm:t>
    </dgm:pt>
    <dgm:pt modelId="{40D4E6A9-3D7C-4A4B-BB1D-7C26D35F1D68}" type="parTrans" cxnId="{A80AA91F-F5D4-498E-8327-98D4003B876B}">
      <dgm:prSet/>
      <dgm:spPr/>
      <dgm:t>
        <a:bodyPr/>
        <a:lstStyle/>
        <a:p>
          <a:endParaRPr lang="ru-RU"/>
        </a:p>
      </dgm:t>
    </dgm:pt>
    <dgm:pt modelId="{29AA4546-DEF2-4D60-A370-0379293E986F}" type="sibTrans" cxnId="{A80AA91F-F5D4-498E-8327-98D4003B876B}">
      <dgm:prSet/>
      <dgm:spPr/>
      <dgm:t>
        <a:bodyPr/>
        <a:lstStyle/>
        <a:p>
          <a:endParaRPr lang="ru-RU"/>
        </a:p>
      </dgm:t>
    </dgm:pt>
    <dgm:pt modelId="{583AA41B-899D-4703-8674-927CEF247D2D}" type="pres">
      <dgm:prSet presAssocID="{0961061F-BB49-4B5E-8787-1B5758BDC9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19EE2D5-6766-4152-9ED3-283C83F18E38}" type="pres">
      <dgm:prSet presAssocID="{BEA79795-CF53-402E-8D45-97D605896BBD}" presName="horFlow" presStyleCnt="0"/>
      <dgm:spPr/>
    </dgm:pt>
    <dgm:pt modelId="{2E5595D1-5EFB-4756-B330-BDDF2601D5B8}" type="pres">
      <dgm:prSet presAssocID="{BEA79795-CF53-402E-8D45-97D605896BBD}" presName="bigChev" presStyleLbl="node1" presStyleIdx="0" presStyleCnt="1" custScaleX="252506" custLinFactNeighborX="5474" custLinFactNeighborY="-68"/>
      <dgm:spPr/>
      <dgm:t>
        <a:bodyPr/>
        <a:lstStyle/>
        <a:p>
          <a:endParaRPr lang="ru-RU"/>
        </a:p>
      </dgm:t>
    </dgm:pt>
  </dgm:ptLst>
  <dgm:cxnLst>
    <dgm:cxn modelId="{63B8EE50-E047-45B6-85B4-C2911B038971}" type="presOf" srcId="{0961061F-BB49-4B5E-8787-1B5758BDC98E}" destId="{583AA41B-899D-4703-8674-927CEF247D2D}" srcOrd="0" destOrd="0" presId="urn:microsoft.com/office/officeart/2005/8/layout/lProcess3"/>
    <dgm:cxn modelId="{38D56F01-75E4-4D28-BF25-3D1D891375E6}" type="presOf" srcId="{BEA79795-CF53-402E-8D45-97D605896BBD}" destId="{2E5595D1-5EFB-4756-B330-BDDF2601D5B8}" srcOrd="0" destOrd="0" presId="urn:microsoft.com/office/officeart/2005/8/layout/lProcess3"/>
    <dgm:cxn modelId="{A80AA91F-F5D4-498E-8327-98D4003B876B}" srcId="{0961061F-BB49-4B5E-8787-1B5758BDC98E}" destId="{BEA79795-CF53-402E-8D45-97D605896BBD}" srcOrd="0" destOrd="0" parTransId="{40D4E6A9-3D7C-4A4B-BB1D-7C26D35F1D68}" sibTransId="{29AA4546-DEF2-4D60-A370-0379293E986F}"/>
    <dgm:cxn modelId="{BA7AEDC3-1F68-4789-B3AD-6888AB43C275}" type="presParOf" srcId="{583AA41B-899D-4703-8674-927CEF247D2D}" destId="{D19EE2D5-6766-4152-9ED3-283C83F18E38}" srcOrd="0" destOrd="0" presId="urn:microsoft.com/office/officeart/2005/8/layout/lProcess3"/>
    <dgm:cxn modelId="{4E759A7E-73F8-496B-BD15-005B9553380E}" type="presParOf" srcId="{D19EE2D5-6766-4152-9ED3-283C83F18E38}" destId="{2E5595D1-5EFB-4756-B330-BDDF2601D5B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61061F-BB49-4B5E-8787-1B5758BDC98E}" type="doc">
      <dgm:prSet loTypeId="urn:microsoft.com/office/officeart/2005/8/layout/lProcess3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D18EFF7C-78D9-4C0B-AE50-CBCC16BEEB8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ru-RU" sz="1600" b="1" dirty="0">
              <a:latin typeface="Arial" pitchFamily="34" charset="0"/>
              <a:cs typeface="Arial" pitchFamily="34" charset="0"/>
            </a:rPr>
            <a:t>Критерий эффективности реализации программы</a:t>
          </a:r>
        </a:p>
      </dgm:t>
    </dgm:pt>
    <dgm:pt modelId="{BD909283-A05B-438C-BAF8-55DDB6EB7707}" type="parTrans" cxnId="{2FF71AEE-B3EB-463A-BEB4-C1AA1D176826}">
      <dgm:prSet/>
      <dgm:spPr/>
      <dgm:t>
        <a:bodyPr/>
        <a:lstStyle/>
        <a:p>
          <a:endParaRPr lang="ru-RU"/>
        </a:p>
      </dgm:t>
    </dgm:pt>
    <dgm:pt modelId="{71333E6D-FB2B-4AD9-B92A-FBA897155C33}" type="sibTrans" cxnId="{2FF71AEE-B3EB-463A-BEB4-C1AA1D176826}">
      <dgm:prSet/>
      <dgm:spPr/>
      <dgm:t>
        <a:bodyPr/>
        <a:lstStyle/>
        <a:p>
          <a:endParaRPr lang="ru-RU"/>
        </a:p>
      </dgm:t>
    </dgm:pt>
    <dgm:pt modelId="{583AA41B-899D-4703-8674-927CEF247D2D}" type="pres">
      <dgm:prSet presAssocID="{0961061F-BB49-4B5E-8787-1B5758BDC98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D95E7B-2190-4BCB-B706-BDEA6F297B16}" type="pres">
      <dgm:prSet presAssocID="{D18EFF7C-78D9-4C0B-AE50-CBCC16BEEB8B}" presName="horFlow" presStyleCnt="0"/>
      <dgm:spPr/>
    </dgm:pt>
    <dgm:pt modelId="{6A658D21-75C1-49BD-A3B6-5F277BB8B909}" type="pres">
      <dgm:prSet presAssocID="{D18EFF7C-78D9-4C0B-AE50-CBCC16BEEB8B}" presName="bigChev" presStyleLbl="node1" presStyleIdx="0" presStyleCnt="1" custScaleX="220254" custLinFactNeighborX="-23380" custLinFactNeighborY="-27076"/>
      <dgm:spPr/>
      <dgm:t>
        <a:bodyPr/>
        <a:lstStyle/>
        <a:p>
          <a:endParaRPr lang="ru-RU"/>
        </a:p>
      </dgm:t>
    </dgm:pt>
  </dgm:ptLst>
  <dgm:cxnLst>
    <dgm:cxn modelId="{581FE9EA-66C0-4570-8366-B5C2DFFE7B00}" type="presOf" srcId="{D18EFF7C-78D9-4C0B-AE50-CBCC16BEEB8B}" destId="{6A658D21-75C1-49BD-A3B6-5F277BB8B909}" srcOrd="0" destOrd="0" presId="urn:microsoft.com/office/officeart/2005/8/layout/lProcess3"/>
    <dgm:cxn modelId="{2FF71AEE-B3EB-463A-BEB4-C1AA1D176826}" srcId="{0961061F-BB49-4B5E-8787-1B5758BDC98E}" destId="{D18EFF7C-78D9-4C0B-AE50-CBCC16BEEB8B}" srcOrd="0" destOrd="0" parTransId="{BD909283-A05B-438C-BAF8-55DDB6EB7707}" sibTransId="{71333E6D-FB2B-4AD9-B92A-FBA897155C33}"/>
    <dgm:cxn modelId="{7CF6FEA6-4FC2-4B3F-B3BE-340F1BAB0D22}" type="presOf" srcId="{0961061F-BB49-4B5E-8787-1B5758BDC98E}" destId="{583AA41B-899D-4703-8674-927CEF247D2D}" srcOrd="0" destOrd="0" presId="urn:microsoft.com/office/officeart/2005/8/layout/lProcess3"/>
    <dgm:cxn modelId="{545488B9-7DDD-4C5D-AFCE-DE19A427EABE}" type="presParOf" srcId="{583AA41B-899D-4703-8674-927CEF247D2D}" destId="{EDD95E7B-2190-4BCB-B706-BDEA6F297B16}" srcOrd="0" destOrd="0" presId="urn:microsoft.com/office/officeart/2005/8/layout/lProcess3"/>
    <dgm:cxn modelId="{6698EA35-C831-4C27-B320-4C26C01568F8}" type="presParOf" srcId="{EDD95E7B-2190-4BCB-B706-BDEA6F297B16}" destId="{6A658D21-75C1-49BD-A3B6-5F277BB8B909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47" cy="49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08" tIns="46054" rIns="92108" bIns="460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26" y="0"/>
            <a:ext cx="2946246" cy="49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08" tIns="46054" rIns="92108" bIns="460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288" y="4714953"/>
            <a:ext cx="5439101" cy="44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08" tIns="46054" rIns="92108" bIns="460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Образец текста</a:t>
            </a:r>
          </a:p>
          <a:p>
            <a:pPr lvl="1"/>
            <a:r>
              <a:rPr lang="en-US" noProof="0"/>
              <a:t>Второй уровень</a:t>
            </a:r>
          </a:p>
          <a:p>
            <a:pPr lvl="2"/>
            <a:r>
              <a:rPr lang="en-US" noProof="0"/>
              <a:t>Третий уровень</a:t>
            </a:r>
          </a:p>
          <a:p>
            <a:pPr lvl="3"/>
            <a:r>
              <a:rPr lang="en-US" noProof="0"/>
              <a:t>Четвертый уровень</a:t>
            </a:r>
          </a:p>
          <a:p>
            <a:pPr lvl="4"/>
            <a:r>
              <a:rPr lang="en-US" noProof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309"/>
            <a:ext cx="2946247" cy="49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08" tIns="46054" rIns="92108" bIns="4605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26" y="9428309"/>
            <a:ext cx="2946246" cy="49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08" tIns="46054" rIns="92108" bIns="460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2690C29-8ABD-4DE8-AF4D-AA70FA2023D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8721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8374" indent="-287836">
              <a:defRPr>
                <a:solidFill>
                  <a:schemeClr val="tx1"/>
                </a:solidFill>
                <a:latin typeface="Arial" charset="0"/>
              </a:defRPr>
            </a:lvl2pPr>
            <a:lvl3pPr marL="1151344" indent="-230269">
              <a:defRPr>
                <a:solidFill>
                  <a:schemeClr val="tx1"/>
                </a:solidFill>
                <a:latin typeface="Arial" charset="0"/>
              </a:defRPr>
            </a:lvl3pPr>
            <a:lvl4pPr marL="1611881" indent="-230269">
              <a:defRPr>
                <a:solidFill>
                  <a:schemeClr val="tx1"/>
                </a:solidFill>
                <a:latin typeface="Arial" charset="0"/>
              </a:defRPr>
            </a:lvl4pPr>
            <a:lvl5pPr marL="2072419" indent="-230269">
              <a:defRPr>
                <a:solidFill>
                  <a:schemeClr val="tx1"/>
                </a:solidFill>
                <a:latin typeface="Arial" charset="0"/>
              </a:defRPr>
            </a:lvl5pPr>
            <a:lvl6pPr marL="2532957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3494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4032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4569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003E271-ED02-4156-92E6-530DD75ABE32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121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8374" indent="-287836">
              <a:defRPr>
                <a:solidFill>
                  <a:schemeClr val="tx1"/>
                </a:solidFill>
                <a:latin typeface="Arial" charset="0"/>
              </a:defRPr>
            </a:lvl2pPr>
            <a:lvl3pPr marL="1151344" indent="-230269">
              <a:defRPr>
                <a:solidFill>
                  <a:schemeClr val="tx1"/>
                </a:solidFill>
                <a:latin typeface="Arial" charset="0"/>
              </a:defRPr>
            </a:lvl3pPr>
            <a:lvl4pPr marL="1611881" indent="-230269">
              <a:defRPr>
                <a:solidFill>
                  <a:schemeClr val="tx1"/>
                </a:solidFill>
                <a:latin typeface="Arial" charset="0"/>
              </a:defRPr>
            </a:lvl4pPr>
            <a:lvl5pPr marL="2072419" indent="-230269">
              <a:defRPr>
                <a:solidFill>
                  <a:schemeClr val="tx1"/>
                </a:solidFill>
                <a:latin typeface="Arial" charset="0"/>
              </a:defRPr>
            </a:lvl5pPr>
            <a:lvl6pPr marL="2532957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3494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4032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4569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051CAD-B91F-4D90-AA62-4C6B081F6F9C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962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8374" indent="-287836">
              <a:defRPr>
                <a:solidFill>
                  <a:schemeClr val="tx1"/>
                </a:solidFill>
                <a:latin typeface="Arial" charset="0"/>
              </a:defRPr>
            </a:lvl2pPr>
            <a:lvl3pPr marL="1151344" indent="-230269">
              <a:defRPr>
                <a:solidFill>
                  <a:schemeClr val="tx1"/>
                </a:solidFill>
                <a:latin typeface="Arial" charset="0"/>
              </a:defRPr>
            </a:lvl3pPr>
            <a:lvl4pPr marL="1611881" indent="-230269">
              <a:defRPr>
                <a:solidFill>
                  <a:schemeClr val="tx1"/>
                </a:solidFill>
                <a:latin typeface="Arial" charset="0"/>
              </a:defRPr>
            </a:lvl4pPr>
            <a:lvl5pPr marL="2072419" indent="-230269">
              <a:defRPr>
                <a:solidFill>
                  <a:schemeClr val="tx1"/>
                </a:solidFill>
                <a:latin typeface="Arial" charset="0"/>
              </a:defRPr>
            </a:lvl5pPr>
            <a:lvl6pPr marL="2532957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3494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4032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4569" indent="-2302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E72B7ED-BA16-4146-B305-0CDC46CE9A13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973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ABBFD-ABDC-4CF0-80DD-C1BC4ECFE19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996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44063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71596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9337398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46094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7164100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40BF-28FC-4B67-93DA-5471D4BB8C6C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78125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881C0-3D46-4B50-9E20-1DE99C3E2EE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8650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49FAD-1F72-42FB-8A4D-B6F4BC89ED4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867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B158574-64D0-41F5-824C-273774145C6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098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3BE16-59D4-4F12-B666-F82D5436ECD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0825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27EB0-DAC9-49B1-95E9-9DC39B78BF1F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184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8689-3949-488E-9007-30FE6C8776C7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5199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701980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5476-F869-47E1-A88E-3279254786BC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543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C9796-CE0D-44C8-A2B6-12478DFB00E6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483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57FD-E81A-426C-80A5-F4E0C53D004B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6696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0E8F-E68E-4DD8-8A73-200EB5C1CC70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753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C3BD8-E5E4-43DC-8747-2104A9ADDCE1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7830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F379596-904B-4A59-9B5C-B4ABE5D4E01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7095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  <p:sldLayoutId id="2147484105" r:id="rId12"/>
    <p:sldLayoutId id="2147484106" r:id="rId13"/>
    <p:sldLayoutId id="2147484107" r:id="rId14"/>
    <p:sldLayoutId id="2147484108" r:id="rId15"/>
    <p:sldLayoutId id="2147484109" r:id="rId16"/>
    <p:sldLayoutId id="2147484110" r:id="rId17"/>
    <p:sldLayoutId id="2147484111" r:id="rId18"/>
    <p:sldLayoutId id="2147484112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4.sv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alphaModFix amt="3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3525" y="1341438"/>
            <a:ext cx="8569325" cy="93662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ОТЧЕТ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7" y="2349500"/>
            <a:ext cx="7920881" cy="2735263"/>
          </a:xfrm>
          <a:noFill/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 РЕЗУЛЬТАТАХ РЕАЛИЗАЦИИ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И ОЦЕНКЕ ЭФФЕКТИВНОСТИ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МУНИЦИПАЛЬНОЙ ПРОГРАММЫ</a:t>
            </a:r>
            <a:r>
              <a:rPr lang="ru-RU" altLang="ru-RU" sz="2400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«ЭКОНОМИЧЕСКОЕ РАЗВИТИЕ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МУНИЦИПАЛЬНОГО ОБРАЗОВАНИЯ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2400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«СЕВЕРОДВИНСК»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b="1" dirty="0">
                <a:solidFill>
                  <a:srgbClr val="2862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ЗА 2022 ГОД</a:t>
            </a:r>
          </a:p>
        </p:txBody>
      </p:sp>
      <p:sp>
        <p:nvSpPr>
          <p:cNvPr id="9221" name="Line 4"/>
          <p:cNvSpPr>
            <a:spLocks noChangeShapeType="1"/>
          </p:cNvSpPr>
          <p:nvPr/>
        </p:nvSpPr>
        <p:spPr bwMode="auto">
          <a:xfrm>
            <a:off x="1476375" y="5732463"/>
            <a:ext cx="6119813" cy="0"/>
          </a:xfrm>
          <a:prstGeom prst="line">
            <a:avLst/>
          </a:prstGeom>
          <a:noFill/>
          <a:ln w="69850" cmpd="thickThin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236538" y="5927725"/>
            <a:ext cx="864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УПРАВЛЕНИЕ ЭКОНОМИКИ АДМИНИСТРАЦИИ СЕВЕРОДВИНСКА</a:t>
            </a:r>
          </a:p>
        </p:txBody>
      </p:sp>
      <p:sp>
        <p:nvSpPr>
          <p:cNvPr id="9223" name="Rectangle 1"/>
          <p:cNvSpPr>
            <a:spLocks noChangeArrowheads="1"/>
          </p:cNvSpPr>
          <p:nvPr/>
        </p:nvSpPr>
        <p:spPr bwMode="auto">
          <a:xfrm>
            <a:off x="273050" y="5434013"/>
            <a:ext cx="85693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endParaRPr lang="ru-RU" altLang="ru-RU" sz="1600" b="1">
              <a:solidFill>
                <a:srgbClr val="1B4171"/>
              </a:solidFill>
            </a:endParaRPr>
          </a:p>
        </p:txBody>
      </p:sp>
      <p:pic>
        <p:nvPicPr>
          <p:cNvPr id="9224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641350"/>
            <a:ext cx="92868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233241" y="1725613"/>
            <a:ext cx="4608513" cy="475297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259336"/>
            <a:ext cx="6336704" cy="633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РЕАЛИЗАЦИИ ПРОГРАММЫ</a:t>
            </a:r>
          </a:p>
        </p:txBody>
      </p:sp>
      <p:sp>
        <p:nvSpPr>
          <p:cNvPr id="41987" name="Номер слайда 7"/>
          <p:cNvSpPr txBox="1">
            <a:spLocks noGrp="1"/>
          </p:cNvSpPr>
          <p:nvPr/>
        </p:nvSpPr>
        <p:spPr bwMode="auto">
          <a:xfrm>
            <a:off x="7885113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fld id="{2976C884-0F93-4376-B995-987B07AE470C}" type="slidenum">
              <a:rPr lang="en-US" altLang="ru-RU" sz="1000"/>
              <a:pPr algn="ctr"/>
              <a:t>10</a:t>
            </a:fld>
            <a:endParaRPr lang="en-US" altLang="ru-RU" sz="1000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50825" y="836613"/>
            <a:ext cx="6985471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4 «Проведение на территории Северодвинска тарифно-ценовой политики в интересах населения, предприятий и организаций города»</a:t>
            </a: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5651500" y="4005263"/>
            <a:ext cx="2357438" cy="1262062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  <a:hueOff val="498247"/>
              <a:satOff val="27330"/>
              <a:lumOff val="42458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991" name="Прямоугольник 3"/>
          <p:cNvSpPr>
            <a:spLocks noChangeArrowheads="1"/>
          </p:cNvSpPr>
          <p:nvPr/>
        </p:nvSpPr>
        <p:spPr bwMode="auto">
          <a:xfrm>
            <a:off x="5003800" y="5300663"/>
            <a:ext cx="3889375" cy="1200329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ПРОВЕРЕНО 430 сметных расчетов </a:t>
            </a:r>
          </a:p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на </a:t>
            </a:r>
            <a:r>
              <a:rPr lang="ru-RU" altLang="ru-RU" sz="1200" b="1" dirty="0">
                <a:cs typeface="Arial" charset="0"/>
              </a:rPr>
              <a:t>405</a:t>
            </a:r>
            <a:r>
              <a:rPr lang="ru-RU" altLang="ru-RU" sz="1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млн рублей строительно-монтажных и ремонтно-строительных работ </a:t>
            </a:r>
          </a:p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на объектах муниципальной собственности</a:t>
            </a:r>
          </a:p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ЭКОНОМИЯ — 6,85 млн рублей </a:t>
            </a:r>
          </a:p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(в 2021 году — 5,65 млн рублей)</a:t>
            </a:r>
          </a:p>
        </p:txBody>
      </p:sp>
      <p:sp>
        <p:nvSpPr>
          <p:cNvPr id="41993" name="TextBox 1"/>
          <p:cNvSpPr txBox="1">
            <a:spLocks noChangeArrowheads="1"/>
          </p:cNvSpPr>
          <p:nvPr/>
        </p:nvSpPr>
        <p:spPr bwMode="auto">
          <a:xfrm>
            <a:off x="4932363" y="2708275"/>
            <a:ext cx="3960812" cy="86518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Согласован тариф за проезд </a:t>
            </a:r>
          </a:p>
          <a:p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в общественном транспорте</a:t>
            </a:r>
          </a:p>
          <a:p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в городском сообщении</a:t>
            </a:r>
          </a:p>
          <a:p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с </a:t>
            </a:r>
            <a:r>
              <a:rPr lang="ru-RU" altLang="ru-RU" sz="1200" b="1" dirty="0">
                <a:cs typeface="Arial" charset="0"/>
              </a:rPr>
              <a:t>26.12.2022</a:t>
            </a:r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 года 37 рублей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9968" y="5225979"/>
            <a:ext cx="428443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cs typeface="Arial" charset="0"/>
              </a:rPr>
              <a:t>В 2022 году установлен Соглашением ПРЕДЕЛЬНЫЙ УРОВЕНЬ ПОВЫШЕНИЯ ПЛАТЫ 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cs typeface="Arial" charset="0"/>
              </a:rPr>
              <a:t>ЗА СОДЕРЖАНИЕ ЖИЛЬЯ</a:t>
            </a:r>
            <a:r>
              <a:rPr lang="ru-RU" sz="1400" b="1" dirty="0">
                <a:solidFill>
                  <a:schemeClr val="tx2"/>
                </a:solidFill>
                <a:cs typeface="Arial" charset="0"/>
              </a:rPr>
              <a:t> — 106,</a:t>
            </a:r>
            <a:r>
              <a:rPr lang="en-US" sz="1400" b="1" dirty="0">
                <a:solidFill>
                  <a:schemeClr val="tx2"/>
                </a:solidFill>
                <a:cs typeface="Arial" charset="0"/>
              </a:rPr>
              <a:t>0</a:t>
            </a:r>
            <a:r>
              <a:rPr lang="ru-RU" sz="1400" b="1" dirty="0">
                <a:solidFill>
                  <a:schemeClr val="tx2"/>
                </a:solidFill>
                <a:cs typeface="Arial" charset="0"/>
              </a:rPr>
              <a:t> %: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cs typeface="Arial" charset="0"/>
              </a:rPr>
              <a:t>981 общее собрание собственников жилья проведено</a:t>
            </a:r>
          </a:p>
          <a:p>
            <a:pPr algn="ctr"/>
            <a:r>
              <a:rPr lang="ru-RU" sz="1200" b="1" dirty="0">
                <a:solidFill>
                  <a:schemeClr val="tx2"/>
                </a:solidFill>
                <a:cs typeface="Arial" charset="0"/>
              </a:rPr>
              <a:t>фактический средний индекс изменения размера платы — 10</a:t>
            </a:r>
            <a:r>
              <a:rPr lang="en-US" sz="1200" b="1" dirty="0">
                <a:solidFill>
                  <a:schemeClr val="tx2"/>
                </a:solidFill>
                <a:cs typeface="Arial" charset="0"/>
              </a:rPr>
              <a:t>4</a:t>
            </a:r>
            <a:r>
              <a:rPr lang="ru-RU" sz="1200" b="1" dirty="0">
                <a:solidFill>
                  <a:schemeClr val="tx2"/>
                </a:solidFill>
                <a:cs typeface="Arial" charset="0"/>
              </a:rPr>
              <a:t>,9 %</a:t>
            </a:r>
          </a:p>
        </p:txBody>
      </p:sp>
      <p:sp>
        <p:nvSpPr>
          <p:cNvPr id="41995" name="Прямоугольник 2"/>
          <p:cNvSpPr>
            <a:spLocks noChangeArrowheads="1"/>
          </p:cNvSpPr>
          <p:nvPr/>
        </p:nvSpPr>
        <p:spPr bwMode="auto">
          <a:xfrm>
            <a:off x="323850" y="1844675"/>
            <a:ext cx="43211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b="1" dirty="0">
                <a:solidFill>
                  <a:schemeClr val="tx2"/>
                </a:solidFill>
                <a:cs typeface="Arial" charset="0"/>
              </a:rPr>
              <a:t>СОЗДАНА СИСТЕМА КОНТРОЛЯ ЗА ЦЕНООБРАЗОВАНИЕМ В ЖИЛИЩНОЙ СФЕРЕ</a:t>
            </a:r>
            <a:endParaRPr lang="en-US" altLang="ru-RU" sz="1400" b="1" dirty="0">
              <a:solidFill>
                <a:schemeClr val="tx2"/>
              </a:solidFill>
              <a:cs typeface="Arial" charset="0"/>
            </a:endParaRPr>
          </a:p>
          <a:p>
            <a:pPr algn="ctr"/>
            <a:r>
              <a:rPr lang="ru-RU" altLang="ru-RU" sz="1400" b="1" dirty="0">
                <a:solidFill>
                  <a:schemeClr val="tx2"/>
                </a:solidFill>
                <a:cs typeface="Arial" charset="0"/>
              </a:rPr>
              <a:t>Соглашение Администрация Северодвинска </a:t>
            </a:r>
          </a:p>
          <a:p>
            <a:pPr algn="ctr"/>
            <a:r>
              <a:rPr lang="ru-RU" altLang="ru-RU" sz="1400" b="1" dirty="0">
                <a:solidFill>
                  <a:schemeClr val="tx2"/>
                </a:solidFill>
                <a:cs typeface="Arial" charset="0"/>
              </a:rPr>
              <a:t>с управляющими организациями </a:t>
            </a:r>
          </a:p>
          <a:p>
            <a:pPr algn="ctr"/>
            <a:r>
              <a:rPr lang="ru-RU" altLang="ru-RU" sz="1400" b="1" dirty="0">
                <a:solidFill>
                  <a:schemeClr val="tx2"/>
                </a:solidFill>
                <a:cs typeface="Arial" charset="0"/>
              </a:rPr>
              <a:t>13 марта 2019 года</a:t>
            </a:r>
            <a:r>
              <a:rPr lang="ru-RU" altLang="ru-RU" sz="1400" b="1" dirty="0">
                <a:solidFill>
                  <a:srgbClr val="2862AA"/>
                </a:solidFill>
                <a:cs typeface="Arial" charset="0"/>
              </a:rPr>
              <a:t> </a:t>
            </a:r>
          </a:p>
        </p:txBody>
      </p:sp>
      <p:pic>
        <p:nvPicPr>
          <p:cNvPr id="4199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3716337"/>
            <a:ext cx="2084997" cy="135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TextBox 1"/>
          <p:cNvSpPr txBox="1">
            <a:spLocks noChangeArrowheads="1"/>
          </p:cNvSpPr>
          <p:nvPr/>
        </p:nvSpPr>
        <p:spPr bwMode="auto">
          <a:xfrm>
            <a:off x="611188" y="2997200"/>
            <a:ext cx="23764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Из 1347 МКД жилого фонда </a:t>
            </a:r>
          </a:p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1197 МКД под управлением</a:t>
            </a:r>
          </a:p>
          <a:p>
            <a:pPr algn="ctr"/>
            <a:r>
              <a:rPr lang="ru-RU" altLang="ru-RU" sz="1200" b="1" dirty="0">
                <a:solidFill>
                  <a:schemeClr val="tx2"/>
                </a:solidFill>
                <a:cs typeface="Arial" charset="0"/>
              </a:rPr>
              <a:t>УО, подписавших Соглашение</a:t>
            </a:r>
          </a:p>
        </p:txBody>
      </p:sp>
      <p:pic>
        <p:nvPicPr>
          <p:cNvPr id="41998" name="Picture 14" descr="856_b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565400"/>
            <a:ext cx="1728788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9" name="AutoShape 15" descr="5d5cc315d27702926994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000" name="AutoShape 16" descr="5d5cc315d27702926994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001" name="AutoShape 17" descr="5d5cc315d27702926994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002" name="AutoShape 18" descr="bus-2028647_128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768273"/>
              </p:ext>
            </p:extLst>
          </p:nvPr>
        </p:nvGraphicFramePr>
        <p:xfrm>
          <a:off x="2786794" y="2528667"/>
          <a:ext cx="3716461" cy="2107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6419056" cy="7921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РЕАЛИЗАЦИИ ПРОГРАММЫ</a:t>
            </a:r>
          </a:p>
        </p:txBody>
      </p:sp>
      <p:sp>
        <p:nvSpPr>
          <p:cNvPr id="20483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740650" y="6381750"/>
            <a:ext cx="1162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08DEF6-7880-426E-82B1-89B31224F378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246000" y="976962"/>
            <a:ext cx="6841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5 «Улучшение условий и охраны труда 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в Северодвинске»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8454161"/>
              </p:ext>
            </p:extLst>
          </p:nvPr>
        </p:nvGraphicFramePr>
        <p:xfrm>
          <a:off x="449511" y="1916832"/>
          <a:ext cx="6841455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088"/>
            <a:ext cx="6563072" cy="7191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УПРАВЛЕНИЕ РЕАЛИЗАЦИЕЙ ПРОГРАММЫ</a:t>
            </a:r>
          </a:p>
        </p:txBody>
      </p:sp>
      <p:sp>
        <p:nvSpPr>
          <p:cNvPr id="2150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878763" y="6308725"/>
            <a:ext cx="1162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29F5D62-5562-40D6-8F04-1587EB342D7E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2293" name="Text Box 0"/>
          <p:cNvSpPr txBox="1">
            <a:spLocks noChangeArrowheads="1"/>
          </p:cNvSpPr>
          <p:nvPr/>
        </p:nvSpPr>
        <p:spPr bwMode="auto">
          <a:xfrm>
            <a:off x="549275" y="1169988"/>
            <a:ext cx="6563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b="1" dirty="0">
                <a:solidFill>
                  <a:srgbClr val="000066"/>
                </a:solidFill>
              </a:rPr>
              <a:t>Оценка выполнения плана реализации муниципальной Программы: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9275" y="2223769"/>
            <a:ext cx="69713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Степень выполнения плана реализации</a:t>
            </a:r>
          </a:p>
          <a:p>
            <a:pPr indent="-177800"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программы, баллов — </a:t>
            </a:r>
            <a:r>
              <a:rPr lang="ru-RU" sz="2800" b="1" dirty="0">
                <a:solidFill>
                  <a:srgbClr val="990000"/>
                </a:solidFill>
              </a:rPr>
              <a:t>94,5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9521" y="2874863"/>
            <a:ext cx="7948613" cy="6619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77800"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Группа оценки степени выполнения - </a:t>
            </a:r>
            <a:r>
              <a:rPr lang="ru-RU" sz="2800" b="1" dirty="0">
                <a:solidFill>
                  <a:srgbClr val="990000"/>
                </a:solidFill>
              </a:rPr>
              <a:t>ВЫСОКАЯ</a:t>
            </a:r>
            <a:r>
              <a:rPr lang="ru-RU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177800" indent="-177800" algn="ctr" eaLnBrk="1" hangingPunct="1"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7082716"/>
              </p:ext>
            </p:extLst>
          </p:nvPr>
        </p:nvGraphicFramePr>
        <p:xfrm>
          <a:off x="422190" y="3601466"/>
          <a:ext cx="7088545" cy="2335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6347048" cy="936625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ДОСТИЖЕНИЕ ПЛАНОВЫХ ПОКАЗАТЕЛЕЙ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7453231"/>
              </p:ext>
            </p:extLst>
          </p:nvPr>
        </p:nvGraphicFramePr>
        <p:xfrm>
          <a:off x="323528" y="908720"/>
          <a:ext cx="6774333" cy="5241290"/>
        </p:xfrm>
        <a:graphic>
          <a:graphicData uri="http://schemas.openxmlformats.org/drawingml/2006/table">
            <a:tbl>
              <a:tblPr/>
              <a:tblGrid>
                <a:gridCol w="48655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87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46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Индекс достижения плановых значений  показателей муниципальной  программы: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1,016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6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Средний индекс достижения плановых значений  показателей целей муниципальной  программы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1,006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4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Средний индекс достижения плановых значений  показателей задач подпрограмм муниципальной  программы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1,036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Средний индекс достижения плановых значений  показателей мероприятий (административных мероприятий) подпрограмм муниципальной  программы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1,002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555" name="Номер слайда 6"/>
          <p:cNvSpPr>
            <a:spLocks noGrp="1"/>
          </p:cNvSpPr>
          <p:nvPr>
            <p:ph type="sldNum" sz="quarter" idx="17"/>
          </p:nvPr>
        </p:nvSpPr>
        <p:spPr bwMode="auto">
          <a:xfrm>
            <a:off x="8459788" y="6308725"/>
            <a:ext cx="371475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E62018F-6D67-4E26-BDA4-A6AC26664A0A}" type="slidenum">
              <a:rPr lang="en-US" altLang="ru-RU"/>
              <a:pPr/>
              <a:t>13</a:t>
            </a:fld>
            <a:endParaRPr lang="en-US" alt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9" name="Rectangle 7"/>
          <p:cNvSpPr>
            <a:spLocks noGrp="1" noChangeArrowheads="1"/>
          </p:cNvSpPr>
          <p:nvPr>
            <p:ph type="title"/>
          </p:nvPr>
        </p:nvSpPr>
        <p:spPr>
          <a:xfrm>
            <a:off x="488950" y="457200"/>
            <a:ext cx="6531322" cy="8969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ОЦЕНКА ЭФФЕКТИВНОСТИ РЕАЛИЗАЦИИ ПРОГРАММЫ</a:t>
            </a:r>
          </a:p>
        </p:txBody>
      </p:sp>
      <p:sp>
        <p:nvSpPr>
          <p:cNvPr id="24579" name="Номер слайда 6"/>
          <p:cNvSpPr>
            <a:spLocks noGrp="1"/>
          </p:cNvSpPr>
          <p:nvPr>
            <p:ph type="sldNum" sz="quarter" idx="17"/>
          </p:nvPr>
        </p:nvSpPr>
        <p:spPr bwMode="auto">
          <a:xfrm>
            <a:off x="7753350" y="6381750"/>
            <a:ext cx="1162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48A0DBF-B1B5-423E-844F-48E4D9533DE4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6491512" y="1922661"/>
            <a:ext cx="914400" cy="936625"/>
          </a:xfrm>
          <a:prstGeom prst="flowChartAlternateProcess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990000"/>
                </a:solidFill>
                <a:latin typeface="Arial"/>
              </a:rPr>
              <a:t>1,000</a:t>
            </a:r>
            <a:endParaRPr lang="ru-RU" sz="2000" dirty="0">
              <a:solidFill>
                <a:srgbClr val="990000"/>
              </a:solidFill>
            </a:endParaRPr>
          </a:p>
        </p:txBody>
      </p:sp>
      <p:sp>
        <p:nvSpPr>
          <p:cNvPr id="12295" name="AutoShape 9"/>
          <p:cNvSpPr>
            <a:spLocks noChangeArrowheads="1"/>
          </p:cNvSpPr>
          <p:nvPr/>
        </p:nvSpPr>
        <p:spPr bwMode="auto">
          <a:xfrm>
            <a:off x="6513737" y="2995414"/>
            <a:ext cx="914400" cy="936625"/>
          </a:xfrm>
          <a:prstGeom prst="flowChartAlternateProcess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990000"/>
                </a:solidFill>
                <a:latin typeface="Arial"/>
              </a:rPr>
              <a:t>1,016</a:t>
            </a:r>
            <a:endParaRPr lang="ru-RU" sz="2000" dirty="0">
              <a:solidFill>
                <a:srgbClr val="99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99909606"/>
              </p:ext>
            </p:extLst>
          </p:nvPr>
        </p:nvGraphicFramePr>
        <p:xfrm>
          <a:off x="488950" y="1967795"/>
          <a:ext cx="5905054" cy="86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8" name="AutoShape 12"/>
          <p:cNvSpPr>
            <a:spLocks noChangeArrowheads="1"/>
          </p:cNvSpPr>
          <p:nvPr/>
        </p:nvSpPr>
        <p:spPr bwMode="auto">
          <a:xfrm>
            <a:off x="6491512" y="4071051"/>
            <a:ext cx="914400" cy="863600"/>
          </a:xfrm>
          <a:prstGeom prst="flowChartAlternateProcess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990000"/>
                </a:solidFill>
                <a:latin typeface="Arial"/>
              </a:rPr>
              <a:t>0,976</a:t>
            </a:r>
            <a:endParaRPr lang="ru-RU" sz="2000" b="1" dirty="0">
              <a:solidFill>
                <a:srgbClr val="990000"/>
              </a:solidFill>
            </a:endParaRPr>
          </a:p>
        </p:txBody>
      </p:sp>
      <p:sp>
        <p:nvSpPr>
          <p:cNvPr id="12299" name="AutoShape 13"/>
          <p:cNvSpPr>
            <a:spLocks noChangeArrowheads="1"/>
          </p:cNvSpPr>
          <p:nvPr/>
        </p:nvSpPr>
        <p:spPr bwMode="auto">
          <a:xfrm>
            <a:off x="6480399" y="5083181"/>
            <a:ext cx="936625" cy="863600"/>
          </a:xfrm>
          <a:prstGeom prst="flowChartAlternateProcess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990000"/>
                </a:solidFill>
                <a:latin typeface="Arial"/>
              </a:rPr>
              <a:t>0,992</a:t>
            </a:r>
            <a:endParaRPr lang="ru-RU" sz="2000" b="1" dirty="0">
              <a:solidFill>
                <a:srgbClr val="990000"/>
              </a:solidFill>
            </a:endParaRPr>
          </a:p>
        </p:txBody>
      </p:sp>
      <p:sp>
        <p:nvSpPr>
          <p:cNvPr id="236544" name="Rectangle 0"/>
          <p:cNvSpPr>
            <a:spLocks noChangeArrowheads="1"/>
          </p:cNvSpPr>
          <p:nvPr/>
        </p:nvSpPr>
        <p:spPr bwMode="auto">
          <a:xfrm>
            <a:off x="479535" y="1369951"/>
            <a:ext cx="677274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66"/>
                </a:solidFill>
              </a:rPr>
              <a:t>Эффективный уровень реализации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4072432689"/>
              </p:ext>
            </p:extLst>
          </p:nvPr>
        </p:nvGraphicFramePr>
        <p:xfrm>
          <a:off x="658466" y="2988778"/>
          <a:ext cx="5472608" cy="86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826810426"/>
              </p:ext>
            </p:extLst>
          </p:nvPr>
        </p:nvGraphicFramePr>
        <p:xfrm>
          <a:off x="166401" y="4071051"/>
          <a:ext cx="5761038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947497049"/>
              </p:ext>
            </p:extLst>
          </p:nvPr>
        </p:nvGraphicFramePr>
        <p:xfrm>
          <a:off x="663805" y="5083181"/>
          <a:ext cx="5761038" cy="86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9" y="2420938"/>
            <a:ext cx="6625232" cy="14700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66"/>
                </a:solidFill>
              </a:rPr>
              <a:t>СПАСИБО ЗА ВНИМАНИЕ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1619250" y="3860800"/>
            <a:ext cx="6048375" cy="0"/>
          </a:xfrm>
          <a:prstGeom prst="line">
            <a:avLst/>
          </a:prstGeom>
          <a:noFill/>
          <a:ln w="69850" cmpd="thickThin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66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tabLst>
                <a:tab pos="719138" algn="l"/>
              </a:tabLs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СТРУКТУРА МУНИЦИПАЛЬНОЙ ПРОГРАММЫ</a:t>
            </a:r>
          </a:p>
        </p:txBody>
      </p:sp>
      <p:sp>
        <p:nvSpPr>
          <p:cNvPr id="1126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308725"/>
            <a:ext cx="2159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B95D367-7BFA-41BE-B450-AA4A9D877AB8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8" name="Text Box 16"/>
          <p:cNvSpPr txBox="1">
            <a:spLocks noChangeArrowheads="1"/>
          </p:cNvSpPr>
          <p:nvPr/>
        </p:nvSpPr>
        <p:spPr bwMode="auto">
          <a:xfrm>
            <a:off x="971550" y="2133600"/>
            <a:ext cx="2087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1269" name="Text Box 17"/>
          <p:cNvSpPr txBox="1">
            <a:spLocks noChangeArrowheads="1"/>
          </p:cNvSpPr>
          <p:nvPr/>
        </p:nvSpPr>
        <p:spPr bwMode="auto">
          <a:xfrm>
            <a:off x="900113" y="1989138"/>
            <a:ext cx="2087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1270" name="Text Box 18"/>
          <p:cNvSpPr txBox="1">
            <a:spLocks noChangeArrowheads="1"/>
          </p:cNvSpPr>
          <p:nvPr/>
        </p:nvSpPr>
        <p:spPr bwMode="auto">
          <a:xfrm>
            <a:off x="1187450" y="2349500"/>
            <a:ext cx="2087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250824" y="1624180"/>
            <a:ext cx="7129488" cy="493712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1300" b="1" dirty="0">
                <a:solidFill>
                  <a:srgbClr val="1B4171"/>
                </a:solidFill>
              </a:rPr>
              <a:t>1</a:t>
            </a:r>
            <a:r>
              <a:rPr lang="ru-RU" altLang="ru-RU" sz="1300" b="1" dirty="0">
                <a:solidFill>
                  <a:srgbClr val="1B4171"/>
                </a:solidFill>
              </a:rPr>
              <a:t>. СОВЕРШЕНСТВОВАНИЕ СИСТЕМЫ СТРАТЕГИЧЕСКОГО ПЛАНИРОВАНИЯ МУНИЦИПАЛЬНОГО ОБРАЗОВАНИЯ «СЕВЕРОДВИНСК» – </a:t>
            </a:r>
            <a:r>
              <a:rPr lang="ru-RU" altLang="ru-RU" sz="1300" b="1" dirty="0">
                <a:solidFill>
                  <a:srgbClr val="2862AA"/>
                </a:solidFill>
              </a:rPr>
              <a:t>без финансирования</a:t>
            </a:r>
          </a:p>
        </p:txBody>
      </p:sp>
      <p:sp>
        <p:nvSpPr>
          <p:cNvPr id="11272" name="Text Box 0"/>
          <p:cNvSpPr txBox="1">
            <a:spLocks noChangeArrowheads="1"/>
          </p:cNvSpPr>
          <p:nvPr/>
        </p:nvSpPr>
        <p:spPr bwMode="auto">
          <a:xfrm>
            <a:off x="250825" y="2403052"/>
            <a:ext cx="7129487" cy="1092607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300" b="1" dirty="0">
                <a:solidFill>
                  <a:srgbClr val="1B4171"/>
                </a:solidFill>
              </a:rPr>
              <a:t>2. РАЗВИТИЕ ПРЕДПРИНИМАТЕЛЬСКОЙ ДЕЯТЕЛЬНОСТИ В СЕВЕРОДВИНСКЕ</a:t>
            </a:r>
          </a:p>
          <a:p>
            <a:pPr algn="ctr"/>
            <a:r>
              <a:rPr lang="ru-RU" altLang="ru-RU" sz="1300" b="1" i="1" dirty="0">
                <a:solidFill>
                  <a:srgbClr val="2862AA"/>
                </a:solidFill>
              </a:rPr>
              <a:t>ЗАДАЧА 1:  </a:t>
            </a:r>
            <a:r>
              <a:rPr lang="ru-RU" altLang="ru-RU" sz="1300" b="1" dirty="0">
                <a:solidFill>
                  <a:srgbClr val="2862AA"/>
                </a:solidFill>
              </a:rPr>
              <a:t>11 791,4 тыс. рублей</a:t>
            </a:r>
            <a:endParaRPr lang="en-US" altLang="ru-RU" sz="1300" b="1" dirty="0">
              <a:solidFill>
                <a:srgbClr val="2862AA"/>
              </a:solidFill>
            </a:endParaRPr>
          </a:p>
          <a:p>
            <a:pPr algn="ctr"/>
            <a:r>
              <a:rPr lang="ru-RU" altLang="ru-RU" sz="1300" b="1" i="1" dirty="0">
                <a:solidFill>
                  <a:srgbClr val="2862AA"/>
                </a:solidFill>
              </a:rPr>
              <a:t>ЗАДАЧА 2:  </a:t>
            </a:r>
            <a:r>
              <a:rPr lang="en-US" altLang="ru-RU" sz="1300" b="1" i="1" dirty="0">
                <a:solidFill>
                  <a:srgbClr val="2862AA"/>
                </a:solidFill>
              </a:rPr>
              <a:t>  </a:t>
            </a:r>
            <a:r>
              <a:rPr lang="ru-RU" altLang="ru-RU" sz="1300" b="1" i="1" dirty="0">
                <a:solidFill>
                  <a:srgbClr val="2862AA"/>
                </a:solidFill>
              </a:rPr>
              <a:t>      </a:t>
            </a:r>
            <a:r>
              <a:rPr lang="ru-RU" altLang="ru-RU" sz="1300" b="1" dirty="0">
                <a:solidFill>
                  <a:srgbClr val="2862AA"/>
                </a:solidFill>
              </a:rPr>
              <a:t>0,0 тыс. рублей</a:t>
            </a:r>
            <a:br>
              <a:rPr lang="ru-RU" altLang="ru-RU" sz="1300" b="1" dirty="0">
                <a:solidFill>
                  <a:srgbClr val="2862AA"/>
                </a:solidFill>
              </a:rPr>
            </a:br>
            <a:r>
              <a:rPr lang="ru-RU" altLang="ru-RU" sz="1300" b="1" i="1" dirty="0">
                <a:solidFill>
                  <a:srgbClr val="2862AA"/>
                </a:solidFill>
              </a:rPr>
              <a:t>ЗАДАЧА 3</a:t>
            </a:r>
            <a:r>
              <a:rPr lang="ru-RU" altLang="ru-RU" sz="1300" b="1" i="1" dirty="0">
                <a:solidFill>
                  <a:schemeClr val="accent2"/>
                </a:solidFill>
              </a:rPr>
              <a:t>:      </a:t>
            </a:r>
            <a:r>
              <a:rPr lang="ru-RU" altLang="ru-RU" sz="1300" b="1" dirty="0">
                <a:solidFill>
                  <a:srgbClr val="2862AA"/>
                </a:solidFill>
              </a:rPr>
              <a:t>100,</a:t>
            </a:r>
            <a:r>
              <a:rPr lang="en-US" altLang="ru-RU" sz="1300" b="1" dirty="0">
                <a:solidFill>
                  <a:srgbClr val="2862AA"/>
                </a:solidFill>
              </a:rPr>
              <a:t>0</a:t>
            </a:r>
            <a:r>
              <a:rPr lang="ru-RU" altLang="ru-RU" sz="1300" b="1" dirty="0">
                <a:solidFill>
                  <a:schemeClr val="accent2"/>
                </a:solidFill>
              </a:rPr>
              <a:t> </a:t>
            </a:r>
            <a:r>
              <a:rPr lang="ru-RU" altLang="ru-RU" sz="1300" b="1" dirty="0">
                <a:solidFill>
                  <a:srgbClr val="2862AA"/>
                </a:solidFill>
              </a:rPr>
              <a:t>тыс. рублей</a:t>
            </a:r>
          </a:p>
          <a:p>
            <a:pPr algn="ctr"/>
            <a:r>
              <a:rPr lang="ru-RU" altLang="ru-RU" sz="1300" b="1" i="1" dirty="0">
                <a:solidFill>
                  <a:srgbClr val="2862AA"/>
                </a:solidFill>
              </a:rPr>
              <a:t>ВСЕГО по подпрограмме: </a:t>
            </a:r>
            <a:r>
              <a:rPr lang="ru-RU" altLang="ru-RU" sz="1300" b="1" dirty="0">
                <a:solidFill>
                  <a:srgbClr val="2862AA"/>
                </a:solidFill>
              </a:rPr>
              <a:t>11 891,4 тыс. рублей</a:t>
            </a:r>
            <a:endParaRPr lang="ru-RU" altLang="ru-RU" sz="1300" b="1" dirty="0">
              <a:solidFill>
                <a:srgbClr val="1B4171"/>
              </a:solidFill>
            </a:endParaRPr>
          </a:p>
        </p:txBody>
      </p:sp>
      <p:sp>
        <p:nvSpPr>
          <p:cNvPr id="11273" name="Text Box 2"/>
          <p:cNvSpPr txBox="1">
            <a:spLocks noChangeArrowheads="1"/>
          </p:cNvSpPr>
          <p:nvPr/>
        </p:nvSpPr>
        <p:spPr bwMode="auto">
          <a:xfrm>
            <a:off x="250825" y="3735661"/>
            <a:ext cx="7129487" cy="292388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300" b="1" dirty="0">
                <a:solidFill>
                  <a:srgbClr val="1B4171"/>
                </a:solidFill>
              </a:rPr>
              <a:t>3. РАЗВИТИЕ ТОРГОВЛИ В СЕВЕРОДВИНСКЕ – </a:t>
            </a:r>
            <a:r>
              <a:rPr lang="ru-RU" altLang="ru-RU" sz="1300" b="1" dirty="0">
                <a:solidFill>
                  <a:srgbClr val="2862AA"/>
                </a:solidFill>
              </a:rPr>
              <a:t>без финансирования</a:t>
            </a:r>
          </a:p>
        </p:txBody>
      </p:sp>
      <p:sp>
        <p:nvSpPr>
          <p:cNvPr id="11274" name="Text Box 3"/>
          <p:cNvSpPr txBox="1">
            <a:spLocks noChangeArrowheads="1"/>
          </p:cNvSpPr>
          <p:nvPr/>
        </p:nvSpPr>
        <p:spPr bwMode="auto">
          <a:xfrm>
            <a:off x="250824" y="4268051"/>
            <a:ext cx="7129488" cy="692497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300" b="1" dirty="0">
                <a:solidFill>
                  <a:srgbClr val="1B4171"/>
                </a:solidFill>
              </a:rPr>
              <a:t>4. ПРОВЕДЕНИЕ НА ТЕРРИТОРИИ СЕВЕРОДВИНСКА ТАРИФНО-ЦЕНОВОЙ ПОЛИТИКИ В ИНТЕРЕСАХ НАСЕЛЕНИЯ, ПРЕДПРИЯТИЙ И ОРГАНИЗАЦИЙ ГОРОДА – </a:t>
            </a:r>
            <a:r>
              <a:rPr lang="ru-RU" altLang="ru-RU" sz="1300" b="1" dirty="0">
                <a:solidFill>
                  <a:srgbClr val="2862AA"/>
                </a:solidFill>
              </a:rPr>
              <a:t>без финансирования</a:t>
            </a:r>
            <a:r>
              <a:rPr lang="ru-RU" altLang="ru-RU" sz="1300" dirty="0">
                <a:solidFill>
                  <a:srgbClr val="1B4171"/>
                </a:solidFill>
              </a:rPr>
              <a:t> 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23851" y="1125538"/>
            <a:ext cx="7056461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ПОДПРОГРАММЫ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76" name="Text Box 2"/>
          <p:cNvSpPr txBox="1">
            <a:spLocks noChangeArrowheads="1"/>
          </p:cNvSpPr>
          <p:nvPr/>
        </p:nvSpPr>
        <p:spPr bwMode="auto">
          <a:xfrm>
            <a:off x="4479925" y="280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091" name="Text Box 8"/>
          <p:cNvSpPr txBox="1">
            <a:spLocks noChangeArrowheads="1"/>
          </p:cNvSpPr>
          <p:nvPr/>
        </p:nvSpPr>
        <p:spPr bwMode="auto">
          <a:xfrm>
            <a:off x="-396552" y="637615"/>
            <a:ext cx="83529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rgbClr val="000066"/>
                </a:solidFill>
              </a:rPr>
              <a:t>ЦЕЛЬ – обеспечение условий для сбалансированного экономического роста</a:t>
            </a:r>
          </a:p>
        </p:txBody>
      </p:sp>
      <p:sp>
        <p:nvSpPr>
          <p:cNvPr id="11278" name="Text Box 2"/>
          <p:cNvSpPr txBox="1">
            <a:spLocks noChangeArrowheads="1"/>
          </p:cNvSpPr>
          <p:nvPr/>
        </p:nvSpPr>
        <p:spPr bwMode="auto">
          <a:xfrm>
            <a:off x="260875" y="5200549"/>
            <a:ext cx="7129487" cy="493711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300" b="1" dirty="0">
                <a:solidFill>
                  <a:srgbClr val="1B4171"/>
                </a:solidFill>
              </a:rPr>
              <a:t>5. УЛУЧШЕНИЕ УСЛОВИЙ ОХРАНЫ ТРУДА В СЕВЕРОДВИНСКЕ – </a:t>
            </a:r>
            <a:r>
              <a:rPr lang="en-US" altLang="ru-RU" sz="1300" b="1" dirty="0">
                <a:solidFill>
                  <a:srgbClr val="1B4171"/>
                </a:solidFill>
              </a:rPr>
              <a:t/>
            </a:r>
            <a:br>
              <a:rPr lang="en-US" altLang="ru-RU" sz="1300" b="1" dirty="0">
                <a:solidFill>
                  <a:srgbClr val="1B4171"/>
                </a:solidFill>
              </a:rPr>
            </a:br>
            <a:r>
              <a:rPr lang="ru-RU" altLang="ru-RU" sz="1300" b="1" dirty="0">
                <a:solidFill>
                  <a:srgbClr val="2862AA"/>
                </a:solidFill>
              </a:rPr>
              <a:t>без финансирования</a:t>
            </a:r>
          </a:p>
        </p:txBody>
      </p:sp>
      <p:sp>
        <p:nvSpPr>
          <p:cNvPr id="11279" name="Text Box 0"/>
          <p:cNvSpPr txBox="1">
            <a:spLocks noChangeArrowheads="1"/>
          </p:cNvSpPr>
          <p:nvPr/>
        </p:nvSpPr>
        <p:spPr bwMode="auto">
          <a:xfrm>
            <a:off x="270289" y="5924316"/>
            <a:ext cx="7129487" cy="592138"/>
          </a:xfrm>
          <a:prstGeom prst="rect">
            <a:avLst/>
          </a:prstGeom>
          <a:solidFill>
            <a:schemeClr val="bg1"/>
          </a:solidFill>
          <a:ln w="3175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300" b="1" dirty="0">
                <a:solidFill>
                  <a:srgbClr val="1B4171"/>
                </a:solidFill>
              </a:rPr>
              <a:t>ОБЕСПЕЧИВАЮЩАЯ ПОДПРОГРАММА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300" b="1" i="1" dirty="0">
                <a:solidFill>
                  <a:srgbClr val="2862AA"/>
                </a:solidFill>
              </a:rPr>
              <a:t>по всем мероприятиям:  </a:t>
            </a:r>
            <a:r>
              <a:rPr lang="ru-RU" altLang="ru-RU" sz="1300" b="1" dirty="0">
                <a:solidFill>
                  <a:srgbClr val="2862AA"/>
                </a:solidFill>
              </a:rPr>
              <a:t>2 2</a:t>
            </a:r>
            <a:r>
              <a:rPr lang="en-US" altLang="ru-RU" sz="1300" b="1" dirty="0">
                <a:solidFill>
                  <a:srgbClr val="2862AA"/>
                </a:solidFill>
              </a:rPr>
              <a:t>39</a:t>
            </a:r>
            <a:r>
              <a:rPr lang="ru-RU" altLang="ru-RU" sz="1300" b="1" dirty="0">
                <a:solidFill>
                  <a:srgbClr val="2862AA"/>
                </a:solidFill>
              </a:rPr>
              <a:t>,</a:t>
            </a:r>
            <a:r>
              <a:rPr lang="en-US" altLang="ru-RU" sz="1300" b="1">
                <a:solidFill>
                  <a:srgbClr val="2862AA"/>
                </a:solidFill>
              </a:rPr>
              <a:t>9 </a:t>
            </a:r>
            <a:r>
              <a:rPr lang="ru-RU" altLang="ru-RU" sz="1300" b="1" dirty="0">
                <a:solidFill>
                  <a:srgbClr val="2862AA"/>
                </a:solidFill>
              </a:rPr>
              <a:t>тыс. рублей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404813"/>
            <a:ext cx="6497414" cy="7921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ФИНАНСОВОЕ ОБЕСПЕЧЕНИЕ</a:t>
            </a:r>
            <a:b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МУНИЦИПАЛЬНОЙ ПРОГРАММЫ</a:t>
            </a: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400" b="1" dirty="0">
                <a:solidFill>
                  <a:schemeClr val="bg1"/>
                </a:solidFill>
              </a:rPr>
              <a:t>                                                                 </a:t>
            </a:r>
          </a:p>
        </p:txBody>
      </p:sp>
      <p:sp>
        <p:nvSpPr>
          <p:cNvPr id="1229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594725" y="6308725"/>
            <a:ext cx="369888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093841E-D37A-44D9-9FFD-60B911237173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386048" name="Text Box 0"/>
          <p:cNvSpPr txBox="1">
            <a:spLocks noChangeArrowheads="1"/>
          </p:cNvSpPr>
          <p:nvPr/>
        </p:nvSpPr>
        <p:spPr bwMode="auto">
          <a:xfrm>
            <a:off x="250826" y="1196975"/>
            <a:ext cx="39587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Фактические расходы на реализацию Программы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2791" y="2744569"/>
            <a:ext cx="3836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 источникам финансирования</a:t>
            </a:r>
          </a:p>
        </p:txBody>
      </p:sp>
      <p:sp>
        <p:nvSpPr>
          <p:cNvPr id="12294" name="Rectangle 2"/>
          <p:cNvSpPr txBox="1">
            <a:spLocks noChangeArrowheads="1"/>
          </p:cNvSpPr>
          <p:nvPr/>
        </p:nvSpPr>
        <p:spPr bwMode="auto">
          <a:xfrm>
            <a:off x="196627" y="2310338"/>
            <a:ext cx="40671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990000"/>
                </a:solidFill>
              </a:rPr>
              <a:t>ГОСУДАРСТВЕННЫЕ ПРОГРАММЫ</a:t>
            </a:r>
          </a:p>
          <a:p>
            <a:pPr algn="ctr"/>
            <a:r>
              <a:rPr lang="ru-RU" altLang="ru-RU" sz="1400" b="1" dirty="0">
                <a:solidFill>
                  <a:srgbClr val="990000"/>
                </a:solidFill>
              </a:rPr>
              <a:t>АРХАНГЕЛЬСКОЙ ОБЛАСТИ</a:t>
            </a:r>
          </a:p>
        </p:txBody>
      </p:sp>
      <p:sp>
        <p:nvSpPr>
          <p:cNvPr id="15" name="Text Box 0"/>
          <p:cNvSpPr txBox="1">
            <a:spLocks noChangeArrowheads="1"/>
          </p:cNvSpPr>
          <p:nvPr/>
        </p:nvSpPr>
        <p:spPr bwMode="auto">
          <a:xfrm>
            <a:off x="107950" y="3113088"/>
            <a:ext cx="40322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«Содействие занятости населения Архангельской области, улучшение условий и охраны труда» </a:t>
            </a:r>
          </a:p>
          <a:p>
            <a:pPr algn="ctr">
              <a:defRPr/>
            </a:pP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 Box 0"/>
          <p:cNvSpPr txBox="1">
            <a:spLocks noChangeArrowheads="1"/>
          </p:cNvSpPr>
          <p:nvPr/>
        </p:nvSpPr>
        <p:spPr bwMode="auto">
          <a:xfrm>
            <a:off x="77085" y="3952876"/>
            <a:ext cx="403225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«Развитие сельского хозяйства </a:t>
            </a:r>
            <a:b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и регулирования рынков сельскохозяйственной продукции, сырья и продовольствия Архангельской области»</a:t>
            </a:r>
          </a:p>
        </p:txBody>
      </p:sp>
      <p:sp>
        <p:nvSpPr>
          <p:cNvPr id="12297" name="Text Box 0"/>
          <p:cNvSpPr txBox="1">
            <a:spLocks noChangeArrowheads="1"/>
          </p:cNvSpPr>
          <p:nvPr/>
        </p:nvSpPr>
        <p:spPr bwMode="auto">
          <a:xfrm>
            <a:off x="87313" y="5208588"/>
            <a:ext cx="439261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600" b="1" dirty="0">
                <a:solidFill>
                  <a:srgbClr val="990000"/>
                </a:solidFill>
              </a:rPr>
              <a:t>в 2022 году – 1 9</a:t>
            </a:r>
            <a:r>
              <a:rPr lang="en-US" altLang="ru-RU" sz="1600" b="1" dirty="0">
                <a:solidFill>
                  <a:srgbClr val="990000"/>
                </a:solidFill>
              </a:rPr>
              <a:t>81</a:t>
            </a:r>
            <a:r>
              <a:rPr lang="ru-RU" altLang="ru-RU" sz="1600" b="1" dirty="0">
                <a:solidFill>
                  <a:srgbClr val="990000"/>
                </a:solidFill>
              </a:rPr>
              <a:t>,</a:t>
            </a:r>
            <a:r>
              <a:rPr lang="en-US" altLang="ru-RU" sz="1600" b="1" dirty="0">
                <a:solidFill>
                  <a:srgbClr val="990000"/>
                </a:solidFill>
              </a:rPr>
              <a:t>9</a:t>
            </a:r>
            <a:r>
              <a:rPr lang="ru-RU" altLang="ru-RU" sz="1600" b="1" dirty="0">
                <a:solidFill>
                  <a:srgbClr val="990000"/>
                </a:solidFill>
              </a:rPr>
              <a:t> тыс. рублей 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</a:rPr>
              <a:t>в 202</a:t>
            </a:r>
            <a:r>
              <a:rPr lang="en-US" altLang="ru-RU" sz="16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</a:rPr>
              <a:t> году </a:t>
            </a:r>
            <a:r>
              <a:rPr lang="en-US" altLang="ru-RU" sz="1600" b="1" dirty="0">
                <a:solidFill>
                  <a:schemeClr val="accent2">
                    <a:lumMod val="75000"/>
                  </a:schemeClr>
                </a:solidFill>
              </a:rPr>
              <a:t>– 1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ru-RU" sz="1600" b="1" dirty="0">
                <a:solidFill>
                  <a:schemeClr val="accent2">
                    <a:lumMod val="75000"/>
                  </a:schemeClr>
                </a:solidFill>
              </a:rPr>
              <a:t>962,8 </a:t>
            </a:r>
            <a:r>
              <a:rPr lang="ru-RU" altLang="ru-RU" sz="1600" b="1" dirty="0">
                <a:solidFill>
                  <a:schemeClr val="accent2">
                    <a:lumMod val="75000"/>
                  </a:schemeClr>
                </a:solidFill>
              </a:rPr>
              <a:t>тыс. рублей</a:t>
            </a:r>
          </a:p>
        </p:txBody>
      </p:sp>
      <p:sp>
        <p:nvSpPr>
          <p:cNvPr id="12298" name="TextBox 2"/>
          <p:cNvSpPr txBox="1">
            <a:spLocks noChangeArrowheads="1"/>
          </p:cNvSpPr>
          <p:nvPr/>
        </p:nvSpPr>
        <p:spPr bwMode="auto">
          <a:xfrm>
            <a:off x="4209604" y="1618268"/>
            <a:ext cx="3241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016296"/>
                </a:solidFill>
              </a:rPr>
              <a:t>увеличение в 1,5 раза относительно 2021 года</a:t>
            </a: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173921"/>
              </p:ext>
            </p:extLst>
          </p:nvPr>
        </p:nvGraphicFramePr>
        <p:xfrm>
          <a:off x="3861851" y="2141488"/>
          <a:ext cx="3770796" cy="3945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0">
            <a:extLst>
              <a:ext uri="{FF2B5EF4-FFF2-40B4-BE49-F238E27FC236}">
                <a16:creationId xmlns:a16="http://schemas.microsoft.com/office/drawing/2014/main" xmlns="" id="{2F84706D-B96B-7100-0329-3D470D1BF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348" y="1268138"/>
            <a:ext cx="23018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14 131,3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тыс. рублей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Тенденция к повышению">
            <a:extLst>
              <a:ext uri="{FF2B5EF4-FFF2-40B4-BE49-F238E27FC236}">
                <a16:creationId xmlns:a16="http://schemas.microsoft.com/office/drawing/2014/main" xmlns="" id="{1DB2D2F8-C0D7-B3FB-F27C-243F9577B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09604" y="1630200"/>
            <a:ext cx="522864" cy="5228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6779096" cy="9366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ДОСТИЖЕНИЕ ПОКАЗАТЕЛЕЙ ЦЕЛИ</a:t>
            </a:r>
          </a:p>
        </p:txBody>
      </p:sp>
      <p:graphicFrame>
        <p:nvGraphicFramePr>
          <p:cNvPr id="11317" name="Group 5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92274377"/>
              </p:ext>
            </p:extLst>
          </p:nvPr>
        </p:nvGraphicFramePr>
        <p:xfrm>
          <a:off x="355312" y="764704"/>
          <a:ext cx="8075240" cy="5714160"/>
        </p:xfrm>
        <a:graphic>
          <a:graphicData uri="http://schemas.openxmlformats.org/drawingml/2006/table">
            <a:tbl>
              <a:tblPr/>
              <a:tblGrid>
                <a:gridCol w="4072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6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1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46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Наименование показателя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Arial" charset="0"/>
                        </a:rPr>
                        <a:t>2022 год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год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год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3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Объем инвестиций в основной капитал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расчете на 1 жителя, тыс. рублей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70,7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89,9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71,1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07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Число субъектов малого и среднего предпринимательства в расчете на 10 тысяч человек населения, единиц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—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292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,0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292,0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0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Оборот розничной торговли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расчете на 1 жителя, тыс. рублей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303,0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268,1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Доля расходов на коммунальные услуги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совокупном доходе семьи, %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5,5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5,6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11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Количество пострадавших в результате несчастных случаев на производстве с утратой трудоспособности на 1 день и более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101,0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99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,0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Число субъектов предпринимательской деятельности в расчете на 10 тысяч человек населения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533,0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—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—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1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Численность населения, занятого в экономике</a:t>
                      </a: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89,5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—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B417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—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844619"/>
                  </a:ext>
                </a:extLst>
              </a:tr>
              <a:tr h="117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Arial" charset="0"/>
                        </a:rPr>
                        <a:t>Средний индекс достижения плановых значений показателей цели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9" marR="91439"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Arial" charset="0"/>
                        </a:rPr>
                        <a:t>1,006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Arial" charset="0"/>
                        </a:rPr>
                        <a:t>1,037</a:t>
                      </a:r>
                      <a:endParaRPr kumimoji="0" lang="ru-RU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+mn-ea"/>
                          <a:cs typeface="Arial" charset="0"/>
                        </a:rPr>
                        <a:t>0,995</a:t>
                      </a:r>
                    </a:p>
                  </a:txBody>
                  <a:tcPr marL="91439" marR="91439" marT="45731" marB="4573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C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5627532"/>
                  </a:ext>
                </a:extLst>
              </a:tr>
            </a:tbl>
          </a:graphicData>
        </a:graphic>
      </p:graphicFrame>
      <p:sp>
        <p:nvSpPr>
          <p:cNvPr id="13315" name="Номер слайда 6"/>
          <p:cNvSpPr>
            <a:spLocks noGrp="1"/>
          </p:cNvSpPr>
          <p:nvPr>
            <p:ph type="sldNum" sz="quarter" idx="17"/>
          </p:nvPr>
        </p:nvSpPr>
        <p:spPr bwMode="auto">
          <a:xfrm>
            <a:off x="8459788" y="6308725"/>
            <a:ext cx="371475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8D898A9-9557-44A3-8E5B-7C4CC6900E5F}" type="slidenum">
              <a:rPr lang="en-US" altLang="ru-RU">
                <a:solidFill>
                  <a:srgbClr val="000000"/>
                </a:solidFill>
              </a:rPr>
              <a:pPr/>
              <a:t>4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35080" cy="7778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РЕАЛИЗАЦИИ ПРОГРАММЫ</a:t>
            </a:r>
          </a:p>
        </p:txBody>
      </p:sp>
      <p:sp>
        <p:nvSpPr>
          <p:cNvPr id="15363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861300" y="6381750"/>
            <a:ext cx="1162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2A9FEC4-2B57-44A2-9EBA-4AE315751769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04775" y="804863"/>
            <a:ext cx="72035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1 «Совершенствование системы стратегического планирования муниципального образования  «Северодвинск»</a:t>
            </a:r>
          </a:p>
        </p:txBody>
      </p:sp>
      <p:sp>
        <p:nvSpPr>
          <p:cNvPr id="8199" name="Rectangle 20"/>
          <p:cNvSpPr>
            <a:spLocks noChangeArrowheads="1"/>
          </p:cNvSpPr>
          <p:nvPr/>
        </p:nvSpPr>
        <p:spPr bwMode="auto">
          <a:xfrm>
            <a:off x="430653" y="2338978"/>
            <a:ext cx="6769124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ПРОГНОЗ СОЦИАЛЬНО-ЭКОНОМИЧЕСКОГО РАЗВИТИЯ МУНИЦИПАЛЬНОГО ОБРАЗОВАНИЯ «СЕВЕРОДВИНСК» НА 2023 – 2025 ГОДЫ</a:t>
            </a:r>
          </a:p>
          <a:p>
            <a:pPr algn="ctr">
              <a:defRPr/>
            </a:pP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Участники — 133 предприятия и организации Северодвинска</a:t>
            </a:r>
          </a:p>
        </p:txBody>
      </p:sp>
      <p:sp>
        <p:nvSpPr>
          <p:cNvPr id="15366" name="Rectangle 21"/>
          <p:cNvSpPr>
            <a:spLocks noChangeArrowheads="1"/>
          </p:cNvSpPr>
          <p:nvPr/>
        </p:nvSpPr>
        <p:spPr bwMode="auto">
          <a:xfrm>
            <a:off x="430652" y="3212976"/>
            <a:ext cx="6769125" cy="15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  <a:t>ПРЕДЛОЖЕНИЯ ПО МУНИЦИПАЛЬНОМУ ОБРАЗОВАНИЮ «СЕВЕРОДВИНСК» ДЛЯ ФОРМИРОВАНИЯ ПРОЕКТА ГОСУДАРСТВЕННОГО РЕГИОНАЛЬНОГО ЗАКАЗА НА ПОДГОТОВКУ КВАЛИФИЦИРОВАННЫХ РАБОЧИХ ИЛИ СЛУЖАЩИХ И СПЕЦИАЛИСТОВ СРЕДНЕГО ЗВЕНА ПО ОСНОВНЫМ НАПРАВЛЕНИЯМ ОБЩЕСТВЕННО ПОЛЕЗНОЙ ДЕЯТЕЛЬНОСТИ В СООТВЕТСТВИИ </a:t>
            </a:r>
            <a:b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</a:rPr>
              <a:t>С ПОТРЕБНОСТЯМИ ОТРАСЛЕЙ ЭКОНОМИКИ АРХАНГЕЛЬСКОЙ ОБЛАСТИ</a:t>
            </a:r>
          </a:p>
          <a:p>
            <a:pPr algn="ctr" eaLnBrk="1" hangingPunct="1"/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Helvetica" charset="0"/>
                <a:cs typeface="Helvetica" charset="0"/>
              </a:rPr>
              <a:t>Участники – 180 предприятий и организаций Северодвинска</a:t>
            </a:r>
            <a:endParaRPr lang="ru-RU" altLang="ru-RU" sz="1400" i="1" dirty="0">
              <a:solidFill>
                <a:schemeClr val="accent2">
                  <a:lumMod val="75000"/>
                </a:schemeClr>
              </a:solidFill>
              <a:latin typeface="Helvetica" charset="0"/>
              <a:cs typeface="Helvetica" charset="0"/>
            </a:endParaRPr>
          </a:p>
        </p:txBody>
      </p:sp>
      <p:sp>
        <p:nvSpPr>
          <p:cNvPr id="14343" name="Rectangle 21"/>
          <p:cNvSpPr>
            <a:spLocks noChangeArrowheads="1"/>
          </p:cNvSpPr>
          <p:nvPr/>
        </p:nvSpPr>
        <p:spPr bwMode="auto">
          <a:xfrm>
            <a:off x="425003" y="5282721"/>
            <a:ext cx="6563072" cy="109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srgbClr val="2862AA"/>
                </a:solidFill>
              </a:rPr>
              <a:t>ПРОГРАММНО – ЦЕЛЕВОЙ МЕТОД ПЛАНИРОВАНИЯ </a:t>
            </a:r>
            <a:br>
              <a:rPr lang="ru-RU" altLang="ru-RU" sz="1400" b="1" dirty="0">
                <a:solidFill>
                  <a:srgbClr val="2862AA"/>
                </a:solidFill>
              </a:rPr>
            </a:br>
            <a:r>
              <a:rPr lang="ru-RU" altLang="ru-RU" sz="1400" b="1" dirty="0">
                <a:solidFill>
                  <a:srgbClr val="2862AA"/>
                </a:solidFill>
              </a:rPr>
              <a:t>РАСХОДОВ БЮДЖЕТА</a:t>
            </a:r>
          </a:p>
          <a:p>
            <a:pPr algn="ctr" eaLnBrk="1" hangingPunct="1">
              <a:defRPr/>
            </a:pP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Доля расходов местного бюджета 2022 года составила – 9</a:t>
            </a:r>
            <a:r>
              <a:rPr lang="en-US" altLang="ru-RU" sz="1400" b="1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,3 % от общего объема расходов местного бюджета </a:t>
            </a:r>
            <a:b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(при плановом значении не менее 95 %)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CE975C9-FAD9-EA1C-FD64-C7C38604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57FD-E81A-426C-80A5-F4E0C53D004B}" type="slidenum">
              <a:rPr lang="en-US" altLang="ru-RU" smtClean="0"/>
              <a:pPr/>
              <a:t>6</a:t>
            </a:fld>
            <a:endParaRPr lang="en-US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A9665A-1479-EF60-F0F1-2DE69232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50" y="1382290"/>
            <a:ext cx="4460350" cy="1723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B102E7-DFE9-EEED-0C49-0718FA001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10225"/>
            <a:ext cx="4460350" cy="1683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AE8895-DD65-F930-B8C8-E5180DDD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764" y="2273927"/>
            <a:ext cx="3988195" cy="1898605"/>
          </a:xfrm>
          <a:prstGeom prst="rect">
            <a:avLst/>
          </a:prstGeom>
        </p:spPr>
      </p:pic>
      <p:pic>
        <p:nvPicPr>
          <p:cNvPr id="15" name="Рисунок 14" descr="Стрелка: изгиб по часовой стрелке">
            <a:extLst>
              <a:ext uri="{FF2B5EF4-FFF2-40B4-BE49-F238E27FC236}">
                <a16:creationId xmlns:a16="http://schemas.microsoft.com/office/drawing/2014/main" xmlns="" id="{C43E97D1-FAE4-AEF8-CC90-5EE9EE2571EE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922012">
            <a:off x="4690807" y="1086113"/>
            <a:ext cx="996696" cy="14173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A5C56E2-C474-EC50-1F76-5C6F4DC5B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791" y="4512552"/>
            <a:ext cx="3963168" cy="2282324"/>
          </a:xfrm>
          <a:prstGeom prst="rect">
            <a:avLst/>
          </a:prstGeom>
        </p:spPr>
      </p:pic>
      <p:sp>
        <p:nvSpPr>
          <p:cNvPr id="22" name="Стрелка: изогнутая вверх 21">
            <a:extLst>
              <a:ext uri="{FF2B5EF4-FFF2-40B4-BE49-F238E27FC236}">
                <a16:creationId xmlns:a16="http://schemas.microsoft.com/office/drawing/2014/main" xmlns="" id="{2E88791A-7517-B4D6-9DDE-125C6D1DAAF5}"/>
              </a:ext>
            </a:extLst>
          </p:cNvPr>
          <p:cNvSpPr/>
          <p:nvPr/>
        </p:nvSpPr>
        <p:spPr>
          <a:xfrm rot="5400000">
            <a:off x="2231740" y="5553236"/>
            <a:ext cx="1006980" cy="934972"/>
          </a:xfrm>
          <a:prstGeom prst="bentUpArrow">
            <a:avLst>
              <a:gd name="adj1" fmla="val 30051"/>
              <a:gd name="adj2" fmla="val 27525"/>
              <a:gd name="adj3" fmla="val 300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xmlns="" id="{8A0753EC-1AA1-C5ED-9BD8-9EF79A334733}"/>
              </a:ext>
            </a:extLst>
          </p:cNvPr>
          <p:cNvSpPr/>
          <p:nvPr/>
        </p:nvSpPr>
        <p:spPr>
          <a:xfrm>
            <a:off x="3493196" y="6041363"/>
            <a:ext cx="214708" cy="37081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xmlns="" id="{2E0EC14F-4E81-490A-6AAE-EAC17437C2A0}"/>
              </a:ext>
            </a:extLst>
          </p:cNvPr>
          <p:cNvSpPr/>
          <p:nvPr/>
        </p:nvSpPr>
        <p:spPr>
          <a:xfrm>
            <a:off x="3744560" y="6041363"/>
            <a:ext cx="214708" cy="37081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xmlns="" id="{FC0015BB-D989-9786-4D4A-4BD689DCAE62}"/>
              </a:ext>
            </a:extLst>
          </p:cNvPr>
          <p:cNvSpPr/>
          <p:nvPr/>
        </p:nvSpPr>
        <p:spPr>
          <a:xfrm>
            <a:off x="3980240" y="6041363"/>
            <a:ext cx="214708" cy="37081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xmlns="" id="{64F1CC98-B5B3-107B-3929-653D506013AD}"/>
              </a:ext>
            </a:extLst>
          </p:cNvPr>
          <p:cNvSpPr/>
          <p:nvPr/>
        </p:nvSpPr>
        <p:spPr>
          <a:xfrm>
            <a:off x="4231604" y="6035675"/>
            <a:ext cx="214708" cy="37081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xmlns="" id="{08DE6AE8-180F-76C0-D78A-DA55CD097F66}"/>
              </a:ext>
            </a:extLst>
          </p:cNvPr>
          <p:cNvSpPr/>
          <p:nvPr/>
        </p:nvSpPr>
        <p:spPr>
          <a:xfrm>
            <a:off x="4444324" y="6035675"/>
            <a:ext cx="214708" cy="37081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384F737-956E-5712-52A0-35A57CDFE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1" y="0"/>
            <a:ext cx="1868668" cy="1984016"/>
          </a:xfrm>
          <a:prstGeom prst="rect">
            <a:avLst/>
          </a:prstGeom>
          <a:solidFill>
            <a:schemeClr val="bg1">
              <a:alpha val="84000"/>
            </a:schemeClr>
          </a:solidFill>
        </p:spPr>
      </p:pic>
      <p:pic>
        <p:nvPicPr>
          <p:cNvPr id="12" name="Рисунок 11" descr="Стрелка: небольшой изгиб">
            <a:extLst>
              <a:ext uri="{FF2B5EF4-FFF2-40B4-BE49-F238E27FC236}">
                <a16:creationId xmlns:a16="http://schemas.microsoft.com/office/drawing/2014/main" xmlns="" id="{90054825-00B6-50C7-EC72-E2A34404E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577582">
            <a:off x="4514559" y="4113569"/>
            <a:ext cx="1415792" cy="995875"/>
          </a:xfrm>
          <a:prstGeom prst="rect">
            <a:avLst/>
          </a:prstGeom>
        </p:spPr>
      </p:pic>
      <p:sp>
        <p:nvSpPr>
          <p:cNvPr id="36" name="Text Box 7">
            <a:extLst>
              <a:ext uri="{FF2B5EF4-FFF2-40B4-BE49-F238E27FC236}">
                <a16:creationId xmlns:a16="http://schemas.microsoft.com/office/drawing/2014/main" xmlns="" id="{B7811A0B-F8A9-0E02-ABAC-CD58C51EE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69" y="174515"/>
            <a:ext cx="72035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1 «Совершенствование системы стратегического планирования муниципального образования  «Северодвинск»</a:t>
            </a:r>
          </a:p>
        </p:txBody>
      </p:sp>
      <p:sp>
        <p:nvSpPr>
          <p:cNvPr id="37" name="Text Box 7">
            <a:extLst>
              <a:ext uri="{FF2B5EF4-FFF2-40B4-BE49-F238E27FC236}">
                <a16:creationId xmlns:a16="http://schemas.microsoft.com/office/drawing/2014/main" xmlns="" id="{166C5958-DDE9-9380-DEFE-1113F9A4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3664" y="5435510"/>
            <a:ext cx="28045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200" dirty="0">
                <a:solidFill>
                  <a:srgbClr val="236292"/>
                </a:solidFill>
              </a:rPr>
              <a:t>Доля муниципальных программ, охваченных автоматизацией </a:t>
            </a:r>
          </a:p>
          <a:p>
            <a:pPr algn="ctr">
              <a:defRPr/>
            </a:pPr>
            <a:r>
              <a:rPr lang="ru-RU" sz="1200" dirty="0">
                <a:solidFill>
                  <a:srgbClr val="236292"/>
                </a:solidFill>
              </a:rPr>
              <a:t>учета и отчетности </a:t>
            </a:r>
          </a:p>
          <a:p>
            <a:pPr algn="ctr">
              <a:defRPr/>
            </a:pPr>
            <a:r>
              <a:rPr lang="ru-RU" sz="1200" dirty="0">
                <a:solidFill>
                  <a:srgbClr val="236292"/>
                </a:solidFill>
              </a:rPr>
              <a:t>в программном комплексе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236292"/>
                </a:solidFill>
              </a:rPr>
              <a:t>«Проект-СМАРТ Про» 100 %</a:t>
            </a:r>
            <a:endParaRPr lang="ru-RU" altLang="ru-RU" sz="1200" b="1" dirty="0">
              <a:solidFill>
                <a:srgbClr val="236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2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 txBox="1">
            <a:spLocks noGrp="1"/>
          </p:cNvSpPr>
          <p:nvPr/>
        </p:nvSpPr>
        <p:spPr bwMode="auto">
          <a:xfrm>
            <a:off x="7812088" y="6308725"/>
            <a:ext cx="1162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fld id="{055C3244-40D4-45E5-A321-FACEF139E9A2}" type="slidenum">
              <a:rPr lang="en-US" altLang="ru-RU" sz="1000" smtClean="0">
                <a:solidFill>
                  <a:schemeClr val="tx2"/>
                </a:solidFill>
              </a:rPr>
              <a:pPr algn="ctr"/>
              <a:t>7</a:t>
            </a:fld>
            <a:endParaRPr lang="en-US" altLang="ru-RU" sz="1000" dirty="0">
              <a:solidFill>
                <a:schemeClr val="tx2"/>
              </a:solidFill>
            </a:endParaRPr>
          </a:p>
        </p:txBody>
      </p:sp>
      <p:sp>
        <p:nvSpPr>
          <p:cNvPr id="16389" name="Rectangle 21"/>
          <p:cNvSpPr>
            <a:spLocks noChangeArrowheads="1"/>
          </p:cNvSpPr>
          <p:nvPr/>
        </p:nvSpPr>
        <p:spPr bwMode="auto">
          <a:xfrm>
            <a:off x="379126" y="5426465"/>
            <a:ext cx="5317757" cy="132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/>
          <a:p>
            <a:pPr algn="ctr" eaLnBrk="1" hangingPunct="1"/>
            <a:r>
              <a:rPr lang="ru-RU" altLang="ru-RU" sz="1000" b="1" dirty="0">
                <a:solidFill>
                  <a:srgbClr val="2862AA"/>
                </a:solidFill>
              </a:rPr>
              <a:t>АДРЕСНАЯ ИНВЕСТИЦИОННАЯ ПРОГРАММА СЕВЕРОДВИНСКА </a:t>
            </a:r>
          </a:p>
          <a:p>
            <a:pPr algn="ctr" eaLnBrk="1" hangingPunct="1"/>
            <a:r>
              <a:rPr lang="ru-RU" altLang="ru-RU" sz="1000" b="1" dirty="0">
                <a:solidFill>
                  <a:srgbClr val="2862AA"/>
                </a:solidFill>
              </a:rPr>
              <a:t>НА 2022 ГОД И ПЛАНОВЫЙ ПЕРИОД 2023 И 2024 ГОДОВ</a:t>
            </a:r>
          </a:p>
          <a:p>
            <a:pPr algn="ctr" eaLnBrk="1" hangingPunct="1"/>
            <a:endParaRPr lang="ru-RU" altLang="ru-RU" sz="1000" b="1" dirty="0">
              <a:solidFill>
                <a:srgbClr val="2862AA"/>
              </a:solidFill>
            </a:endParaRPr>
          </a:p>
          <a:p>
            <a:pPr algn="ctr" eaLnBrk="1" hangingPunct="1"/>
            <a:r>
              <a:rPr lang="ru-RU" altLang="ru-RU" sz="1100" b="1" dirty="0">
                <a:solidFill>
                  <a:srgbClr val="2862AA"/>
                </a:solidFill>
                <a:cs typeface="Helvetica" charset="0"/>
              </a:rPr>
              <a:t>2022 год – финансирование инвестиционных проектов на 1927,5 млн руб.</a:t>
            </a:r>
          </a:p>
          <a:p>
            <a:pPr algn="ctr" eaLnBrk="1" hangingPunct="1"/>
            <a:r>
              <a:rPr lang="ru-RU" altLang="ru-RU" sz="1100" b="1" dirty="0">
                <a:solidFill>
                  <a:srgbClr val="2862AA"/>
                </a:solidFill>
                <a:cs typeface="Helvetica" charset="0"/>
              </a:rPr>
              <a:t>Привлечено из вышестоящих бюджетов – 1 652,4 млн руб.</a:t>
            </a:r>
          </a:p>
          <a:p>
            <a:pPr algn="ctr" eaLnBrk="1" hangingPunct="1"/>
            <a:r>
              <a:rPr lang="ru-RU" altLang="ru-RU" sz="1100" b="1" dirty="0">
                <a:solidFill>
                  <a:srgbClr val="2862AA"/>
                </a:solidFill>
                <a:cs typeface="Helvetica" charset="0"/>
              </a:rPr>
              <a:t>Из местного бюджета – 275,1 млн руб.</a:t>
            </a:r>
          </a:p>
          <a:p>
            <a:pPr algn="ctr"/>
            <a:r>
              <a:rPr lang="ru-RU" altLang="ru-RU" sz="1100" b="1" dirty="0">
                <a:cs typeface="Helvetica" charset="0"/>
              </a:rPr>
              <a:t>рост на  5,4 </a:t>
            </a:r>
            <a:r>
              <a:rPr lang="ru-RU" altLang="ru-RU" sz="1100" b="1" dirty="0" err="1">
                <a:cs typeface="Helvetica" charset="0"/>
              </a:rPr>
              <a:t>п.п</a:t>
            </a:r>
            <a:r>
              <a:rPr lang="ru-RU" altLang="ru-RU" sz="1100" b="1" dirty="0">
                <a:cs typeface="Helvetica" charset="0"/>
              </a:rPr>
              <a:t>. к 2021 году</a:t>
            </a:r>
          </a:p>
          <a:p>
            <a:pPr algn="ctr" eaLnBrk="1" hangingPunct="1"/>
            <a:endParaRPr lang="ru-RU" altLang="ru-RU" sz="1100" b="1" dirty="0">
              <a:solidFill>
                <a:srgbClr val="2862AA"/>
              </a:solidFill>
              <a:cs typeface="Helvetica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08520" y="1728193"/>
            <a:ext cx="633670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Актуализирован инвестиционный паспорт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1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 1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контракт о реализации масштабного инвестиционного проекта в сфере строительства Архангельской области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«Квартал Мечты»/ с 2022 года в отношении 3 инвестиционных контрактов </a:t>
            </a:r>
            <a:b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ежеквартальной основе осуществляется мониторинг исполнения 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Заключено соглашение с ООО «Масла СЗФ» о сопровождении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проекта «Организация производства масляных дистиллятов </a:t>
            </a:r>
            <a:b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вторичной переработки» </a:t>
            </a:r>
            <a:endParaRPr lang="ru-RU" altLang="ru-RU" sz="11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каналу прямой связи для бизнеса принято 30 обращений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представителей предпринимательской и инвестиционной деятельности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17 инвестиционных площадках размещена </a:t>
            </a:r>
            <a:b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информационных ресурсах Администрации Северодвинска, Правительства Архангельской области и министерства Российской Федерации по развитию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Дальнего Востока и Арктики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ru-RU" altLang="ru-RU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20 заседаний инвестиционной рабочей группы Администрации Северодвинска и 1 заседание Совета при Главе Северодвинска по развитию инвестиционной деятельности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89" y="2613148"/>
            <a:ext cx="2806789" cy="19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8720FC-CD02-10E1-32C3-8A9083333DF2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6491064" cy="8509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РЕАЛИЗАЦИИ ПРОГРАММЫ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C59246B0-2683-1665-0F12-A99D607CD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804863"/>
            <a:ext cx="72035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1 «Совершенствование системы стратегического планирования муниципального образования  «Северодвинск»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3EDDBA6-26D3-6A83-7051-ABE6A252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89" y="4734237"/>
            <a:ext cx="2806789" cy="1940906"/>
          </a:xfrm>
          <a:prstGeom prst="rect">
            <a:avLst/>
          </a:prstGeom>
        </p:spPr>
      </p:pic>
      <p:pic>
        <p:nvPicPr>
          <p:cNvPr id="13" name="Рисунок 12" descr="Тенденция к повышению">
            <a:extLst>
              <a:ext uri="{FF2B5EF4-FFF2-40B4-BE49-F238E27FC236}">
                <a16:creationId xmlns:a16="http://schemas.microsoft.com/office/drawing/2014/main" xmlns="" id="{260FA1EC-2DAD-3E7B-170E-36B5E4755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63688" y="6333948"/>
            <a:ext cx="314677" cy="3146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AF8EFD-3ABA-475C-33B0-74EF6904C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353" y="274991"/>
            <a:ext cx="1609449" cy="22664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РЕАЛИЗАЦИИ ПРОГРАММЫ</a:t>
            </a:r>
          </a:p>
        </p:txBody>
      </p:sp>
      <p:sp>
        <p:nvSpPr>
          <p:cNvPr id="17411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885113" y="6381750"/>
            <a:ext cx="1162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ADBE4CB-871A-4800-AA2F-350A439125F9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2509" y="806262"/>
            <a:ext cx="6840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2 «Развитие предпринимательской деятельности в Северодвинске»</a:t>
            </a:r>
          </a:p>
        </p:txBody>
      </p:sp>
      <p:sp>
        <p:nvSpPr>
          <p:cNvPr id="8199" name="Rectangle 20"/>
          <p:cNvSpPr>
            <a:spLocks noChangeArrowheads="1"/>
          </p:cNvSpPr>
          <p:nvPr/>
        </p:nvSpPr>
        <p:spPr bwMode="auto">
          <a:xfrm>
            <a:off x="4359301" y="2576867"/>
            <a:ext cx="3775075" cy="165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" tIns="10800" rIns="18000" bIns="10800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862AA"/>
                </a:solidFill>
              </a:rPr>
              <a:t>прямая финансовая поддержка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2862AA"/>
                </a:solidFill>
              </a:rPr>
              <a:t>компенсация затрат на участие в выставочно-ярмарочных мероприятиях, подготовку кадров, сертификацию продукции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2862AA"/>
                </a:solidFill>
              </a:rPr>
              <a:t>энергосбережение, размещение рекламы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2862AA"/>
                </a:solidFill>
              </a:rPr>
              <a:t>24 договора — 1,64 млн рублей</a:t>
            </a:r>
          </a:p>
          <a:p>
            <a:pPr algn="ctr">
              <a:defRPr/>
            </a:pPr>
            <a:endParaRPr lang="ru-RU" sz="1400" b="1" dirty="0">
              <a:solidFill>
                <a:srgbClr val="2862AA"/>
              </a:solidFill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2862AA"/>
                </a:solidFill>
              </a:rPr>
              <a:t>в 2021 году — 1,06 млн рублей</a:t>
            </a:r>
            <a:endParaRPr lang="ru-RU" sz="1200" b="1" dirty="0">
              <a:solidFill>
                <a:srgbClr val="2862A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35" y="3572106"/>
            <a:ext cx="1819538" cy="116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34542" y="5029019"/>
            <a:ext cx="6923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2862AA"/>
                </a:solidFill>
              </a:rPr>
              <a:t>Фонд микрофинансирования Северодвинска:</a:t>
            </a:r>
          </a:p>
          <a:p>
            <a:pPr algn="ctr"/>
            <a:r>
              <a:rPr lang="ru-RU" altLang="ru-RU" sz="1400" b="1" dirty="0">
                <a:solidFill>
                  <a:srgbClr val="2862AA"/>
                </a:solidFill>
              </a:rPr>
              <a:t>- докапитализация на 10,2 млн рублей</a:t>
            </a:r>
          </a:p>
          <a:p>
            <a:pPr algn="ctr"/>
            <a:r>
              <a:rPr lang="ru-RU" altLang="ru-RU" sz="1400" b="1" dirty="0">
                <a:solidFill>
                  <a:srgbClr val="2862AA"/>
                </a:solidFill>
              </a:rPr>
              <a:t>заключено 69 договоров о предоставлении микрозаймов субъектам малого и среднего предпринимательства на общую сумму 50,7 млн. рублей   сохранено 270 рабочих мест</a:t>
            </a:r>
          </a:p>
          <a:p>
            <a:pPr algn="ctr"/>
            <a:r>
              <a:rPr lang="ru-RU" altLang="ru-RU" sz="1400" b="1" i="1" dirty="0">
                <a:solidFill>
                  <a:srgbClr val="2862AA"/>
                </a:solidFill>
              </a:rPr>
              <a:t>  создано 20 </a:t>
            </a:r>
            <a:r>
              <a:rPr lang="ru-RU" altLang="ru-RU" sz="1400" b="1" dirty="0">
                <a:solidFill>
                  <a:srgbClr val="2862AA"/>
                </a:solidFill>
              </a:rPr>
              <a:t>рабочих мест</a:t>
            </a:r>
          </a:p>
        </p:txBody>
      </p:sp>
      <p:pic>
        <p:nvPicPr>
          <p:cNvPr id="17416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58" y="3573060"/>
            <a:ext cx="1746743" cy="11628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20"/>
          <p:cNvSpPr>
            <a:spLocks noChangeArrowheads="1"/>
          </p:cNvSpPr>
          <p:nvPr/>
        </p:nvSpPr>
        <p:spPr bwMode="auto">
          <a:xfrm>
            <a:off x="323851" y="1700213"/>
            <a:ext cx="7344494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18000" tIns="10800" rIns="18000" bIns="10800" anchor="ctr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tx2"/>
                </a:solidFill>
              </a:rPr>
              <a:t>В 2022 году финансирование по подпрограмме 11 891,4 тыс. рублей</a:t>
            </a:r>
          </a:p>
          <a:p>
            <a:pPr algn="ctr"/>
            <a:r>
              <a:rPr lang="ru-RU" altLang="ru-RU" sz="1400" b="1" dirty="0">
                <a:solidFill>
                  <a:schemeClr val="tx2"/>
                </a:solidFill>
              </a:rPr>
              <a:t>увеличение в 1,7 раза относительно 2021 года</a:t>
            </a:r>
          </a:p>
        </p:txBody>
      </p:sp>
      <p:pic>
        <p:nvPicPr>
          <p:cNvPr id="2" name="Рисунок 1" descr="Тенденция к повышению">
            <a:extLst>
              <a:ext uri="{FF2B5EF4-FFF2-40B4-BE49-F238E27FC236}">
                <a16:creationId xmlns:a16="http://schemas.microsoft.com/office/drawing/2014/main" xmlns="" id="{4DEFFEBE-674A-2390-A712-7057F0D41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42499" y="1886145"/>
            <a:ext cx="309234" cy="3146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DC48431-2379-B5C9-18F3-5089E88E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30" y="2288905"/>
            <a:ext cx="1793271" cy="1131888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5FB1148-06B5-DD18-5E5E-E9863AD49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38" r="19680"/>
          <a:stretch/>
        </p:blipFill>
        <p:spPr bwMode="auto">
          <a:xfrm>
            <a:off x="426580" y="2237816"/>
            <a:ext cx="1804393" cy="1204912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4EB9B98-1DF9-A404-38FD-A5940D94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54" y="2973832"/>
            <a:ext cx="1746742" cy="11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91064" cy="56207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РЕАЛИЗАЦИИ ПРОГРАММЫ</a:t>
            </a:r>
          </a:p>
        </p:txBody>
      </p:sp>
      <p:sp>
        <p:nvSpPr>
          <p:cNvPr id="18435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812088" y="6381750"/>
            <a:ext cx="11620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66497E-EFB2-46C7-A9B7-FF978FC49C9C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251520" y="933467"/>
            <a:ext cx="70249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solidFill>
                  <a:srgbClr val="000066"/>
                </a:solidFill>
              </a:rPr>
              <a:t>Подпрограмма 3 «Развитие торговли в Северодвинске»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43639180"/>
              </p:ext>
            </p:extLst>
          </p:nvPr>
        </p:nvGraphicFramePr>
        <p:xfrm>
          <a:off x="467545" y="1400109"/>
          <a:ext cx="6624736" cy="534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11190</TotalTime>
  <Words>1031</Words>
  <Application>Microsoft Office PowerPoint</Application>
  <PresentationFormat>Экран (4:3)</PresentationFormat>
  <Paragraphs>228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ОТЧЕТ</vt:lpstr>
      <vt:lpstr>СТРУКТУРА МУНИЦИПАЛЬНОЙ ПРОГРАММЫ</vt:lpstr>
      <vt:lpstr>ФИНАНСОВОЕ ОБЕСПЕЧЕНИЕ МУНИЦИПАЛЬНОЙ ПРОГРАММЫ                                                                   </vt:lpstr>
      <vt:lpstr>ДОСТИЖЕНИЕ ПОКАЗАТЕЛЕЙ ЦЕЛИ</vt:lpstr>
      <vt:lpstr>РЕЗУЛЬТАТЫ РЕАЛИЗАЦИИ ПРОГРАММЫ</vt:lpstr>
      <vt:lpstr>Презентация PowerPoint</vt:lpstr>
      <vt:lpstr>Презентация PowerPoint</vt:lpstr>
      <vt:lpstr>РЕЗУЛЬТАТЫ РЕАЛИЗАЦИИ ПРОГРАММЫ</vt:lpstr>
      <vt:lpstr>РЕЗУЛЬТАТЫ РЕАЛИЗАЦИИ ПРОГРАММЫ</vt:lpstr>
      <vt:lpstr>РЕЗУЛЬТАТЫ РЕАЛИЗАЦИИ ПРОГРАММЫ</vt:lpstr>
      <vt:lpstr>РЕЗУЛЬТАТЫ РЕАЛИЗАЦИИ ПРОГРАММЫ</vt:lpstr>
      <vt:lpstr>УПРАВЛЕНИЕ РЕАЛИЗАЦИЕЙ ПРОГРАММЫ</vt:lpstr>
      <vt:lpstr>ДОСТИЖЕНИЕ ПЛАНОВЫХ ПОКАЗАТЕЛЕЙ </vt:lpstr>
      <vt:lpstr>ОЦЕНКА ЭФФЕКТИВНОСТИ РЕАЛИЗАЦИИ ПРОГРАММЫ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ОБРАЗОВАНИЕ «СЕВЕРОДВИНСК»</dc:title>
  <dc:creator>Alex</dc:creator>
  <cp:lastModifiedBy>user</cp:lastModifiedBy>
  <cp:revision>1002</cp:revision>
  <cp:lastPrinted>2023-05-15T13:41:26Z</cp:lastPrinted>
  <dcterms:created xsi:type="dcterms:W3CDTF">2006-12-08T08:37:11Z</dcterms:created>
  <dcterms:modified xsi:type="dcterms:W3CDTF">2023-07-04T12:28:04Z</dcterms:modified>
</cp:coreProperties>
</file>