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1" r:id="rId3"/>
    <p:sldId id="317" r:id="rId4"/>
    <p:sldId id="273" r:id="rId5"/>
    <p:sldId id="323" r:id="rId6"/>
    <p:sldId id="324" r:id="rId7"/>
    <p:sldId id="325" r:id="rId8"/>
    <p:sldId id="326" r:id="rId9"/>
    <p:sldId id="262" r:id="rId10"/>
    <p:sldId id="275" r:id="rId11"/>
    <p:sldId id="274" r:id="rId12"/>
    <p:sldId id="321" r:id="rId13"/>
    <p:sldId id="322" r:id="rId14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56" autoAdjust="0"/>
  </p:normalViewPr>
  <p:slideViewPr>
    <p:cSldViewPr>
      <p:cViewPr>
        <p:scale>
          <a:sx n="80" d="100"/>
          <a:sy n="80" d="100"/>
        </p:scale>
        <p:origin x="-1686" y="-90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98679296"/>
        <c:axId val="54946624"/>
      </c:barChart>
      <c:catAx>
        <c:axId val="98679296"/>
        <c:scaling>
          <c:orientation val="minMax"/>
        </c:scaling>
        <c:delete val="1"/>
        <c:axPos val="l"/>
        <c:majorTickMark val="none"/>
        <c:minorTickMark val="none"/>
        <c:tickLblPos val="nextTo"/>
        <c:crossAx val="54946624"/>
        <c:crosses val="autoZero"/>
        <c:auto val="1"/>
        <c:lblAlgn val="ctr"/>
        <c:lblOffset val="100"/>
        <c:noMultiLvlLbl val="0"/>
      </c:catAx>
      <c:valAx>
        <c:axId val="5494662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867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528" tIns="45764" rIns="91528" bIns="457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528" tIns="45764" rIns="91528" bIns="45764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528" tIns="45764" rIns="91528" bIns="457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528" tIns="45764" rIns="91528" bIns="45764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528" tIns="45764" rIns="91528" bIns="457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528" tIns="45764" rIns="91528" bIns="45764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8" tIns="45764" rIns="91528" bIns="457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528" tIns="45764" rIns="91528" bIns="45764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528" tIns="45764" rIns="91528" bIns="457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528" tIns="45764" rIns="91528" bIns="45764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278"/>
            <a:fld id="{3A2CC701-D80A-463B-8415-A85485312088}" type="slidenum">
              <a:rPr lang="en-US">
                <a:latin typeface="Century Gothic"/>
              </a:rPr>
              <a:pPr defTabSz="915278"/>
              <a:t>2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650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278"/>
            <a:fld id="{3A2CC701-D80A-463B-8415-A85485312088}" type="slidenum">
              <a:rPr lang="en-US">
                <a:latin typeface="Century Gothic"/>
              </a:rPr>
              <a:pPr defTabSz="915278"/>
              <a:t>11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783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278"/>
            <a:fld id="{3A2CC701-D80A-463B-8415-A85485312088}" type="slidenum">
              <a:rPr lang="en-US">
                <a:latin typeface="Century Gothic"/>
              </a:rPr>
              <a:pPr defTabSz="915278"/>
              <a:t>3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650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278"/>
            <a:fld id="{3A2CC701-D80A-463B-8415-A85485312088}" type="slidenum">
              <a:rPr lang="en-US">
                <a:latin typeface="Century Gothic"/>
              </a:rPr>
              <a:pPr defTabSz="915278"/>
              <a:t>4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278"/>
            <a:fld id="{3A2CC701-D80A-463B-8415-A85485312088}" type="slidenum">
              <a:rPr lang="en-US">
                <a:latin typeface="Century Gothic"/>
              </a:rPr>
              <a:pPr defTabSz="915278"/>
              <a:t>5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278"/>
            <a:fld id="{3A2CC701-D80A-463B-8415-A85485312088}" type="slidenum">
              <a:rPr lang="en-US">
                <a:latin typeface="Century Gothic"/>
              </a:rPr>
              <a:pPr defTabSz="915278"/>
              <a:t>6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278"/>
            <a:fld id="{3A2CC701-D80A-463B-8415-A85485312088}" type="slidenum">
              <a:rPr lang="en-US">
                <a:solidFill>
                  <a:prstClr val="black"/>
                </a:solidFill>
              </a:rPr>
              <a:pPr defTabSz="915278"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278"/>
            <a:fld id="{3A2CC701-D80A-463B-8415-A85485312088}" type="slidenum">
              <a:rPr lang="en-US">
                <a:latin typeface="Century Gothic"/>
              </a:rPr>
              <a:pPr defTabSz="915278"/>
              <a:t>8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278"/>
            <a:fld id="{3A2CC701-D80A-463B-8415-A85485312088}" type="slidenum">
              <a:rPr lang="en-US">
                <a:latin typeface="Century Gothic"/>
              </a:rPr>
              <a:pPr defTabSz="915278"/>
              <a:t>9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545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278"/>
            <a:fld id="{3A2CC701-D80A-463B-8415-A85485312088}" type="slidenum">
              <a:rPr lang="en-US">
                <a:latin typeface="Century Gothic"/>
              </a:rPr>
              <a:pPr defTabSz="915278"/>
              <a:t>10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783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ru-RU" smtClean="0"/>
              <a:pPr/>
              <a:t>10.07.2023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B8B11B4-6CEB-46F9-B153-5269CD2C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60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1E07D66C-49B7-4D90-9776-C8F47AD710C8}"/>
              </a:ext>
            </a:extLst>
          </p:cNvPr>
          <p:cNvSpPr/>
          <p:nvPr/>
        </p:nvSpPr>
        <p:spPr>
          <a:xfrm>
            <a:off x="4510236" y="6309320"/>
            <a:ext cx="3024336" cy="2970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342900">
              <a:schemeClr val="bg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981844" y="2060848"/>
            <a:ext cx="1008112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итогах реализации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муниципальной программы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«Муниципальное управление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Северодвинска» 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4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2400" b="1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4000" b="1" dirty="0" smtClean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3600" b="1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800" b="1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</a:t>
            </a:r>
            <a:endParaRPr lang="ru-RU" sz="1800" b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8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3076" name="Line 14"/>
          <p:cNvSpPr>
            <a:spLocks noChangeShapeType="1"/>
          </p:cNvSpPr>
          <p:nvPr/>
        </p:nvSpPr>
        <p:spPr bwMode="auto">
          <a:xfrm>
            <a:off x="-1" y="6093294"/>
            <a:ext cx="12188825" cy="1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948" y="209205"/>
            <a:ext cx="1071364" cy="133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4">
            <a:extLst>
              <a:ext uri="{FF2B5EF4-FFF2-40B4-BE49-F238E27FC236}">
                <a16:creationId xmlns="" xmlns:a16="http://schemas.microsoft.com/office/drawing/2014/main" id="{A1F92054-6435-4DB2-AC9B-39D3B5806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-2" y="764705"/>
            <a:ext cx="107029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836712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81844" y="908720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19242" y="980728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740" y="116632"/>
            <a:ext cx="1209734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плана реализации Программы</a:t>
            </a:r>
            <a:endParaRPr lang="ru-RU" sz="3200" b="1" dirty="0">
              <a:solidFill>
                <a:schemeClr val="tx2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16155"/>
              </p:ext>
            </p:extLst>
          </p:nvPr>
        </p:nvGraphicFramePr>
        <p:xfrm>
          <a:off x="1197868" y="2060848"/>
          <a:ext cx="9217025" cy="3672409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1548460"/>
                <a:gridCol w="2212086"/>
                <a:gridCol w="1474724"/>
                <a:gridCol w="2212086"/>
                <a:gridCol w="1769669"/>
              </a:tblGrid>
              <a:tr h="23702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Наименование критерия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Всего по плану (мероприятий, административных мероприятий, контрольных событий),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N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В том числе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2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Количество мероприятий, М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Количество административных мероприятий, АМ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Количество контрольных событий, КС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</a:tr>
              <a:tr h="509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Выполнено в срок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</a:tr>
              <a:tr h="763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Выполнено с нарушением срока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</a:tr>
              <a:tr h="254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Не выполнено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</a:tr>
              <a:tr h="254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</a:tr>
              <a:tr h="29088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Степень выполнения плана реализации муниципальной программы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98,21 %</a:t>
                      </a:r>
                      <a:endParaRPr lang="ru-RU" sz="16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650" marR="5765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05980" y="1130841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u="sng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степени выполнения плана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u="sng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5311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2008" y="1068608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53852" y="1140616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91250" y="1212624"/>
            <a:ext cx="10151834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740" y="188640"/>
            <a:ext cx="1209734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эффективности реализации </a:t>
            </a:r>
            <a:endParaRPr lang="ru-RU" sz="3200" b="1" dirty="0" smtClean="0">
              <a:solidFill>
                <a:schemeClr val="tx2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 </a:t>
            </a:r>
            <a:r>
              <a:rPr lang="ru-RU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</a:t>
            </a:r>
            <a:endParaRPr lang="ru-RU" sz="3200" b="1" dirty="0">
              <a:solidFill>
                <a:schemeClr val="tx2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39192"/>
              </p:ext>
            </p:extLst>
          </p:nvPr>
        </p:nvGraphicFramePr>
        <p:xfrm>
          <a:off x="1701924" y="1772816"/>
          <a:ext cx="9361040" cy="295195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414214"/>
                <a:gridCol w="1946826"/>
              </a:tblGrid>
              <a:tr h="680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Индекс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освоения  бюджетных средств, выделенных на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реализацию                                                                                                                                      муниципальной программы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0,972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</a:tr>
              <a:tr h="698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Индекс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достижения плановых значений  показателей муниципальной 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программы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1,031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</a:tr>
              <a:tr h="565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Показатель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качества планирования муниципальной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программы 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0,935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</a:tr>
              <a:tr h="503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Критерий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эффективности реализации муниципальной 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программы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0,992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</a:tr>
              <a:tr h="503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Оценка эффективности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реализации Программы 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эффективный уровень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3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B8B11B4-6CEB-46F9-B153-5269CD2C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60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1E07D66C-49B7-4D90-9776-C8F47AD710C8}"/>
              </a:ext>
            </a:extLst>
          </p:cNvPr>
          <p:cNvSpPr/>
          <p:nvPr/>
        </p:nvSpPr>
        <p:spPr>
          <a:xfrm>
            <a:off x="4510236" y="6309320"/>
            <a:ext cx="3024336" cy="2970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342900">
              <a:schemeClr val="bg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909836" y="1231007"/>
            <a:ext cx="1008112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 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4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2400" b="1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4000" b="1" dirty="0" smtClean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3600" b="1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800" b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8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3076" name="Line 14"/>
          <p:cNvSpPr>
            <a:spLocks noChangeShapeType="1"/>
          </p:cNvSpPr>
          <p:nvPr/>
        </p:nvSpPr>
        <p:spPr bwMode="auto">
          <a:xfrm>
            <a:off x="-1" y="6093294"/>
            <a:ext cx="12188825" cy="1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948" y="209205"/>
            <a:ext cx="1071364" cy="133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4">
            <a:extLst>
              <a:ext uri="{FF2B5EF4-FFF2-40B4-BE49-F238E27FC236}">
                <a16:creationId xmlns="" xmlns:a16="http://schemas.microsoft.com/office/drawing/2014/main" id="{A1F92054-6435-4DB2-AC9B-39D3B5806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-2" y="764705"/>
            <a:ext cx="107029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81844" y="908720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19242" y="980728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40" y="178988"/>
            <a:ext cx="1209734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муниципальной программы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333772" y="1340768"/>
            <a:ext cx="5327298" cy="792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Ответственный исполнитель Программы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2669D20-458D-4B5E-A23E-E2BF55173EFF}"/>
              </a:ext>
            </a:extLst>
          </p:cNvPr>
          <p:cNvSpPr/>
          <p:nvPr/>
        </p:nvSpPr>
        <p:spPr>
          <a:xfrm>
            <a:off x="797386" y="2708920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6526460" y="1340768"/>
            <a:ext cx="5327298" cy="792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Участники Программы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587" y="2438535"/>
            <a:ext cx="5199311" cy="112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Административно-организационное управление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26460" y="2204864"/>
            <a:ext cx="51993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Управление делами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Отдел по связям со средствами массовой информации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Отдел бухгалтерского учета и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33828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>
            <a:extLst>
              <a:ext uri="{FF2B5EF4-FFF2-40B4-BE49-F238E27FC236}">
                <a16:creationId xmlns="" xmlns:a16="http://schemas.microsoft.com/office/drawing/2014/main" id="{B360F427-34FA-4418-B064-9F911D3C37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770568"/>
              </p:ext>
            </p:extLst>
          </p:nvPr>
        </p:nvGraphicFramePr>
        <p:xfrm>
          <a:off x="6454452" y="42027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81844" y="908720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19242" y="980728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40" y="178988"/>
            <a:ext cx="1209734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муниципальной программы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405780" y="1185190"/>
            <a:ext cx="11148106" cy="100811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Подпрограмма 1 «Повышение эффективности и качества исполнения ключевых муниципальных функций и системы предоставления муниципальных услуг Администрацией Северодвинска»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03219" y="2195616"/>
            <a:ext cx="11050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«Развитие кадрового потенциала»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89825" y="2503393"/>
            <a:ext cx="11064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«Повышение эффективности профилактических мер, направленных на противодействие коррупции»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6272" y="2829646"/>
            <a:ext cx="11082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«Совершенствование  деятельности муниципального казенного учреждения «Центр материально-технического обеспечения»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4329" y="3324225"/>
            <a:ext cx="10991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4 </a:t>
            </a:r>
            <a:r>
              <a:rPr lang="ru-RU" sz="1400" dirty="0" smtClean="0">
                <a:solidFill>
                  <a:schemeClr val="tx2"/>
                </a:solidFill>
              </a:rPr>
              <a:t>«Повышение качества и доступности государственных и муниципальных услуг, предоставляемых Администрацией Северодвинска 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0995" y="3807717"/>
            <a:ext cx="1098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5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«Развитие архивного дела»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0994" y="4116738"/>
            <a:ext cx="11082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6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«Повышение информационной открытости органов местного самоуправления»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3229" y="4897597"/>
            <a:ext cx="10998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«Совершенствование функционирования информационных систем автоматизации деятельности органов Администрации Северодвинска»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3807" y="5389471"/>
            <a:ext cx="11082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1400" dirty="0" smtClean="0">
                <a:solidFill>
                  <a:schemeClr val="tx2"/>
                </a:solidFill>
              </a:rPr>
              <a:t>«Развитие электронного документооборота»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543229" y="5831973"/>
            <a:ext cx="11089577" cy="6480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Обеспечивающая подпрограмма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533565" y="4515887"/>
            <a:ext cx="11148106" cy="38171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Подпрограмма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«Развитие цифрового муниципалитета»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124744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81844" y="1196752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19242" y="1268760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195258" y="260648"/>
            <a:ext cx="12385376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результаты реализации Программы </a:t>
            </a:r>
            <a:endParaRPr lang="ru-RU" sz="2800" b="1" dirty="0" smtClean="0">
              <a:solidFill>
                <a:schemeClr val="tx2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2022 </a:t>
            </a:r>
            <a:r>
              <a:rPr lang="ru-RU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7814" r="18398" b="10728"/>
          <a:stretch/>
        </p:blipFill>
        <p:spPr bwMode="auto">
          <a:xfrm>
            <a:off x="551313" y="1408738"/>
            <a:ext cx="636816" cy="80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0682" y="1422915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73 %</a:t>
            </a:r>
            <a:endParaRPr lang="ru-RU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341" y="2270102"/>
            <a:ext cx="451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удовлетворенность граждан деятельностью органов Администрации Северодвинска</a:t>
            </a:r>
            <a:endParaRPr lang="ru-RU" sz="20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3" y="3504788"/>
            <a:ext cx="1005278" cy="100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919242" y="3752423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82 %</a:t>
            </a:r>
            <a:endParaRPr lang="ru-RU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59620" y="2449338"/>
            <a:ext cx="4887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оля муниципальных служащих, имеющих постоянную мотивацию на профессиональное развитие</a:t>
            </a:r>
            <a:endParaRPr lang="ru-RU" sz="20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04" y="1459228"/>
            <a:ext cx="1584176" cy="99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886500" y="1489704"/>
            <a:ext cx="198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94 %</a:t>
            </a:r>
            <a:endParaRPr lang="ru-RU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9561" y="4690133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у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довлетворенность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граждан информационной открытостью Администрации Северодвинска</a:t>
            </a:r>
            <a:endParaRPr lang="ru-RU" sz="20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2055" y="4551633"/>
            <a:ext cx="4887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удовлетворенность граждан качеством и количеством муниципальных услуг, предоставляемых Администрацией Северодвинска</a:t>
            </a:r>
            <a:endParaRPr lang="ru-RU" sz="20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1141" y="3752423"/>
            <a:ext cx="204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80 %</a:t>
            </a:r>
            <a:endParaRPr lang="ru-RU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5" t="47139" r="34210" b="38080"/>
          <a:stretch/>
        </p:blipFill>
        <p:spPr bwMode="auto">
          <a:xfrm>
            <a:off x="6117283" y="3504788"/>
            <a:ext cx="1057250" cy="984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734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02" y="784935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81946" y="856943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19344" y="928951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147716" y="119719"/>
            <a:ext cx="12385376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Фактические результаты реализации Подпрограммы 1</a:t>
            </a:r>
            <a:endParaRPr lang="ru-RU" sz="2600" b="1" dirty="0">
              <a:solidFill>
                <a:schemeClr val="tx2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3984" y="1052735"/>
            <a:ext cx="11363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«Развитие кадрового потенциала»</a:t>
            </a:r>
          </a:p>
          <a:p>
            <a:endParaRPr lang="ru-RU" sz="8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FF0000"/>
                </a:solidFill>
              </a:rPr>
              <a:t>55</a:t>
            </a:r>
            <a:r>
              <a:rPr lang="ru-RU" sz="1400" dirty="0" smtClean="0">
                <a:solidFill>
                  <a:schemeClr val="tx2"/>
                </a:solidFill>
              </a:rPr>
              <a:t> %  муниципальных служащих (от общего числа муниципальных служащих) прошли обучение на  семинарах, курсах, приняли участие в конференциях, учебно-практических занятиях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проведена аттестация муниципальных служащих – </a:t>
            </a:r>
            <a:r>
              <a:rPr lang="ru-RU" sz="1400" dirty="0" smtClean="0">
                <a:solidFill>
                  <a:srgbClr val="FF0000"/>
                </a:solidFill>
              </a:rPr>
              <a:t>100</a:t>
            </a:r>
            <a:r>
              <a:rPr lang="ru-RU" sz="1400" dirty="0" smtClean="0">
                <a:solidFill>
                  <a:schemeClr val="tx2"/>
                </a:solidFill>
              </a:rPr>
              <a:t> человек  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1829" y="2210668"/>
            <a:ext cx="11325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«Повышение эффективности мер, направленных на противодействие коррупции»</a:t>
            </a:r>
          </a:p>
          <a:p>
            <a:endParaRPr lang="ru-RU" sz="800" dirty="0" smtClean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проведено </a:t>
            </a:r>
            <a:r>
              <a:rPr lang="ru-RU" sz="1400" dirty="0" smtClean="0">
                <a:solidFill>
                  <a:srgbClr val="FF0000"/>
                </a:solidFill>
              </a:rPr>
              <a:t>4</a:t>
            </a:r>
            <a:r>
              <a:rPr lang="ru-RU" sz="1400" dirty="0" smtClean="0">
                <a:solidFill>
                  <a:schemeClr val="tx2"/>
                </a:solidFill>
              </a:rPr>
              <a:t> заседания Совета по противодействию коррупции в муниципальном образовании «Северодвинск»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проведены </a:t>
            </a:r>
            <a:r>
              <a:rPr lang="ru-RU" sz="1400" dirty="0" smtClean="0">
                <a:solidFill>
                  <a:srgbClr val="FF0000"/>
                </a:solidFill>
              </a:rPr>
              <a:t>2 </a:t>
            </a:r>
            <a:r>
              <a:rPr lang="ru-RU" sz="1400" dirty="0" smtClean="0">
                <a:solidFill>
                  <a:schemeClr val="tx2"/>
                </a:solidFill>
              </a:rPr>
              <a:t>семинара-совещания антикоррупционной направленности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 проанализировано </a:t>
            </a:r>
            <a:r>
              <a:rPr lang="ru-RU" sz="1400" dirty="0" smtClean="0">
                <a:solidFill>
                  <a:srgbClr val="FF0000"/>
                </a:solidFill>
              </a:rPr>
              <a:t>156</a:t>
            </a:r>
            <a:r>
              <a:rPr lang="ru-RU" sz="1400" dirty="0" smtClean="0">
                <a:solidFill>
                  <a:srgbClr val="000000"/>
                </a:solidFill>
              </a:rPr>
              <a:t> справок  о доходах, расходах, об имуществе  и обязательствах имущественного характера муниципальных служащих и членов их семей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проведено </a:t>
            </a:r>
            <a:r>
              <a:rPr lang="ru-RU" sz="1400" dirty="0" smtClean="0">
                <a:solidFill>
                  <a:srgbClr val="FF0000"/>
                </a:solidFill>
              </a:rPr>
              <a:t>6</a:t>
            </a:r>
            <a:r>
              <a:rPr lang="ru-RU" sz="1400" dirty="0" smtClean="0">
                <a:solidFill>
                  <a:srgbClr val="000000"/>
                </a:solidFill>
              </a:rPr>
              <a:t> заседаний комиссии по соблюдению требований к служебному поведению муниципальных служащих и урегулированию конфликта интересов в Администрации Северодвинска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6674" y="4074904"/>
            <a:ext cx="11305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«Совершенствование деятельности МКУ «Центр материально-технического обеспечения» </a:t>
            </a:r>
          </a:p>
          <a:p>
            <a:endParaRPr lang="ru-RU" sz="8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уровень обновления основных средств МКУ «ЦМТО» составил </a:t>
            </a:r>
            <a:r>
              <a:rPr lang="ru-RU" sz="1400" dirty="0" smtClean="0">
                <a:solidFill>
                  <a:srgbClr val="FF0000"/>
                </a:solidFill>
              </a:rPr>
              <a:t>2,1 %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 доля выполненных заявок на транспортное обслуживание составила </a:t>
            </a:r>
            <a:r>
              <a:rPr lang="ru-RU" sz="1400" dirty="0" smtClean="0">
                <a:solidFill>
                  <a:srgbClr val="FF0000"/>
                </a:solidFill>
              </a:rPr>
              <a:t>97 %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 доля отремонтированных помещений в зданиях, находящихся в оперативном управлении МКУ «ЦМТО» составила </a:t>
            </a:r>
            <a:r>
              <a:rPr lang="ru-RU" sz="1400" dirty="0" smtClean="0">
                <a:solidFill>
                  <a:srgbClr val="FF0000"/>
                </a:solidFill>
              </a:rPr>
              <a:t>1,4 %</a:t>
            </a:r>
          </a:p>
        </p:txBody>
      </p:sp>
    </p:spTree>
    <p:extLst>
      <p:ext uri="{BB962C8B-B14F-4D97-AF65-F5344CB8AC3E}">
        <p14:creationId xmlns:p14="http://schemas.microsoft.com/office/powerpoint/2010/main" val="4253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02" y="784935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81946" y="856943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19344" y="928951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147716" y="119719"/>
            <a:ext cx="12385376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Фактические результаты реализации Подпрограммы 1</a:t>
            </a:r>
            <a:endParaRPr lang="ru-RU" sz="2600" b="1" dirty="0">
              <a:solidFill>
                <a:schemeClr val="tx2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8107" y="1288130"/>
            <a:ext cx="114618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4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«Повышение качества и доступности государственных и муниципальных услуг, предоставляемых Администрацией Северодвинска»</a:t>
            </a:r>
          </a:p>
          <a:p>
            <a:endParaRPr lang="ru-RU" sz="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доля муниципальных услуг, для предоставления которых приняты административные регламенты, составила </a:t>
            </a:r>
            <a:r>
              <a:rPr lang="ru-RU" sz="1400" dirty="0" smtClean="0">
                <a:solidFill>
                  <a:srgbClr val="FF0000"/>
                </a:solidFill>
              </a:rPr>
              <a:t>100</a:t>
            </a:r>
            <a:r>
              <a:rPr lang="ru-RU" sz="1400" dirty="0" smtClean="0">
                <a:solidFill>
                  <a:schemeClr val="tx2"/>
                </a:solidFill>
              </a:rPr>
              <a:t> 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</a:rPr>
              <a:t>доля муниципальных услуг, </a:t>
            </a:r>
            <a:r>
              <a:rPr lang="ru-RU" sz="1400" dirty="0" smtClean="0">
                <a:solidFill>
                  <a:srgbClr val="000000"/>
                </a:solidFill>
              </a:rPr>
              <a:t>информация о которых размещена на Едином портале государственных и муниципальных услуг, составила </a:t>
            </a:r>
            <a:r>
              <a:rPr lang="ru-RU" sz="1400" dirty="0" smtClean="0">
                <a:solidFill>
                  <a:srgbClr val="FF0000"/>
                </a:solidFill>
              </a:rPr>
              <a:t>100 %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уровень удовлетворенности граждан качеством предоставления муниципальных услуг в электронном виде составил </a:t>
            </a:r>
            <a:r>
              <a:rPr lang="ru-RU" sz="1400" dirty="0" smtClean="0">
                <a:solidFill>
                  <a:srgbClr val="FF0000"/>
                </a:solidFill>
              </a:rPr>
              <a:t>80 %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8106" y="2852936"/>
            <a:ext cx="113585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5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«Развитие архивного дела»</a:t>
            </a:r>
          </a:p>
          <a:p>
            <a:endParaRPr lang="ru-RU" sz="8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рассмотрено  </a:t>
            </a:r>
            <a:r>
              <a:rPr lang="ru-RU" sz="1400" dirty="0" smtClean="0">
                <a:solidFill>
                  <a:srgbClr val="FF0000"/>
                </a:solidFill>
              </a:rPr>
              <a:t>2036</a:t>
            </a:r>
            <a:r>
              <a:rPr lang="ru-RU" sz="1400" dirty="0" smtClean="0">
                <a:solidFill>
                  <a:schemeClr val="tx2"/>
                </a:solidFill>
              </a:rPr>
              <a:t> запросов;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FF0000"/>
                </a:solidFill>
              </a:rPr>
              <a:t>248</a:t>
            </a:r>
            <a:r>
              <a:rPr lang="ru-RU" sz="1400" dirty="0" smtClean="0">
                <a:solidFill>
                  <a:schemeClr val="tx2"/>
                </a:solidFill>
              </a:rPr>
              <a:t> человек обратились в архивный отдел Управления делами лично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8107" y="3837439"/>
            <a:ext cx="113585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6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«Повышение информационной открытости органов местного самоуправления»</a:t>
            </a:r>
          </a:p>
          <a:p>
            <a:endParaRPr lang="ru-RU" sz="8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доля жителей, информированных о деятельности Администрации Северодвинска, составила </a:t>
            </a:r>
            <a:r>
              <a:rPr lang="ru-RU" sz="1400" dirty="0" smtClean="0">
                <a:solidFill>
                  <a:srgbClr val="FF0000"/>
                </a:solidFill>
              </a:rPr>
              <a:t>98 %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в СМИ опубликованы </a:t>
            </a:r>
            <a:r>
              <a:rPr lang="ru-RU" sz="1400" dirty="0" smtClean="0">
                <a:solidFill>
                  <a:srgbClr val="FF0000"/>
                </a:solidFill>
              </a:rPr>
              <a:t>963</a:t>
            </a:r>
            <a:r>
              <a:rPr lang="ru-RU" sz="1400" dirty="0" smtClean="0">
                <a:solidFill>
                  <a:schemeClr val="tx2"/>
                </a:solidFill>
              </a:rPr>
              <a:t> нормативных правовых акта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в теле-и радиоэфирах опубликовано </a:t>
            </a:r>
            <a:r>
              <a:rPr lang="ru-RU" sz="1400" dirty="0" smtClean="0">
                <a:solidFill>
                  <a:srgbClr val="FF0000"/>
                </a:solidFill>
              </a:rPr>
              <a:t>1909</a:t>
            </a:r>
            <a:r>
              <a:rPr lang="ru-RU" sz="1400" dirty="0" smtClean="0">
                <a:solidFill>
                  <a:srgbClr val="000000"/>
                </a:solidFill>
              </a:rPr>
              <a:t> публикаций и материалов о деятельности Администрации Северодвинска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98091" y="133658"/>
            <a:ext cx="12385376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8757" y="247964"/>
            <a:ext cx="109504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Фактические результаты </a:t>
            </a:r>
            <a:r>
              <a:rPr lang="ru-RU" sz="2600" b="1" dirty="0" smtClean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 подпрограммы 2</a:t>
            </a:r>
            <a:endParaRPr lang="ru-RU" sz="2600" b="1" dirty="0">
              <a:solidFill>
                <a:srgbClr val="5454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6" y="742440"/>
            <a:ext cx="10272712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413892" y="826663"/>
            <a:ext cx="1026948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47630" y="2349577"/>
            <a:ext cx="11424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 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«Развитие электронного документооборота»</a:t>
            </a:r>
          </a:p>
          <a:p>
            <a:endParaRPr lang="ru-RU" sz="8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доля электронного документооборота между органами Администрации Северодвинска в общем объеме документооборота  составила </a:t>
            </a:r>
            <a:r>
              <a:rPr lang="ru-RU" sz="1400" dirty="0" smtClean="0">
                <a:solidFill>
                  <a:srgbClr val="FF0000"/>
                </a:solidFill>
              </a:rPr>
              <a:t>89</a:t>
            </a:r>
            <a:r>
              <a:rPr lang="ru-RU" sz="1400" dirty="0" smtClean="0">
                <a:solidFill>
                  <a:srgbClr val="000000"/>
                </a:solidFill>
              </a:rPr>
              <a:t> 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доля  электронного документооборота между органами местного самоуправления муниципального образования «Северодвинск» в общем объеме межведомственного документооборота составила </a:t>
            </a:r>
            <a:r>
              <a:rPr lang="ru-RU" sz="1400" dirty="0" smtClean="0">
                <a:solidFill>
                  <a:srgbClr val="FF0000"/>
                </a:solidFill>
              </a:rPr>
              <a:t>20 </a:t>
            </a:r>
            <a:r>
              <a:rPr lang="ru-RU" sz="1400" dirty="0" smtClean="0">
                <a:solidFill>
                  <a:srgbClr val="000000"/>
                </a:solidFill>
              </a:rPr>
              <a:t>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осуществлены </a:t>
            </a:r>
            <a:r>
              <a:rPr lang="ru-RU" sz="1400" dirty="0" smtClean="0">
                <a:solidFill>
                  <a:srgbClr val="FF0000"/>
                </a:solidFill>
              </a:rPr>
              <a:t>5</a:t>
            </a:r>
            <a:r>
              <a:rPr lang="ru-RU" sz="1400" dirty="0" smtClean="0">
                <a:solidFill>
                  <a:srgbClr val="000000"/>
                </a:solidFill>
              </a:rPr>
              <a:t> этап создания конвергентного  интернет-портала  - сформированы структура и дизайн портала, </a:t>
            </a:r>
            <a:r>
              <a:rPr lang="ru-RU" sz="1400" dirty="0" smtClean="0">
                <a:solidFill>
                  <a:srgbClr val="FF0000"/>
                </a:solidFill>
              </a:rPr>
              <a:t>3</a:t>
            </a:r>
            <a:r>
              <a:rPr lang="ru-RU" sz="1400" dirty="0" smtClean="0">
                <a:solidFill>
                  <a:srgbClr val="000000"/>
                </a:solidFill>
              </a:rPr>
              <a:t> этап внутреннего (локального)информационного интернет-портала Администрации Северодвинска – информационный интернет-портал работал в тестовом режиме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8473" y="4149080"/>
            <a:ext cx="109472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Фактические результаты </a:t>
            </a:r>
            <a:r>
              <a:rPr lang="ru-RU" sz="2600" b="1" dirty="0" smtClean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 Обеспечивающей подпрограммы</a:t>
            </a:r>
            <a:endParaRPr lang="ru-RU" sz="2600" b="1" dirty="0">
              <a:solidFill>
                <a:srgbClr val="5454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56" y="894840"/>
            <a:ext cx="10272712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94087" y="5157192"/>
            <a:ext cx="1026948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6" y="5237911"/>
            <a:ext cx="10272712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94087" y="5237911"/>
            <a:ext cx="113217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утверждено </a:t>
            </a:r>
            <a:r>
              <a:rPr lang="ru-RU" sz="1400" dirty="0" smtClean="0">
                <a:solidFill>
                  <a:srgbClr val="FF0000"/>
                </a:solidFill>
              </a:rPr>
              <a:t>29</a:t>
            </a:r>
            <a:r>
              <a:rPr lang="ru-RU" sz="1400" dirty="0" smtClean="0">
                <a:solidFill>
                  <a:srgbClr val="000000"/>
                </a:solidFill>
              </a:rPr>
              <a:t> нормативных правовых актов, регулирующих вопросы муниципального управления в муниципальном образовании «Северодвинск»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внесена корректировка в </a:t>
            </a:r>
            <a:r>
              <a:rPr lang="ru-RU" sz="1400" dirty="0" smtClean="0">
                <a:solidFill>
                  <a:srgbClr val="FF0000"/>
                </a:solidFill>
              </a:rPr>
              <a:t>38</a:t>
            </a:r>
            <a:r>
              <a:rPr lang="ru-RU" sz="1400" dirty="0" smtClean="0">
                <a:solidFill>
                  <a:srgbClr val="000000"/>
                </a:solidFill>
              </a:rPr>
              <a:t> нормативных правовых актов, регулирующих вопросы муниципального управления в муниципальном образовании «Северодвинск»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220" y="1056915"/>
            <a:ext cx="113585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«Совершенствование функционирования информационных систем автоматизации деятельности органов Администрации Северодвинска»</a:t>
            </a:r>
          </a:p>
          <a:p>
            <a:endParaRPr lang="ru-RU" sz="8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доля сотрудников, имеющих доступ к информационным ресурсам, составила </a:t>
            </a:r>
            <a:r>
              <a:rPr lang="ru-RU" sz="1400" dirty="0" smtClean="0">
                <a:solidFill>
                  <a:srgbClr val="FF0000"/>
                </a:solidFill>
              </a:rPr>
              <a:t>99,5</a:t>
            </a:r>
            <a:r>
              <a:rPr lang="ru-RU" sz="1400" dirty="0" smtClean="0">
                <a:solidFill>
                  <a:schemeClr val="tx2"/>
                </a:solidFill>
              </a:rPr>
              <a:t> 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число пользователей, подключенных к единой системе электронного документооборота, составило </a:t>
            </a:r>
            <a:r>
              <a:rPr lang="ru-RU" sz="1400" dirty="0" smtClean="0">
                <a:solidFill>
                  <a:srgbClr val="FF0000"/>
                </a:solidFill>
              </a:rPr>
              <a:t>175</a:t>
            </a:r>
            <a:r>
              <a:rPr lang="ru-RU" sz="1400" dirty="0" smtClean="0">
                <a:solidFill>
                  <a:schemeClr val="tx2"/>
                </a:solidFill>
              </a:rPr>
              <a:t> человек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доля рабочих мест, обеспеченных корпоративной электронной почтой, составила </a:t>
            </a:r>
            <a:r>
              <a:rPr lang="ru-RU" sz="1400" dirty="0" smtClean="0">
                <a:solidFill>
                  <a:srgbClr val="FF0000"/>
                </a:solidFill>
              </a:rPr>
              <a:t>99</a:t>
            </a:r>
            <a:r>
              <a:rPr lang="ru-RU" sz="1400" dirty="0" smtClean="0">
                <a:solidFill>
                  <a:schemeClr val="tx2"/>
                </a:solidFill>
              </a:rPr>
              <a:t> %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124744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81844" y="1196752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19242" y="1268760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195258" y="260648"/>
            <a:ext cx="12385376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финансовом обеспечении </a:t>
            </a:r>
            <a:endParaRPr lang="en-US" sz="2800" b="1" dirty="0" smtClean="0">
              <a:solidFill>
                <a:schemeClr val="tx2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r>
              <a:rPr lang="en-US" sz="2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2022 году</a:t>
            </a:r>
            <a:r>
              <a:rPr lang="en-US" sz="2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800" b="1" dirty="0">
              <a:solidFill>
                <a:schemeClr val="tx2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260779" y="2864708"/>
            <a:ext cx="6415412" cy="494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Средства местного бюджета, </a:t>
            </a:r>
            <a:r>
              <a:rPr lang="ru-RU" sz="2000" b="1" dirty="0" smtClean="0">
                <a:solidFill>
                  <a:schemeClr val="tx1"/>
                </a:solidFill>
              </a:rPr>
              <a:t>тыс</a:t>
            </a:r>
            <a:r>
              <a:rPr lang="ru-RU" sz="2000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11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266806" y="3553689"/>
            <a:ext cx="6415412" cy="51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Средства областного бюджета, </a:t>
            </a:r>
            <a:r>
              <a:rPr lang="ru-RU" sz="2000" b="1" dirty="0" smtClean="0">
                <a:solidFill>
                  <a:schemeClr val="tx1"/>
                </a:solidFill>
              </a:rPr>
              <a:t>тыс</a:t>
            </a:r>
            <a:r>
              <a:rPr lang="ru-RU" sz="2000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12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6898732" y="2865204"/>
            <a:ext cx="1502622" cy="494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452 392,4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6821540" y="3537318"/>
            <a:ext cx="1502622" cy="51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11 757,2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8463483" y="2864708"/>
            <a:ext cx="1440339" cy="494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445 955,0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8469511" y="3537318"/>
            <a:ext cx="1440339" cy="51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11 748,9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10000311" y="2864708"/>
            <a:ext cx="1853755" cy="494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98,6 %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10000311" y="3537318"/>
            <a:ext cx="1853755" cy="51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99,9 %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267650" y="2072620"/>
            <a:ext cx="6407357" cy="62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Показатель</a:t>
            </a:r>
          </a:p>
        </p:txBody>
      </p:sp>
      <p:sp>
        <p:nvSpPr>
          <p:cNvPr id="19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6813507" y="2072620"/>
            <a:ext cx="1510655" cy="62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ПЛАН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8469691" y="2072620"/>
            <a:ext cx="1440160" cy="62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ФАКТ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9994284" y="2075927"/>
            <a:ext cx="2003799" cy="62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ИСПОЛНЕНО, 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276673" y="4273769"/>
            <a:ext cx="6415412" cy="4254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Средства федерального бюджета, тыс. руб. </a:t>
            </a:r>
          </a:p>
        </p:txBody>
      </p:sp>
      <p:sp>
        <p:nvSpPr>
          <p:cNvPr id="48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6838618" y="4273769"/>
            <a:ext cx="1502622" cy="4254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598,9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8484654" y="4273769"/>
            <a:ext cx="1440339" cy="4254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598,9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10009246" y="4273769"/>
            <a:ext cx="1853755" cy="4254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100 %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276673" y="4921841"/>
            <a:ext cx="6415412" cy="4254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ВСЕГО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6838618" y="4921841"/>
            <a:ext cx="1502622" cy="4254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464 748,5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8484654" y="4921841"/>
            <a:ext cx="1440339" cy="4254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458 302,8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: скругленные углы 16">
            <a:extLst>
              <a:ext uri="{FF2B5EF4-FFF2-40B4-BE49-F238E27FC236}">
                <a16:creationId xmlns="" xmlns:a16="http://schemas.microsoft.com/office/drawing/2014/main" id="{C4321E02-389D-4E60-BD78-B4B5C054FF7A}"/>
              </a:ext>
            </a:extLst>
          </p:cNvPr>
          <p:cNvSpPr/>
          <p:nvPr/>
        </p:nvSpPr>
        <p:spPr>
          <a:xfrm>
            <a:off x="10009246" y="4921841"/>
            <a:ext cx="1853755" cy="4254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98,6 %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603091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81844" y="675099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19242" y="747107"/>
            <a:ext cx="1027087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610" y="0"/>
            <a:ext cx="1209734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достижении плановых </a:t>
            </a:r>
            <a:r>
              <a:rPr lang="ru-RU" sz="26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значений показателей</a:t>
            </a:r>
            <a:endParaRPr lang="ru-RU" sz="2600" b="1" dirty="0">
              <a:solidFill>
                <a:schemeClr val="tx2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1221"/>
              </p:ext>
            </p:extLst>
          </p:nvPr>
        </p:nvGraphicFramePr>
        <p:xfrm>
          <a:off x="180120" y="1484783"/>
          <a:ext cx="5554252" cy="258485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258716"/>
                <a:gridCol w="1295536"/>
              </a:tblGrid>
              <a:tr h="493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Критерий</a:t>
                      </a:r>
                      <a:endParaRPr lang="ru-RU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 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ru-RU" sz="1400" dirty="0">
                          <a:effectLst/>
                        </a:rPr>
                        <a:t>Количество показателей цели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ru-RU" sz="1400" dirty="0">
                          <a:effectLst/>
                        </a:rPr>
                        <a:t>Средний индекс достижения плановых значений показателей целей Программы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1,040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6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ru-RU" sz="1400" dirty="0">
                          <a:effectLst/>
                        </a:rPr>
                        <a:t>Общее количество показателей целей Программы в отчетном финансовом году, значение индекса достижения плановых значений которых по итогам отчетного финансового года более или равно 0,8 и менее или равно 1,2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1197" y="862683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достижении плановых значений показателей 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78388" y="862683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достижении плановых значений показателей 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35425"/>
              </p:ext>
            </p:extLst>
          </p:nvPr>
        </p:nvGraphicFramePr>
        <p:xfrm>
          <a:off x="5978237" y="1484783"/>
          <a:ext cx="5876815" cy="259228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580671"/>
                <a:gridCol w="1296144"/>
              </a:tblGrid>
              <a:tr h="540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Критерий</a:t>
                      </a:r>
                      <a:endParaRPr lang="ru-RU" sz="1400" b="1" dirty="0">
                        <a:solidFill>
                          <a:srgbClr val="26262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 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b="1" dirty="0">
                        <a:solidFill>
                          <a:srgbClr val="26262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4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ru-RU" sz="1400" dirty="0">
                          <a:effectLst/>
                        </a:rPr>
                        <a:t>Количество показателей задач Программы</a:t>
                      </a:r>
                      <a:endParaRPr lang="ru-RU" sz="1400" b="1" dirty="0">
                        <a:solidFill>
                          <a:srgbClr val="262626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ru-RU" sz="1400" dirty="0">
                          <a:effectLst/>
                        </a:rPr>
                        <a:t>Средний индекс достижения плановых значений показателей задач Программы</a:t>
                      </a:r>
                      <a:endParaRPr lang="ru-RU" sz="1400" b="1" dirty="0">
                        <a:solidFill>
                          <a:srgbClr val="262626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1,059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41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ru-RU" sz="1400" dirty="0">
                          <a:effectLst/>
                        </a:rPr>
                        <a:t>Общее количество показателей задач Программы в отчетном финансовом году, значение индекса достижения плановых значений которых по итогам отчетного финансового года более или равно 0,8 и менее или равно 1,2</a:t>
                      </a:r>
                      <a:endParaRPr lang="ru-RU" sz="1400" b="1" dirty="0">
                        <a:solidFill>
                          <a:srgbClr val="262626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07605" y="4293096"/>
            <a:ext cx="9649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достижении плановых значений показателей мероприятий 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(административных мероприятий)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подпрограмм Программы</a:t>
            </a: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43140"/>
              </p:ext>
            </p:extLst>
          </p:nvPr>
        </p:nvGraphicFramePr>
        <p:xfrm>
          <a:off x="932706" y="4941168"/>
          <a:ext cx="10369152" cy="158058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839588"/>
                <a:gridCol w="1529564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r>
                        <a:rPr lang="ru-RU" sz="1400" dirty="0">
                          <a:effectLst/>
                        </a:rPr>
                        <a:t>Количество показателей </a:t>
                      </a:r>
                      <a:r>
                        <a:rPr lang="ru-RU" sz="1400" dirty="0" smtClean="0">
                          <a:effectLst/>
                        </a:rPr>
                        <a:t>мероприятий (административных мероприятий) Программы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6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Средний индекс достижения плановых значений показателей </a:t>
                      </a:r>
                      <a:r>
                        <a:rPr lang="ru-RU" sz="1400" dirty="0" smtClean="0">
                          <a:effectLst/>
                        </a:rPr>
                        <a:t>мероприятий 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(административных мероприятий) Программы 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0,963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3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r>
                        <a:rPr lang="ru-RU" sz="1400" dirty="0">
                          <a:effectLst/>
                        </a:rPr>
                        <a:t>Общее количество показателей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мероприятий  (административных мероприятий) Программы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 отчетном финансовом году, значение индекса достижения плановых значений которых по итогам отчетного финансового года более или равно 0,8 и менее или равно 1,2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3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Asi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CD11E-D00E-4D87-BB88-F5D221E5EB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1048</Words>
  <Application>Microsoft Office PowerPoint</Application>
  <PresentationFormat>Произвольный</PresentationFormat>
  <Paragraphs>195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Continental_Asia_16x9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2017-10-23T18:51:31Z</dcterms:created>
  <dcterms:modified xsi:type="dcterms:W3CDTF">2023-07-10T13:21:43Z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