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92" r:id="rId2"/>
    <p:sldId id="275" r:id="rId3"/>
    <p:sldId id="296" r:id="rId4"/>
    <p:sldId id="385" r:id="rId5"/>
    <p:sldId id="333" r:id="rId6"/>
    <p:sldId id="371" r:id="rId7"/>
    <p:sldId id="317" r:id="rId8"/>
    <p:sldId id="386" r:id="rId9"/>
    <p:sldId id="328" r:id="rId10"/>
    <p:sldId id="329" r:id="rId11"/>
    <p:sldId id="330" r:id="rId12"/>
    <p:sldId id="332" r:id="rId13"/>
    <p:sldId id="345" r:id="rId14"/>
    <p:sldId id="337" r:id="rId15"/>
    <p:sldId id="305" r:id="rId16"/>
    <p:sldId id="341" r:id="rId17"/>
    <p:sldId id="378" r:id="rId18"/>
    <p:sldId id="313" r:id="rId19"/>
    <p:sldId id="387" r:id="rId20"/>
    <p:sldId id="342" r:id="rId21"/>
    <p:sldId id="374" r:id="rId22"/>
    <p:sldId id="381" r:id="rId23"/>
    <p:sldId id="315" r:id="rId24"/>
    <p:sldId id="283" r:id="rId25"/>
    <p:sldId id="376" r:id="rId26"/>
    <p:sldId id="377" r:id="rId27"/>
    <p:sldId id="383" r:id="rId28"/>
    <p:sldId id="316" r:id="rId29"/>
    <p:sldId id="334" r:id="rId30"/>
    <p:sldId id="335" r:id="rId31"/>
    <p:sldId id="336" r:id="rId32"/>
    <p:sldId id="338" r:id="rId33"/>
    <p:sldId id="303" r:id="rId34"/>
    <p:sldId id="373" r:id="rId35"/>
    <p:sldId id="372" r:id="rId36"/>
    <p:sldId id="388" r:id="rId37"/>
  </p:sldIdLst>
  <p:sldSz cx="12192000" cy="6858000"/>
  <p:notesSz cx="6794500" cy="99822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BEF"/>
    <a:srgbClr val="250BE5"/>
    <a:srgbClr val="0000FF"/>
    <a:srgbClr val="0066CC"/>
    <a:srgbClr val="FF0000"/>
    <a:srgbClr val="0079A4"/>
    <a:srgbClr val="FF9933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8" autoAdjust="0"/>
    <p:restoredTop sz="74914" autoAdjust="0"/>
  </p:normalViewPr>
  <p:slideViewPr>
    <p:cSldViewPr showGuides="1">
      <p:cViewPr>
        <p:scale>
          <a:sx n="93" d="100"/>
          <a:sy n="93" d="100"/>
        </p:scale>
        <p:origin x="-1686" y="-108"/>
      </p:cViewPr>
      <p:guideLst>
        <p:guide orient="horz" pos="21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муниципальной программы «Развитие образования Северодвинска» (млн руб.)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6.6732359408173209E-2"/>
          <c:y val="1.38102396946523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Обеспечивающая подпрограмма</c:v>
                </c:pt>
                <c:pt idx="1">
                  <c:v>Подпрограмма 5</c:v>
                </c:pt>
                <c:pt idx="2">
                  <c:v>Подпрограмма 4</c:v>
                </c:pt>
                <c:pt idx="3">
                  <c:v>Подпрограмма 3</c:v>
                </c:pt>
                <c:pt idx="4">
                  <c:v>Подпрограмма 2</c:v>
                </c:pt>
                <c:pt idx="5">
                  <c:v>Подпрограмма 1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73.5</c:v>
                </c:pt>
                <c:pt idx="1">
                  <c:v>47.7</c:v>
                </c:pt>
                <c:pt idx="2">
                  <c:v>2.1</c:v>
                </c:pt>
                <c:pt idx="3">
                  <c:v>150.6</c:v>
                </c:pt>
                <c:pt idx="4">
                  <c:v>160.6</c:v>
                </c:pt>
                <c:pt idx="5">
                  <c:v>5104.7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7633408"/>
        <c:axId val="37571968"/>
      </c:barChart>
      <c:catAx>
        <c:axId val="47633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571968"/>
        <c:crosses val="autoZero"/>
        <c:auto val="1"/>
        <c:lblAlgn val="ctr"/>
        <c:lblOffset val="100"/>
        <c:noMultiLvlLbl val="0"/>
      </c:catAx>
      <c:valAx>
        <c:axId val="37571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63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986223752916341E-2"/>
          <c:y val="3.7139838635237954E-2"/>
          <c:w val="0.93711643541953871"/>
          <c:h val="0.786579174732016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4.4713341710076029E-2"/>
                  <c:y val="9.03209721394988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Федеральный бюджет                     </a:t>
                    </a:r>
                    <a:fld id="{1B4680C9-AB97-4942-B33D-8370212B523A}" type="VALUE">
                      <a:rPr lang="en-US" smtClean="0"/>
                      <a:pPr/>
                      <a:t>[ЗНАЧЕНИЕ]</a:t>
                    </a:fld>
                    <a:endParaRPr lang="ru-RU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15465417770482"/>
                      <c:h val="0.2188152984690760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2434393537650747"/>
                  <c:y val="-0.2602794405463784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Областной бюджет          </a:t>
                    </a:r>
                    <a:fld id="{1C120848-DB61-4EB1-980A-3A6FF92F3EE3}" type="VALUE">
                      <a:rPr lang="ru-RU" smtClean="0"/>
                      <a:pPr/>
                      <a:t>[ЗНАЧЕНИЕ]</a:t>
                    </a:fld>
                    <a:endParaRPr lang="ru-RU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6965564076599"/>
                      <c:h val="0.1745665196997301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Местный бюджет   </a:t>
                    </a:r>
                    <a:fld id="{52241CC4-9713-4FED-BC59-519F4284942B}" type="VALUE">
                      <a:rPr lang="ru-RU" smtClean="0"/>
                      <a:pPr/>
                      <a:t>[ЗНАЧЕНИЕ]</a:t>
                    </a:fld>
                    <a:endParaRPr lang="ru-RU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307686.90000000002</c:v>
                </c:pt>
                <c:pt idx="1">
                  <c:v>3398923.6</c:v>
                </c:pt>
                <c:pt idx="2">
                  <c:v>1832597.4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50000000000002E-3"/>
          <c:y val="0"/>
          <c:w val="0.97968750000000016"/>
          <c:h val="0.80909179323992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дошкольных организациях, руб</c:v>
                </c:pt>
                <c:pt idx="1">
                  <c:v>В общеобразовательных организациях, руб</c:v>
                </c:pt>
                <c:pt idx="2">
                  <c:v>В организациях дополнительного образования, руб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47046.64</c:v>
                </c:pt>
                <c:pt idx="1">
                  <c:v>50326.2</c:v>
                </c:pt>
                <c:pt idx="2">
                  <c:v>54787.07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дошкольных организациях, руб</c:v>
                </c:pt>
                <c:pt idx="1">
                  <c:v>В общеобразовательных организациях, руб</c:v>
                </c:pt>
                <c:pt idx="2">
                  <c:v>В организациях дополнительного образования, руб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49224.56</c:v>
                </c:pt>
                <c:pt idx="1">
                  <c:v>55773.01</c:v>
                </c:pt>
                <c:pt idx="2">
                  <c:v>58269.35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6397952"/>
        <c:axId val="37557888"/>
      </c:barChart>
      <c:catAx>
        <c:axId val="12639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557888"/>
        <c:crosses val="autoZero"/>
        <c:auto val="1"/>
        <c:lblAlgn val="ctr"/>
        <c:lblOffset val="100"/>
        <c:noMultiLvlLbl val="0"/>
      </c:catAx>
      <c:valAx>
        <c:axId val="375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39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87D760-9B40-4070-8616-AC7DADE4957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803775"/>
            <a:ext cx="5435600" cy="3930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2138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82138"/>
            <a:ext cx="2944813" cy="5000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BC4161-7EAC-4954-BD79-4224867B994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268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Представляем Вашему вниманию отчет за 2022 год о результатах реализации и оценке эффективности муниципальной программы «Развитие образования Северодвинска»,</a:t>
            </a:r>
          </a:p>
          <a:p>
            <a:pPr algn="l" eaLnBrk="1" hangingPunct="1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 постановлением Администрации Северодвинска от 09.03.2016 № 58-па </a:t>
            </a:r>
          </a:p>
          <a:p>
            <a:pPr algn="l" eaLnBrk="1" hangingPunct="1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редакции постановления Администрации Северодвинска «О внесении изменений в муниципальную программу «Развитие образования Северодвинска» </a:t>
            </a:r>
          </a:p>
          <a:p>
            <a:pPr algn="l" eaLnBrk="1" hangingPunct="1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 26.04.2023 № 229-па)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3048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отражена информация по финансовому обеспечению проведения мероприятий в образовательных организациях по профориентации детей и молодежи с предприятиями судостроительного кластера Северодвинска.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обучающихся муниципальных образовательных организаций, выполнивших нормативы ГТО, в общей численности обучающихся образовательных организаций, принявших участие в выполнении нормативов ВФСК ГТО в 2022 году, составила 91,2 % (в 2021 году – 84,3 %).</a:t>
            </a:r>
          </a:p>
        </p:txBody>
      </p:sp>
    </p:spTree>
    <p:extLst>
      <p:ext uri="{BB962C8B-B14F-4D97-AF65-F5344CB8AC3E}">
        <p14:creationId xmlns:p14="http://schemas.microsoft.com/office/powerpoint/2010/main" val="873974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 7 задачи  реализовывалась система конкурсов, олимпиад, фестивалей и других мероприятий, которая позволила детям различного возраста публично представить свои достижения.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2022 году образовательными организациями проведено 86 мероприятий муниципального уровня. В 61 региональном конкурсе участвовали 2 218 обучающихся.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45 всероссийских и межрегиональных конкурсах – 6 541 обучающийся.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69 международных и общероссийских интеллектуальных играх – 8 234 человека.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Школе одаренных детей на базе МАОУДО ДЮЦ занимались 170 человек по 5 направлениям.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областной школе для одаренных детей проходил обучение 21 человек из 5 общеобразовательных организаций.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Традиционно была проведена работа по организации летнего отдыха обучающихся в 10 лагерях с дневным пребыванием детей, из них 9 лагерей работали на базе общеобразовательных организаций и 1 лагерь был организован индивидуальным предпринимателем Суховой Е.А.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2022 году в летний период в лагерях с дневным пребыванием детей отдохнули 1 658 обучающихся, из них на базе общеобразовательных организаций – 1 468.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2022 году в лагерях различной направленности отдохнули 3 762 человек. Проведено оснащение материально-технической базы 4 лагерей с дневным пребыванием на базе общеобразовательных организаций.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547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отражена информация по финансовому обеспечению муниципального задания МБОУ ЦППМСП на реализацию муниципальных услуг для оказания психолого-педагогической, медицинской и социальной помощи.</a:t>
            </a:r>
          </a:p>
          <a:p>
            <a:pPr lvl="0"/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Психолого-педагогическая, медицинская и социальная помощь специалистами МБОУ ЦППМСП оказана 1 320 несовершеннолетним и их родителям (законным представителям), педагогическим работникам.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Среднегодовой контингент обучающихся муниципальных образовательных организаций, охваченных дополнительными общеразвивающими программами социально-педагогической направленности, проводимыми МБОУ ЦППМСП, составил 8 400 чел./час.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368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отчетном году муниципалитетом были обеспечено выполнение Указов Президента России В.В. Путина по повышению заработной платы работников системы образования. Средний уровень заработной платы педагогов достиг: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в дошкольных учреждениях – 49 224,56 руб.,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в школах – 55 773,01 руб.,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в учреждениях дополнительного образования – 58 269,35 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50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подпрограммы 2 муниципальной программы проводилась целенаправленная работа по совершенствованию инфраструктуры учреждений образования. В том числе: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строительство и капитальный ремонт объектов инфраструктуры системы образования Северодвинска;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улучшение технического состояния зданий и сооружений муниципальной системы образования;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повышение уровня безопасности объектов и систем жизнеобеспечения муниципальных образовательных организаций.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182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2022 года в рамках задачи «Строительство и капитальный ремонт объектов инфраструктуры системы образования Северодвинска»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выполнены работы по строительству универсальной спортивной площадки в МАОУ «СОШ № 36» , начаты работы по организации строительства «Умной площадки» на территории МБОУ ДО «ДЮСШ № 2» и приобретению оборудования,  строительство склада инвентаря в МБДОУ № 13 «Незабудка» и МБДОУ № 67 «Медвежонок», строительство теневых навесов в МАДОУ № 86 ЦРР.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687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ru-RU" dirty="0" smtClean="0"/>
              <a:t>В рамках задачи «Улучшение технического состояния зданий и сооружений муниципальной системы образования» проведены следующие мероприятия:</a:t>
            </a:r>
          </a:p>
          <a:p>
            <a:pPr lvl="0"/>
            <a:r>
              <a:rPr lang="ru-RU" dirty="0" smtClean="0"/>
              <a:t>- обследование строительных конструкций зданий в 10 организациях, проверка достоверности проектно-сметной документации в 5 организациях на сумму          8 243,3 тыс. руб. В рамках данного мероприятия были разработаны проекты и пройдена экспертиза сметной документации на капитальный ремонт МАОУ «СОШ № 3», МАОУ «СОШ № 5», МАОУ «СОШ № 11», МАОУ «СОШ № 12», МАОУ «СОШ № 20», для включения в программу «Модернизация школьных систем образования», утвержденную совместным приказом </a:t>
            </a:r>
            <a:r>
              <a:rPr lang="ru-RU" dirty="0" err="1" smtClean="0"/>
              <a:t>Минпросвещения</a:t>
            </a:r>
            <a:r>
              <a:rPr lang="ru-RU" dirty="0" smtClean="0"/>
              <a:t> России и Минстроя России от 19 января 2022 г. № 15/25пр;</a:t>
            </a:r>
          </a:p>
          <a:p>
            <a:pPr lvl="0"/>
            <a:r>
              <a:rPr lang="ru-RU" dirty="0" smtClean="0"/>
              <a:t>- усиление строительных конструкций в МАОУ «Гуманитарная гимназия № 8» на сумму 1 655,2 тыс. руб. и в МАДОУ № 44 «Веселые нотки» на сумму                       3 675,3 тыс. руб.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45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улучшения технического состояния зданий и сооружений образовательных учреждений завершен капитальный ремонт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плавательных бассейнов в 2 организациях: МАОУ СОШ № 28, МАОУ «Морская кадетская школа».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1780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уровня безопасности объектов и систем жизнеобеспечения проведены работы: ремонт кровель, фасадов, крылец, замена оконных и дверных блоков.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478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уровня безопасности объектов и систем жизнеобеспечения проведены работы: ремонт кровель, фасадов, крылец, замена оконных и дверных блоков.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533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 образования Северодвинска представляет собой развитую многофункциональную сеть, обеспечивающую решение задач доступности,  качества дошкольного, общего и дополнительного образования, функционирует и развивается в соответствии с государственной политикой в сфере образования. В 2022 году система образования Северодвинска состояла из 62 муниципальных образовательных организаций.  Инфраструктурное обеспечение сферы образования Северодвинска представлено на слайде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Муниципальная система образования включает 62 образовательных организаций: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 общеобразовательных организаций;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 дошкольных образовательных организации;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организаций дополнительного образования.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869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 ремонт спортивного зала в МАОУ «СОШ № 26» на сумму 250,0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тыс.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руб. и ремонт плоскостного спортивного сооружения в МАОУ «СОШ № 2» на сумму 150,0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тыс.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руб.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657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выполнен ремонт электротехнических систем и систем вентиляции на объектах муниципальных образовательных организаций осуществлен на сумму                   1 110,5 тыс. руб. в 3 образовательных организациях. Также выполнены работ по модернизации осветительного оборудования, щитов освещения и электрических сетей групповых помещений и учебных кабинетов в 2 организациях на сумму 639,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тыс.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руб., по ремонту систем вентиляции в 1 организации на сумму 139,9 тыс. руб.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578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уровня безопасности объектов и систем жизнеобеспечения проведены работы по замене системы отопления в МАОУ «СОШ № 20» и выполнены работы по обеспечению беспрерывной подачи воды, по оборудованию внутреннего водопровода и канализации в помещениях пищеблока МАОУ «СОШ № 26»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548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Комплексный ремонту помещений зданий осуществлен на сумму 15 457,9 тыс. руб. в 19 организациях.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том числе выполнен ремонт помещений МАОУ ДО «ДМЦ «Североморец» для организации проведения занятий по стрельбе (стрелковый тир для пулевой стрельбы) на общую сумму 1 105,1 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388846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подпрограммы «Формирование комфортной и безопасной образовательной среды» объем финансирования составил 9 531,2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тыс.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руб., из них из средств областного бюджета – 297,6 тыс. руб.;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проведены мероприятия: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обрезка и ликвидация деревьев в 1 организации (в том числе 1 организация из средств резервного фонда Администрации Северодвинска) на сумму 366,1 тыс. 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восстановление и ремонт наружного освещения в 3 организациях на сумму 190,4 тыс. 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ремонт асфальтобетонного покрытия (в том числе после проведения земляных работ) в 6 организациях на сумму 2 517,8 тыс. руб.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благоустройство территорий (в том числе восстановление благоустройства после проведения земляных работ) в 10 организациях на сумму 3 797,2 тыс. 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установка игрового оборудования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леерного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ограждения на территории 16 муниципальных образовательных организаций, реализующих программы дошкольного образования на сумму 3 025,8 тыс. 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1707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проведение мероприятий, направленных на повышение уровня пожарной безопасности объектов муниципальных образовательных организаций в 2022 году израсходовано 6 292,5 тыс. руб. из них средства областного бюджета – 3 775,5 тыс. руб.; По данному направлению: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подготовке проектной документации систем автоматической пожарной сигнализации и систем оповещения и управления эвакуацией при пожаре с целью поддержания технико-экономических и эксплуатационных показателей (характеристик) систем на изначально предусмотренном уровне в соответствии с нормативами, модернизации систем  в 4 муниципальных образовательных организациях (5 объектах).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45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проведение мероприятий, направленных на повышение защищенности территории и зданий муниципальных образовательных организаций израсходовано 32 094,4 тыс. рублей.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обеспечения защиты муниципальных образовательных организаций от терроризма и угроз социально-криминального характера: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модернизации систем видеонаблюдения в 23 организациях (23 объектах) на сумму 14 542,5 тыс. руб.;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оборудованию системой охранной сигнализации в 1 организации (1 объекте) на сумму 1 900,0 тыс. руб.;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оборудованию системами контроля и управления доступом в 9 образовательных организациях (9 объектах) на сумму 11 920,3 тыс. руб.;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модернизации систем тревожной сигнализации в 17  образовательных организациях (17 объектах) на сумму 1 958,9 тыс. руб.;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оборудованию помещения для охраны в 5 учреждениях (5 объектах) на сумму 1 322,7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тыс.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руб.;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выполнены работы по оборудованию контрольно-пропускными пунктами при входе (въезде) в 1 образовательной организации (1 объекте) на сумму 400,0 тыс. рублей.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2165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defTabSz="457200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ru-RU" sz="1200" b="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обеспечения безопасности и улучшения условий труда работников муниципальных образовательных организаций проведены следующие мероприятия:</a:t>
            </a:r>
          </a:p>
          <a:p>
            <a:pPr lvl="0" defTabSz="457200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ru-RU" sz="1200" b="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 проведена специальная оценка условий труда на 642 рабочих местах образовательных организаций,</a:t>
            </a:r>
          </a:p>
          <a:p>
            <a:pPr lvl="0" defTabSz="457200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ru-RU" sz="1200" b="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 проведено психиатрическое освидетельствование 594 работников образовательных организаций.</a:t>
            </a:r>
          </a:p>
          <a:p>
            <a:pPr lvl="0" defTabSz="457200" eaLnBrk="1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ru-RU" sz="1200" b="0" i="1" u="none" kern="1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целях профилактики новой коронавирусной инфекции в образовательных организациях закуплено и установлено 52 ультрафиолетовых рециркуляторов закрытого типам для профилактики COVID-19, ОРВИ и гриппа, 487,7 тыс. руб. выделено из резерва городского округа Архангельской области «Северодвинск».</a:t>
            </a:r>
          </a:p>
          <a:p>
            <a:r>
              <a:rPr lang="ru-RU" sz="1200" b="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82,3 % муниципальных образовательных организациях приняли решения о присоединении к концепции «Нулевой травматизм».</a:t>
            </a:r>
          </a:p>
          <a:p>
            <a:r>
              <a:rPr lang="ru-RU" sz="1200" b="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Создание безопасных условий труда способствует снижению рисков производственного травматизма.</a:t>
            </a:r>
          </a:p>
          <a:p>
            <a:r>
              <a:rPr lang="ru-RU" sz="1200" b="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Анализ производственного травматизма за три года (2020–2022 гг.) показал, что он остается стабильно низким: 0,04 % от общего числа работающих за 2020 год, 0,04 % от общего числа работающих за 2021 год, 0,04 % от общего числа работающих за 2022 год (2022 – 2 несчастных случая, 2021 – 2 несчастных случая, 2020 – 2 несчастных случая).</a:t>
            </a:r>
          </a:p>
        </p:txBody>
      </p:sp>
    </p:spTree>
    <p:extLst>
      <p:ext uri="{BB962C8B-B14F-4D97-AF65-F5344CB8AC3E}">
        <p14:creationId xmlns:p14="http://schemas.microsoft.com/office/powerpoint/2010/main" val="3328395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обеспечения доступности муниципальных образовательных организаций для детей с ограниченными возможностями здоровья и детей-инвалидов для получения образовательных услуг в 2022 году продолжена работа по проведению мероприятий по созданию доступной среды. За счет средств местного бюджета в размере 418,9 тыс. руб. закуплено оборудование для проведения занятий для детей с ограниченными возможностями здоровья и детей-инвалидов. Выполнены работы по строительству пандуса, увеличение дверного проема и ремонту санитарного помещения в МАОУ «СОШ № 5» на сумму 1 688,8 тыс. руб. (из них 1 266,6 тыс. руб. средства областного бюджета и 422,2 тыс. руб. средства местного бюджета).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79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подпрограмме 5 с целью в рамках задач «Развитие инновационной составляющей образовательных услуг» и «Развитие информационного поля образовательной системы» проведен муниципальный конкурс «Инновации в образовании» – 6 педагогических работников образовательных организаций получили поощрение за инновационную деятельность.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 образовательных организаций дошкольного, общего образования, которые оказывают услуги в электронном виде, составила 100,0 %.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граждан, обратившихся за предоставлением муниципальных услуг в электронном виде, – 1 892 человека.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посещений, обращений граждан на портале Управления образования Администрации Северодвинска – 14 068 единиц.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8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Целью муниципальной программы является повышение доступности, качества и эффективности образования в Северодвинске с учетом запросов личности, общества и государства.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rgbClr val="250BE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77 мероприятий</a:t>
            </a:r>
            <a:r>
              <a:rPr lang="ru-RU" sz="1200" kern="1200" baseline="0" dirty="0" smtClean="0">
                <a:solidFill>
                  <a:srgbClr val="250BE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</a:t>
            </a:r>
            <a:r>
              <a:rPr lang="ru-RU" sz="1200" kern="1200" dirty="0" smtClean="0">
                <a:solidFill>
                  <a:srgbClr val="250BE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подпрограмм программы выполнены в срок, 4 контрольных события выполнены с нарушением срока.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Степень выполнения Плана реализации муниципальной программы «Развитие образования Северодвинска» составила 98,30 балла.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 финансирования программы в целом и подпрограмм в отдельности представлен на слайде. Уточняющая информация представлена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следующих слайдах.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417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задачи «Стимулирование творческой активности и профессионального развития педагогических работников» проведено августовское совещание работников образования городского округа Архангельской области «Северодвинск».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Компенсации расходов на оплату жилых помещений, отопления и освещения педагогическим работникам, проживающим и работающим в сельских населенных пунктах, осуществлялась из областного бюджета для двух общеобразовательных организаций.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средств местного бюджета 66 педагогических работников получили компенсацию за наем жилых помещений, что составило 5 891,8 тыс. руб.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Правом на компенсацию за проезд на общественном транспорте до места работы, расположенной в сельской местности и обратно, воспользовалось 4 человека, расход составил 128,7 тыс. руб.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сотрудника воспользовались правом на компенсацию, связанную с переездом, расход составил – 179,0 тыс. руб.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Компенсацией расходов на оплату стоимости проезда и провоза багажа к месту использования отпуска и обратно для лиц, работающих в муниципальных организациях сферы образования, финансируемых из местного бюджета, и членов их семей воспользовались 2 121 человек, расход составил 36 805,3 тыс. руб.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824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indent="44958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задачи «Формирование муниципальной системы независимой оценки качества образования» доля обучающихся, охваченных мониторинговыми исследованиями образовательных достижений, составила 80,4 процента.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 образовательных организаций, участвующих в независимой оценке качества работы муниципальных образовательных организаций, составила 100 процентов.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муниципальных образовательных организаций, участвующих в мониторинге, рейтинге независимой оценки качества работы муниципальных образовательных организаций, составило 62 единицы.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заключенных договоров на оказание услуг по поддержке формирования адресных программ развития муниципальной системы образования – 30 единиц.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82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Расходы на содержание органов Администрации и обеспечение их функций в отчетный период составили 73 507,8 тыс. руб.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7778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предусмотренным критериям уровень реализации муниципальной программы в отчетном периоде признан эффективным.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23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управления реализацией МП ответственным исполнителем: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Проводился мониторинг выполнения Плана реализации муниципальной программы за первое полугодие и за отчетный финансовый год;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распоряжения начальника УО определены уровни ответственности за реализацию мероприятий подпрограмм Программы;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реализации Программы осуществлялось взаимодействие ответственного исполнителя с министерством образования Архангельской области, с Правительством Архангельской области, с министерством по делам молодежи и спорту Архангельской области;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Вносились корректировки в Программу в связи с изменением объемов финансирования мероприятий (7 раз).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96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Предложения по дальнейшему совершенствованию реализации МП: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привлечения дополнительных источников финансирования планируется расширять участие образовательных организаций в конкурсах по предоставлению субсидии Правительства Российской Федерации и Правительства Архангельской области на реализацию мероприятий;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совершенствования управления реализацией программы необходимо усилить контроль за достижением плановых значений показателей и проводить корректировку значений показателей;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целом итог 2022 года показал хорошую организацию управления реализацией муниципальной программы, поэтому в следующем отчетном периоде реализация программы возможна без кардинальных изменений;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муниципальной программы в дальнейшем планируется в соответствии со Стратегией развития города Северодвинска.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554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Представляем Вашему вниманию отчет за 2022 год о результатах реализации и оценке эффективности муниципальной программы «Развитие образования Северодвинска»,</a:t>
            </a:r>
          </a:p>
          <a:p>
            <a:pPr algn="l" eaLnBrk="1" hangingPunct="1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 постановлением Администрации Северодвинска от 09.03.2016 № 58-па </a:t>
            </a:r>
          </a:p>
          <a:p>
            <a:pPr algn="l" eaLnBrk="1" hangingPunct="1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редакции постановления Администрации Северодвинска «О внесении изменений в муниципальную программу «Развитие образования Северодвинска» </a:t>
            </a:r>
          </a:p>
          <a:p>
            <a:pPr algn="l" eaLnBrk="1" hangingPunct="1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 26.04.2023 № 229-па)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68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2022 году активно привлекались средства федерального и регионального бюджетов, в том числе по итогам участия в конкурсах в рамках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софинансирования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Общий объем финансирования муниципальной программы составил порядка 5 539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207,9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тыс. руб. (план 5 540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504,9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тыс. руб.).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32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данном слайде представлена информация о результатах участия Управления образования федеральных целевых программах и государственных программах Архангельской области.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сумма привлеченных средств из областного бюджета составила </a:t>
            </a:r>
            <a:r>
              <a:rPr lang="ru-RU" sz="1200" kern="1200" dirty="0" smtClean="0">
                <a:solidFill>
                  <a:srgbClr val="250BE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3 398 923,6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руб., из федерального бюджета – 307 686,9 тыс. руб.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216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слайде предоставлена оценка достижения показателей, выполнения мероприятий (административных мероприятий) Программы в 2022 году.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Показатели цели перевыполнены по: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Справочно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Достижение показателей цели, задач и мероприятий (административных) составило 100 %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Подпрограмма- количество задач-количество мероприятий (административных)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9                                34 (11)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                                 3                                3 (3)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5                                6 (5)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2                                2 (2)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4                                7 (4)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-                                 1 (3)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Всего                   23 задач                   53 мероприятия (28 административных)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67 показателей          187 показателей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43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сфере дошкольного образования функционируют 27 муниципальных дошкольных образовательных организаций, 5 общеобразовательных организаций имеют в своем составе детский сад как структурное подразделение . Кроме того, в городе функционирует один частный детский сад.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Среднегодовой контингент дошкольников в 2022 году составил 11 274 человека.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Средний размер родительской платы за содержание детей в дошкольной образовательной организации за 1 день составил 184 руб.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поддержке депутатского состава и выделения средств из местного бюджета в размере 3 105,8 тыс. руб. была оснащена материально-техническая база 13 детских садов и структурных подразделений МАОУ «СОШ № 12» и МАОУ «СОШ № 24». Благодаря этому в дошкольных образовательных организациях появились шкаф жарочный, посуда из нержавеющей стали, мебельная стенка для хранения физкультурного оборудования, детские кушетки, деревянные крышки на песочницы.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счет средств резервного фонда Архангельской области (380,0 тыс. руб.) приобретены: детское уличное игровое оборудование в МБДОУ № 66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Беломорочка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детская мебель для открытия новой группы для детей с ОВЗ в МАДОУ ЦРР  № 88 «Антошка», электрическая плита в структурное подразделение МАОУ «СОШ № 12» 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счет средств областного бюджета выделены дополнительные меры социальной поддержки семьям, чьи родители принимают участия в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(469,8 тыс. руб.)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8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задаче 2 «Предоставление общего образования» осуществлялось финансирование 28 муниципальных общеобразовательных учреждений.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Большая часть средств выделена на выполнение муниципального задания. Среднегодовой контингент составил 21 355 человек, рост по сравнению с 2021 годом – 339 человек.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Бесплатным питанием в школах охвачено 10 438 обучающихся.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льготной категории детей средняя стоимость завтрака – 142,0 руб. в день, стоимость обеда – 179,0 руб. в день.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1-4 классы = 83 руб. федеральный и областные + 15 руб. мест = 98 руб. в день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поддержке депутатского корпуса и выделения финансирования из местного бюджета была оснащена материально-техническая база общеобразовательных учреждений на сумму 15 796,7 тыс. руб., в том числе в рамках конкурса на предоставление субсидии из областного бюджета на условиях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софинансирования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расходов на реализацию мероприятий по укреплению материально-технической базы пищеблоков и столовых муниципальных общеобразовательных организаций в целях создания условий для организации горячего питания обучающихся, в том числе получающих начальное общее образование, в 17 общеобразовательных организациях появились новые морозильные шкафы, посудомоечные машины, индукционные плиты, мебель и посуда (3 030,1 тыс. руб. было выделено из областного бюджета, из местного – 3 148,5 тыс. руб.).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распоряжений Правительства Архангельской области предоставлены средства из резервного фонда Правительства Архангельской области в сумме 1 069,4 тыс. руб. для оснащения актового зала МАОУ «СОШ № 13» (приобретение проектора, кронштейна, ноутбука, мягких стульев, комплекта штор и карнизов для сцены и окон) и для приобретения компьютерной техники и мебели МАОУ «СОШ № 5».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заявками в 18 общеобразовательных организациях приобретены расходные материалы, оборудование для медицинских кабинетов в соответствии с Приложением № 3 к Порядку оказания медицинской помощи несовершеннолетним, в том числе в период обучения и воспитания в образовательных организациях, утвержденному приказом Министерства здравоохранения Российской Федерации от 05.11.2013 № 822н.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счет средств областного бюджета выделены дополнительные меры социальной поддержки семьям, чьи родители принимают участия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(220,5 тыс. руб.) на организацию горячего питания обучающихся по программе начального общего образования, посещающих группу продленного дня, по образовательным программам основного общего и среднего общего образования.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93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Услуги дополнительного образования предоставляют 6 учреждений.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Численность детей, охваченных образовательными программами дополнительного образования, составила 23 543 человека, в том числе 15 792 человека в организациях дополнительного образования.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детей школьного возраста, имеющих возможность по выбору получать доступные качественные услуги дополнительного образования, в общей численности детей школьного возраста, в 2022 году составила 100,0 %.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Среднегодовой контингент обучающихся муниципальных образовательных организаций дополнительного образования детей составил 2 207 467 чел./час.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мероприятия «Создание детских технопарков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Кванториум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 территории муниципального образования «Северодвинск» продолжил работу МАОУДО «Северный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Кванториум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в котором по программам технической направленности обучаются 976 детей.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2022 году в результате участия в конкурсе на получение субсидии из областного бюджета на государственную поддержку спортивных организаций, осуществляющих подготовку спортивного резерва для спортивных сборных команд, в том числе спортивных сборных команд Российской Федерации, в рамках государственной программы Архангельской области «Развитие физической культуры и спорта в Архангельской области» получено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софинансирование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организации спортивной подготовки обучающихся МБОУ ДО «ДЮСШ № 1» и МБОУ ДО «ДЮСШ № 2» из областного бюджета в размере 526,7 тыс. руб., из средств местного бюджета – 175,6 тыс. руб.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детей, охваченных системой персонифицированного финансирования дополнительного образования детей, составила 49,1 %.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Задача «Организация воспитания и социализации обучающихся»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исполнение организации воспитания и социализации обучающихся реализованы конкурсы, фестивали, социальный проект «Дети Северодвинска», социально-педагогические программы, а также мероприятия в рамках государственной программы Архангельской области «Патриотическое воспитание, развитие физической культуры, спорта, туризма и повышение эффективности реализации молодежной политики в Архангельской области» по содействию в трудоустройстве несовершеннолетних граждан в количестве 320 человек (в 2021 году – 399).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2022 году в рамках федерального проекта «Безопасность дорожного движения» национального проекта «Безопасные и качественные автомобильные дороги» для оснащения специализированного кабинета МАОУ «СОШ № 24» приобретены технические средства обучения, наглядные учебные и методические материалы. Общий объем финансирования составил 782,8 тыс. руб., в том числе средства областного бюджета составили 473,4 тыс. руб., местного – 309,4 тыс. руб.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Реализованы 55 социально-педагогические программы, организованные муниципальными образовательными организациями дополнительного образования.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2022 года работали 8 военно-патриотических клубов. 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54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sp>
          <p:nvSpPr>
            <p:cNvPr id="29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0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40AD8E-E61D-4757-A4F7-F1A31E621269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12D436-793F-4463-AC83-2958EE988B48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446CD9-AE7F-49C5-A375-135D8ADDD5DC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E0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E0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A35682-D348-40C2-A4BE-1F2FDA6A8F25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F8EC987-9EBA-41E3-B152-9161F8CFD98D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FAA6AD-F5BC-40FA-A041-E1034AE7BD17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E0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E0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0708EF-5C9E-422C-B75A-7436C8C17819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D1BBBD-BF25-4AD9-951A-2E8EC53B08FD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CFD649-29E6-4589-8870-41188C2482C7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F508FB-CED7-4959-B9C1-F3AF3E0FEBC8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9C2E7B-4A0A-4A99-8E57-533C9815EF75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A48C8-0EAA-4994-9A88-6FDAADCFE3EE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508F43-8F6E-4B1B-BA6F-F1B75CE1E654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293D06-437C-4142-82C8-862F8D3F7D3B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76F36F-3B6C-441E-AF72-21FF8E173F21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FD6AB8-A7C6-45CF-A7B2-90CBCAD51BC8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224F22-C67E-4185-AD0F-A72FA1CDACE9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F46365-AED1-450C-9FE1-7284EE75ECFB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1CFFF-0C0C-4986-A734-B965C1115A83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Образец заголовка</a:t>
            </a:r>
            <a:endParaRPr lang="en-US" altLang="x-none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Образец текста</a:t>
            </a:r>
          </a:p>
          <a:p>
            <a:pPr lvl="1"/>
            <a:r>
              <a:rPr dirty="0"/>
              <a:t>Второй уровень</a:t>
            </a:r>
          </a:p>
          <a:p>
            <a:pPr lvl="2"/>
            <a:r>
              <a:rPr dirty="0"/>
              <a:t>Третий уровень</a:t>
            </a:r>
          </a:p>
          <a:p>
            <a:pPr lvl="3"/>
            <a:r>
              <a:rPr dirty="0"/>
              <a:t>Четвертый уровень</a:t>
            </a:r>
          </a:p>
          <a:p>
            <a:pPr lvl="4"/>
            <a:r>
              <a:rPr dirty="0"/>
              <a:t>Пятый уровень</a:t>
            </a:r>
            <a:endParaRPr lang="en-US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5EE37-7330-46A6-B76C-7D29A0D09DC9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10.07.2023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>
    <p:randomBar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8.png"/><Relationship Id="rId4" Type="http://schemas.openxmlformats.org/officeDocument/2006/relationships/image" Target="../media/image66.jpe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6"/>
            <a:ext cx="12192000" cy="6859895"/>
          </a:xfrm>
          <a:prstGeom prst="rect">
            <a:avLst/>
          </a:prstGeom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24851"/>
            <a:ext cx="12072664" cy="49552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Северодвинска</a:t>
            </a:r>
          </a:p>
          <a:p>
            <a:pPr algn="ctr" eaLnBrk="1" hangingPunct="1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ТЧЕТ </a:t>
            </a:r>
          </a:p>
          <a:p>
            <a:pPr algn="ctr" eaLnBrk="1" hangingPunct="1"/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</a:t>
            </a:r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оценке</a:t>
            </a:r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</a:t>
            </a:r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</a:p>
          <a:p>
            <a:pPr algn="ctr" eaLnBrk="1" hangingPunct="1"/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Северодвинска</a:t>
            </a:r>
            <a:r>
              <a:rPr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/>
            <a:endParaRPr sz="40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149" name="Номер слайда 6"/>
          <p:cNvSpPr txBox="1"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noFill/>
          <a:ln>
            <a:noFill/>
          </a:ln>
        </p:spPr>
        <p:txBody>
          <a:bodyPr anchor="ctr"/>
          <a:lstStyle/>
          <a:p>
            <a:pPr marL="0" indent="0" algn="r" defTabSz="914400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200" dirty="0">
                <a:solidFill>
                  <a:srgbClr val="898989"/>
                </a:solidFill>
                <a:latin typeface="Calibri" panose="020F0502020204030204" pitchFamily="34" charset="0"/>
              </a:rPr>
              <a:t>1</a:t>
            </a:fld>
            <a:endParaRPr lang="ru-RU" altLang="ru-RU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8534400" y="6032500"/>
            <a:ext cx="42926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/>
            <a:endParaRPr sz="2400" b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90385" y="125576"/>
            <a:ext cx="6867826" cy="707886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0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«Развитие дошкольного, </a:t>
            </a:r>
            <a:r>
              <a:rPr lang="ru-RU" sz="20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 err="1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0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дополнительного образования детей»</a:t>
            </a:r>
            <a:endParaRPr sz="20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4581" name="Замещающее содержимое 2458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1564"/>
              </p:ext>
            </p:extLst>
          </p:nvPr>
        </p:nvGraphicFramePr>
        <p:xfrm>
          <a:off x="191344" y="1052736"/>
          <a:ext cx="9912423" cy="5495974"/>
        </p:xfrm>
        <a:graphic>
          <a:graphicData uri="http://schemas.openxmlformats.org/drawingml/2006/table">
            <a:tbl>
              <a:tblPr/>
              <a:tblGrid>
                <a:gridCol w="447436"/>
                <a:gridCol w="6135815"/>
                <a:gridCol w="1722471"/>
                <a:gridCol w="1606701"/>
              </a:tblGrid>
              <a:tr h="43969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8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1008803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ctr" defTabSz="457200" eaLnBrk="1" hangingPunct="1">
                        <a:buNone/>
                      </a:pP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Совершенствование эффективного механизма взаимодействия системы профориентации детей и молодежи с предприятиями судостроительного кластера Северодвинска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329,9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329,9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11227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alt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мероприятия, направленные на профориентацию детей и молодежи для кадрового обеспечения судостроительного кластера;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alt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мероприятия, направленные на популяризацию рабочих и инженерно-технических профессий;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alt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кабинеты профориентации МАОУ «СОШ № 9», МАОУ ДО «Детский морской центр «Североморец».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endParaRPr lang="ru-RU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3169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Развитие физической культуры и </a:t>
                      </a:r>
                      <a:r>
                        <a:rPr b="1" dirty="0" err="1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</a:t>
                      </a: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 smtClean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defTabSz="457200" eaLnBrk="1" hangingPunct="1">
                        <a:buNone/>
                      </a:pPr>
                      <a:r>
                        <a:rPr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образовательных организациях</a:t>
                      </a:r>
                      <a:endParaRPr lang="ru-RU" altLang="en-US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10 842,7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10 842,7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79" marB="4567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533984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6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доля обучающихся муниципальных образовательных организаций, выполнивших нормативы ГТО, в общей численности обучающихся образовательных организаций, принявших участие в выполнении нормативов ВФСК ГТО, – 91,2 % (в 2021 году – 84,3 %).</a:t>
                      </a:r>
                    </a:p>
                  </a:txBody>
                  <a:tcPr marL="91438" marR="91438" marT="45679" marB="456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31" y="-1"/>
            <a:ext cx="951471" cy="976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146" y="0"/>
            <a:ext cx="2011854" cy="1341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219" y="1921993"/>
            <a:ext cx="1609483" cy="1272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0219" y="3573016"/>
            <a:ext cx="1609483" cy="14387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435" y="5364350"/>
            <a:ext cx="1993565" cy="1493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468" y="-17804"/>
            <a:ext cx="1525126" cy="994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68696" y="129768"/>
            <a:ext cx="10737691" cy="830997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4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«Развитие дошкольного, общего и дополнительного образования детей»</a:t>
            </a:r>
            <a:endParaRPr sz="24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6629" name="Замещающее содержимое 266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995437"/>
              </p:ext>
            </p:extLst>
          </p:nvPr>
        </p:nvGraphicFramePr>
        <p:xfrm>
          <a:off x="119336" y="980729"/>
          <a:ext cx="9793088" cy="5761303"/>
        </p:xfrm>
        <a:graphic>
          <a:graphicData uri="http://schemas.openxmlformats.org/drawingml/2006/table">
            <a:tbl>
              <a:tblPr/>
              <a:tblGrid>
                <a:gridCol w="437191"/>
                <a:gridCol w="6000075"/>
                <a:gridCol w="1682434"/>
                <a:gridCol w="1673388"/>
              </a:tblGrid>
              <a:tr h="517923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4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544948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ctr" defTabSz="457200" eaLnBrk="1" hangingPunct="1">
                        <a:buNone/>
                      </a:pPr>
                      <a:r>
                        <a:rPr b="1" dirty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Выявление и развитие потенциала одаренных детей</a:t>
                      </a:r>
                      <a:endParaRPr lang="ru-RU" altLang="en-US" b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513,0</a:t>
                      </a:r>
                      <a:endParaRPr lang="ru-RU" altLang="en-US" b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513,0</a:t>
                      </a:r>
                      <a:endParaRPr lang="ru-RU" altLang="en-US" b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9" marB="45719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2016745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мероприятий муниципального уровня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2 218 участников 61 регионального конкурса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6 541 участник 45 всероссийских и межрегиональных конкурсов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8 234 участника 69 международных и общероссийских интеллектуальных игр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обучающихся в Школе одаренных детей (МАОУДО ДЮЦ) по 5 направлениям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обучающийся в областной школе для одаренных детей из 5 общеобразовательных организаций. </a:t>
                      </a:r>
                    </a:p>
                  </a:txBody>
                  <a:tcPr marL="91445" marR="91445" marT="45719" marB="4571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39791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ctr" defTabSz="457200" eaLnBrk="1" hangingPunct="1">
                        <a:buNone/>
                      </a:pPr>
                      <a:r>
                        <a:rPr b="1" dirty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Организация отдыха, оздоровления и занятости детей в каникулярный период</a:t>
                      </a:r>
                      <a:endParaRPr lang="ru-RU" altLang="en-US" b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12 012,3</a:t>
                      </a:r>
                      <a:endParaRPr lang="ru-RU" altLang="en-US" b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12 012,3</a:t>
                      </a:r>
                      <a:endParaRPr lang="ru-RU" altLang="en-US" b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736572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285750" lvl="0" indent="-285750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3 762 ребенка отдохнули в лагерях различной направленности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lvl="0" indent="-285750" defTabSz="457200" eaLnBrk="1" hangingPunct="1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1 658 детей – в лагерях с дневным пребыванием</a:t>
                      </a:r>
                    </a:p>
                  </a:txBody>
                  <a:tcPr marT="45721" marB="45721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94433"/>
            <a:ext cx="1670327" cy="1112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967" y="3564291"/>
            <a:ext cx="1959922" cy="12648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5085184"/>
            <a:ext cx="2120265" cy="1590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73" y="1766897"/>
            <a:ext cx="1979712" cy="1484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39" y="5144625"/>
            <a:ext cx="1965850" cy="14713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593" y="26977"/>
            <a:ext cx="1959992" cy="1469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509877" y="57633"/>
            <a:ext cx="8291739" cy="954107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«Развитие дошкольного, общего и дополнительного образования детей»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8677" name="Замещающее содержимое 286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501711"/>
              </p:ext>
            </p:extLst>
          </p:nvPr>
        </p:nvGraphicFramePr>
        <p:xfrm>
          <a:off x="263352" y="990363"/>
          <a:ext cx="11593288" cy="3592000"/>
        </p:xfrm>
        <a:graphic>
          <a:graphicData uri="http://schemas.openxmlformats.org/drawingml/2006/table">
            <a:tbl>
              <a:tblPr/>
              <a:tblGrid>
                <a:gridCol w="524993"/>
                <a:gridCol w="7210504"/>
                <a:gridCol w="2022126"/>
                <a:gridCol w="1835665"/>
              </a:tblGrid>
              <a:tr h="517707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4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639524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ctr" defTabSz="457200" eaLnBrk="1" hangingPunct="1">
                        <a:buNone/>
                      </a:pP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Развитие системы психолого-педагогической, медицинской и социальной помощи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21 065,8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21 065,8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2129008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8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- 1 320 консультаций для несовершеннолетних, их родителей (законных представителей), педагогических работников</a:t>
                      </a:r>
                      <a:r>
                        <a:rPr lang="en-US" sz="18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8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- 8 400 чел/час – среднегодовой контингент обучающихся, охваченных дополнительными общеразвивающими программами социально-педагогической направленности</a:t>
                      </a:r>
                      <a:r>
                        <a:rPr lang="en-US" sz="18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коррекционно-развивающая</a:t>
                      </a:r>
                      <a:r>
                        <a:rPr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компенсирующая и логопедическая </a:t>
                      </a:r>
                      <a:r>
                        <a:rPr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помощь</a:t>
                      </a:r>
                      <a:r>
                        <a:rPr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обучающимся</a:t>
                      </a:r>
                      <a:r>
                        <a:rPr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 – 130 человек, факт – 130</a:t>
                      </a:r>
                      <a:r>
                        <a:rPr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психолого-медико-педагогическое</a:t>
                      </a:r>
                      <a:r>
                        <a:rPr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</a:t>
                      </a:r>
                      <a:r>
                        <a:rPr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 – 285 человек, факт – 285</a:t>
                      </a:r>
                      <a:r>
                        <a:rPr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14" y="4770148"/>
            <a:ext cx="1773213" cy="1970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60" y="4770148"/>
            <a:ext cx="1473048" cy="1964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533" y="4750663"/>
            <a:ext cx="2627784" cy="1970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3374"/>
            <a:ext cx="3503712" cy="19708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50263"/>
            <a:ext cx="1610720" cy="161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8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723" name="AutoShape 10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AutoShape 12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725" name="AutoShape 14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0" y="92704"/>
            <a:ext cx="8623300" cy="523220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педагогических работников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76852810"/>
              </p:ext>
            </p:extLst>
          </p:nvPr>
        </p:nvGraphicFramePr>
        <p:xfrm>
          <a:off x="144463" y="615924"/>
          <a:ext cx="8975872" cy="6242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725144"/>
            <a:ext cx="2659224" cy="1772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636912"/>
            <a:ext cx="2664296" cy="1777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04664"/>
            <a:ext cx="2627784" cy="1970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59496" y="885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«Развитие инфраструктуры муниципальной системы образования Северодвинска»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2773" name="Таблица 32772"/>
          <p:cNvGraphicFramePr/>
          <p:nvPr>
            <p:extLst>
              <p:ext uri="{D42A27DB-BD31-4B8C-83A1-F6EECF244321}">
                <p14:modId xmlns:p14="http://schemas.microsoft.com/office/powerpoint/2010/main" val="400013637"/>
              </p:ext>
            </p:extLst>
          </p:nvPr>
        </p:nvGraphicFramePr>
        <p:xfrm>
          <a:off x="593725" y="1168400"/>
          <a:ext cx="11123613" cy="3455988"/>
        </p:xfrm>
        <a:graphic>
          <a:graphicData uri="http://schemas.openxmlformats.org/drawingml/2006/table">
            <a:tbl>
              <a:tblPr/>
              <a:tblGrid>
                <a:gridCol w="7491413"/>
                <a:gridCol w="1855787"/>
                <a:gridCol w="1776413"/>
              </a:tblGrid>
              <a:tr h="601663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768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1.  Строительство и капитальный ремонт объектов инфраструктуры системы образования Северодвинска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44 540,30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44 540,30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7032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2.  Улучшение технического состояния зданий и сооружений муниципальной системы образования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13 573,80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13 573,80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</a:tr>
              <a:tr h="9636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3. Повышение уровня безопасности объектов и систем жизнеобеспечения муниципальных образовательных организаций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102 516,0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102 516,0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16" marR="83216" marT="41615" marB="4161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27" y="4581128"/>
            <a:ext cx="4014117" cy="2261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2" y="4581128"/>
            <a:ext cx="2999796" cy="2249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581128"/>
            <a:ext cx="3035829" cy="2276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8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AutoShape 10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AutoShape 12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821" name="AutoShape 14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03300" y="52625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капитальный ремонт объектов инфраструктуры системы образования Северодвинска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825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2" y="2021230"/>
            <a:ext cx="3159623" cy="23700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6" name="TextBox 3"/>
          <p:cNvSpPr txBox="1"/>
          <p:nvPr/>
        </p:nvSpPr>
        <p:spPr>
          <a:xfrm>
            <a:off x="194147" y="1052316"/>
            <a:ext cx="4275658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теневых </a:t>
            </a:r>
            <a:r>
              <a:rPr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навесов</a:t>
            </a: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№ 86 ЦРР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работ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840,00 </a:t>
            </a:r>
            <a:r>
              <a:rPr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7" name="TextBox 2"/>
          <p:cNvSpPr txBox="1"/>
          <p:nvPr/>
        </p:nvSpPr>
        <p:spPr>
          <a:xfrm>
            <a:off x="7761924" y="1052316"/>
            <a:ext cx="443007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спортивной площадки в </a:t>
            </a:r>
            <a:r>
              <a:rPr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</a:t>
            </a: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«СОШ №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ct val="0"/>
              </a:spcBef>
              <a:buClrTx/>
              <a:buSzTx/>
              <a:buNone/>
            </a:pPr>
            <a:r>
              <a:rPr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работ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8 196,1 </a:t>
            </a:r>
            <a:r>
              <a:rPr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3463000" y="5267847"/>
            <a:ext cx="7714827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</a:t>
            </a: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13 «Незабудка»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БДОУ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67 «Медвежонок»,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работ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1 657,6 </a:t>
            </a:r>
            <a:r>
              <a:rPr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509637"/>
            <a:ext cx="3538401" cy="2653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" y="4510632"/>
            <a:ext cx="3093275" cy="2319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801" y="1680678"/>
            <a:ext cx="4408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Book Antiqua" panose="02040602050305030304" pitchFamily="18" charset="0"/>
              </a:rPr>
              <a:t> </a:t>
            </a:r>
            <a:r>
              <a:rPr lang="ru-RU" sz="1600" b="1" dirty="0" smtClean="0">
                <a:latin typeface="Book Antiqua" panose="02040602050305030304" pitchFamily="18" charset="0"/>
              </a:rPr>
              <a:t>Работы </a:t>
            </a:r>
            <a:r>
              <a:rPr lang="ru-RU" sz="1600" b="1" dirty="0">
                <a:latin typeface="Book Antiqua" panose="02040602050305030304" pitchFamily="18" charset="0"/>
              </a:rPr>
              <a:t>по организации </a:t>
            </a:r>
            <a:r>
              <a:rPr lang="ru-RU" sz="1600" b="1" dirty="0" smtClean="0">
                <a:latin typeface="Book Antiqua" panose="02040602050305030304" pitchFamily="18" charset="0"/>
              </a:rPr>
              <a:t>строительств</a:t>
            </a:r>
            <a:r>
              <a:rPr lang="ru-RU" sz="1600" dirty="0" smtClean="0">
                <a:latin typeface="Book Antiqua" panose="02040602050305030304" pitchFamily="18" charset="0"/>
              </a:rPr>
              <a:t>а </a:t>
            </a:r>
          </a:p>
          <a:p>
            <a:r>
              <a:rPr lang="ru-RU" sz="1600" b="1" dirty="0" smtClean="0">
                <a:latin typeface="Book Antiqua" panose="02040602050305030304" pitchFamily="18" charset="0"/>
              </a:rPr>
              <a:t>«</a:t>
            </a:r>
            <a:r>
              <a:rPr lang="ru-RU" sz="1600" b="1" dirty="0">
                <a:latin typeface="Book Antiqua" panose="02040602050305030304" pitchFamily="18" charset="0"/>
              </a:rPr>
              <a:t>Умной площадки» </a:t>
            </a:r>
            <a:r>
              <a:rPr lang="ru-RU" sz="1600" dirty="0">
                <a:latin typeface="Book Antiqua" panose="02040602050305030304" pitchFamily="18" charset="0"/>
              </a:rPr>
              <a:t>на территории </a:t>
            </a:r>
            <a:endParaRPr lang="ru-RU" sz="1600" dirty="0" smtClean="0">
              <a:latin typeface="Book Antiqua" panose="02040602050305030304" pitchFamily="18" charset="0"/>
            </a:endParaRPr>
          </a:p>
          <a:p>
            <a:r>
              <a:rPr lang="ru-RU" sz="1600" dirty="0" smtClean="0">
                <a:latin typeface="Book Antiqua" panose="02040602050305030304" pitchFamily="18" charset="0"/>
              </a:rPr>
              <a:t>МБОУ </a:t>
            </a:r>
            <a:r>
              <a:rPr lang="ru-RU" sz="1600" dirty="0">
                <a:latin typeface="Book Antiqua" panose="02040602050305030304" pitchFamily="18" charset="0"/>
              </a:rPr>
              <a:t>ДО «ДЮСШ № 2» </a:t>
            </a:r>
            <a:endParaRPr lang="ru-RU" sz="1600" dirty="0" smtClean="0">
              <a:latin typeface="Book Antiqua" panose="02040602050305030304" pitchFamily="18" charset="0"/>
            </a:endParaRPr>
          </a:p>
          <a:p>
            <a:endParaRPr lang="ru-RU" sz="1600" dirty="0">
              <a:latin typeface="Book Antiqua" panose="02040602050305030304" pitchFamily="18" charset="0"/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41" y="2527987"/>
            <a:ext cx="3961176" cy="264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8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AutoShape 10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12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69" name="AutoShape 14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79151" y="52625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технического состояния зданий и сооружений муниципальной системы образования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873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419975" y="4322763"/>
            <a:ext cx="4137025" cy="2328862"/>
          </a:xfrm>
        </p:spPr>
      </p:pic>
      <p:sp>
        <p:nvSpPr>
          <p:cNvPr id="21" name="TextBox 20"/>
          <p:cNvSpPr txBox="1"/>
          <p:nvPr/>
        </p:nvSpPr>
        <p:spPr>
          <a:xfrm>
            <a:off x="6931025" y="1270000"/>
            <a:ext cx="49577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96863" y="854710"/>
            <a:ext cx="11895137" cy="36317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marL="285750" indent="-285750">
              <a:buClrTx/>
              <a:buSzTx/>
              <a:buFont typeface="Wingdings" panose="05000000000000000000" pitchFamily="2" charset="2"/>
              <a:buChar char="§"/>
              <a:defRPr sz="1900" b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</a:defRPr>
            </a:lvl1pPr>
            <a:lvl2pPr lvl="1">
              <a:buClrTx/>
              <a:buSzTx/>
              <a:buFontTx/>
              <a:buNone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задачи «Улучшение технического состояния зданий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 муниципальной системы образования»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мероприятия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строительных конструкций зданий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объектах,</a:t>
            </a:r>
          </a:p>
          <a:p>
            <a:pPr>
              <a:buFontTx/>
              <a:buChar char="-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достоверности проектно-сметной документации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организациях на сумму 8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243,3 тыс.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проекты и пройдена экспертиза сметной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капитальный ремонт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«СОШ № 3», МАОУ «СОШ № 5», МАОУ «СОШ № 11», МАОУ «СОШ № 12», МАОУ «СОШ № 20»,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 в программу «Модернизация школьных систем образования», утвержденную совместным приказом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и Минстроя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96863" y="4592638"/>
            <a:ext cx="8447087" cy="10156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marL="285750" indent="-285750">
              <a:buClrTx/>
              <a:buSzTx/>
              <a:buFont typeface="Wingdings" panose="05000000000000000000" pitchFamily="2" charset="2"/>
              <a:buChar char="§"/>
              <a:defRPr sz="1900" b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</a:defRPr>
            </a:lvl1pPr>
            <a:lvl2pPr lvl="1">
              <a:buClrTx/>
              <a:buSzTx/>
              <a:buFontTx/>
              <a:buNone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ru-RU" sz="2000" dirty="0">
                <a:solidFill>
                  <a:schemeClr val="tx1"/>
                </a:solidFill>
              </a:rPr>
              <a:t>Усиление строительных конструкций </a:t>
            </a:r>
            <a:r>
              <a:rPr lang="ru-RU" sz="2000" dirty="0" smtClean="0">
                <a:solidFill>
                  <a:schemeClr val="tx1"/>
                </a:solidFill>
              </a:rPr>
              <a:t>в 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МАОУ </a:t>
            </a:r>
            <a:r>
              <a:rPr lang="ru-RU" sz="2000" dirty="0">
                <a:solidFill>
                  <a:schemeClr val="tx1"/>
                </a:solidFill>
              </a:rPr>
              <a:t>«Гуманитарная гимназия № 8» </a:t>
            </a:r>
            <a:r>
              <a:rPr lang="ru-RU" sz="1600" dirty="0">
                <a:solidFill>
                  <a:schemeClr val="tx1"/>
                </a:solidFill>
              </a:rPr>
              <a:t>на сумму 1 </a:t>
            </a:r>
            <a:r>
              <a:rPr lang="ru-RU" sz="1600" dirty="0" smtClean="0">
                <a:solidFill>
                  <a:schemeClr val="tx1"/>
                </a:solidFill>
              </a:rPr>
              <a:t>655,2 тыс. руб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endParaRPr lang="ru-RU" sz="16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МАДОУ </a:t>
            </a:r>
            <a:r>
              <a:rPr lang="ru-RU" sz="2000" dirty="0">
                <a:solidFill>
                  <a:schemeClr val="tx1"/>
                </a:solidFill>
              </a:rPr>
              <a:t>№ 44 «Веселые нотки» на сумму </a:t>
            </a:r>
            <a:r>
              <a:rPr lang="ru-RU" sz="1600" dirty="0">
                <a:solidFill>
                  <a:schemeClr val="tx1"/>
                </a:solidFill>
              </a:rPr>
              <a:t>3 </a:t>
            </a:r>
            <a:r>
              <a:rPr lang="ru-RU" sz="1600" dirty="0" smtClean="0">
                <a:solidFill>
                  <a:schemeClr val="tx1"/>
                </a:solidFill>
              </a:rPr>
              <a:t>675,3 тыс. руб.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1232695"/>
            <a:ext cx="421957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033837"/>
            <a:ext cx="3489325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8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AutoShape 10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12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69" name="AutoShape 14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79151" y="52625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технического состояния зданий и сооружений муниципальной системы образования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1025" y="1270000"/>
            <a:ext cx="49577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76" name="Прямоугольник 1"/>
          <p:cNvSpPr>
            <a:spLocks noChangeArrowheads="1"/>
          </p:cNvSpPr>
          <p:nvPr/>
        </p:nvSpPr>
        <p:spPr bwMode="auto">
          <a:xfrm>
            <a:off x="3018759" y="1063227"/>
            <a:ext cx="5453506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плавательного бассейна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«Морская кадетская школа»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30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872,4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28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000,00  тыс. руб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средства федерального бюджета,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2 321,5 тыс.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средства областного бюджета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550,9  тыс. руб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средства местного бюджета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 МАОУ СОШ № 28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дополнительно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средства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сумму 3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647,5 тыс. руб.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сумму 26 411,5 тыс. руб. 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них  22 764,00 тыс. руб. средства областного бюджета- 2021 год)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1063227"/>
            <a:ext cx="2584420" cy="3445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3266" y="2581200"/>
            <a:ext cx="4738868" cy="35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 txBox="1"/>
          <p:nvPr/>
        </p:nvSpPr>
        <p:spPr bwMode="auto">
          <a:xfrm>
            <a:off x="479376" y="1006732"/>
            <a:ext cx="4789488" cy="1057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lvl="0">
              <a:buClr>
                <a:srgbClr val="FF0000"/>
              </a:buClr>
              <a:defRPr/>
            </a:pPr>
            <a:r>
              <a:rPr lang="ru-RU" sz="1800" b="1" kern="0" dirty="0">
                <a:latin typeface="Times New Roman" panose="02020603050405020304"/>
              </a:rPr>
              <a:t>замена оконных и дверных блоков в 33 организациях (</a:t>
            </a:r>
            <a:r>
              <a:rPr lang="ru-RU" sz="1600" kern="0" dirty="0">
                <a:latin typeface="Times New Roman" panose="02020603050405020304"/>
              </a:rPr>
              <a:t>в том числе в 5 </a:t>
            </a:r>
            <a:r>
              <a:rPr lang="ru-RU" sz="1600" kern="0" dirty="0" smtClean="0">
                <a:latin typeface="Times New Roman" panose="02020603050405020304"/>
              </a:rPr>
              <a:t>организациях </a:t>
            </a:r>
            <a:r>
              <a:rPr lang="ru-RU" sz="1600" kern="0" dirty="0">
                <a:latin typeface="Times New Roman" panose="02020603050405020304"/>
              </a:rPr>
              <a:t>из резервного фонда Правительства Архангельской области) на сумму 16 </a:t>
            </a:r>
            <a:r>
              <a:rPr lang="ru-RU" sz="1600" kern="0" dirty="0" smtClean="0">
                <a:latin typeface="Times New Roman" panose="02020603050405020304"/>
              </a:rPr>
              <a:t>121,7 тыс. </a:t>
            </a:r>
            <a:r>
              <a:rPr lang="ru-RU" sz="1600" kern="0" dirty="0">
                <a:latin typeface="Times New Roman" panose="02020603050405020304"/>
              </a:rPr>
              <a:t>руб.</a:t>
            </a:r>
            <a:endParaRPr kumimoji="0" lang="ru-RU" sz="160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   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40967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782" y="2580630"/>
            <a:ext cx="3323181" cy="24923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03300" y="52625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объектов и систем жизнеобеспечения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6645275" y="1111825"/>
            <a:ext cx="4573588" cy="874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Ремонт кровель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в 12 образовательных организациях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(стоимость работ – 3 784,8 тыс. руб.)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64950"/>
            <a:ext cx="4176464" cy="2470453"/>
          </a:xfrm>
          <a:prstGeom prst="rect">
            <a:avLst/>
          </a:prstGeom>
        </p:spPr>
      </p:pic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703512" y="5096983"/>
            <a:ext cx="6130504" cy="874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Ремонт крылец в 8 образовательных организациях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(стоимость работ – 2 537,3 тыс. руб.)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02" y="2580630"/>
            <a:ext cx="3151324" cy="4201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551384" y="1268760"/>
            <a:ext cx="5472608" cy="41044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lvl="0" eaLnBrk="1" hangingPunct="1">
              <a:buClr>
                <a:srgbClr val="FF0000"/>
              </a:buClr>
              <a:defRPr/>
            </a:pPr>
            <a:r>
              <a:rPr lang="ru-RU" sz="1800" b="1" kern="0" dirty="0">
                <a:latin typeface="Times New Roman" panose="02020603050405020304"/>
              </a:rPr>
              <a:t>- ремонт фасадов в 12 </a:t>
            </a:r>
            <a:r>
              <a:rPr lang="ru-RU" sz="1800" b="1" kern="0" dirty="0" smtClean="0">
                <a:latin typeface="Times New Roman" panose="02020603050405020304"/>
              </a:rPr>
              <a:t>организациях </a:t>
            </a:r>
          </a:p>
          <a:p>
            <a:pPr marL="0" lvl="0" indent="0" eaLnBrk="1" hangingPunct="1">
              <a:buClr>
                <a:srgbClr val="FF0000"/>
              </a:buClr>
              <a:buNone/>
              <a:defRPr/>
            </a:pPr>
            <a:r>
              <a:rPr lang="ru-RU" sz="1600" kern="0" dirty="0" smtClean="0">
                <a:latin typeface="Times New Roman" panose="02020603050405020304"/>
              </a:rPr>
              <a:t>(в </a:t>
            </a:r>
            <a:r>
              <a:rPr lang="ru-RU" sz="1600" kern="0" dirty="0">
                <a:latin typeface="Times New Roman" panose="02020603050405020304"/>
              </a:rPr>
              <a:t>том числе 1 организация из средств резервного фонда Администрации Северодвинска </a:t>
            </a:r>
            <a:endParaRPr lang="ru-RU" sz="1600" kern="0" dirty="0" smtClean="0">
              <a:latin typeface="Times New Roman" panose="02020603050405020304"/>
            </a:endParaRPr>
          </a:p>
          <a:p>
            <a:pPr marL="0" lvl="0" indent="0" eaLnBrk="1" hangingPunct="1">
              <a:buClr>
                <a:srgbClr val="FF0000"/>
              </a:buClr>
              <a:buNone/>
              <a:defRPr/>
            </a:pPr>
            <a:r>
              <a:rPr lang="ru-RU" sz="1600" kern="0" dirty="0" smtClean="0">
                <a:latin typeface="Times New Roman" panose="02020603050405020304"/>
              </a:rPr>
              <a:t>1 </a:t>
            </a:r>
            <a:r>
              <a:rPr lang="ru-RU" sz="1600" kern="0" dirty="0">
                <a:latin typeface="Times New Roman" panose="02020603050405020304"/>
              </a:rPr>
              <a:t>организация из резервного фонда Правительства Архангельской области) </a:t>
            </a:r>
            <a:endParaRPr lang="ru-RU" sz="1600" kern="0" dirty="0" smtClean="0">
              <a:latin typeface="Times New Roman" panose="02020603050405020304"/>
            </a:endParaRPr>
          </a:p>
          <a:p>
            <a:pPr marL="0" lvl="0" indent="0" eaLnBrk="1" hangingPunct="1">
              <a:buClr>
                <a:srgbClr val="FF0000"/>
              </a:buClr>
              <a:buNone/>
              <a:defRPr/>
            </a:pPr>
            <a:r>
              <a:rPr lang="ru-RU" sz="1800" b="1" kern="0" dirty="0" smtClean="0">
                <a:latin typeface="Times New Roman" panose="02020603050405020304"/>
              </a:rPr>
              <a:t>на </a:t>
            </a:r>
            <a:r>
              <a:rPr lang="ru-RU" sz="1800" b="1" kern="0" dirty="0">
                <a:latin typeface="Times New Roman" panose="02020603050405020304"/>
              </a:rPr>
              <a:t>сумму 11 </a:t>
            </a:r>
            <a:r>
              <a:rPr lang="ru-RU" sz="1800" b="1" kern="0" dirty="0" smtClean="0">
                <a:latin typeface="Times New Roman" panose="02020603050405020304"/>
              </a:rPr>
              <a:t>481,2 тыс. </a:t>
            </a:r>
            <a:r>
              <a:rPr lang="ru-RU" sz="1800" b="1" kern="0" dirty="0">
                <a:latin typeface="Times New Roman" panose="02020603050405020304"/>
              </a:rPr>
              <a:t>руб. </a:t>
            </a:r>
            <a:endParaRPr lang="ru-RU" sz="1800" b="1" kern="0" dirty="0" smtClean="0">
              <a:latin typeface="Times New Roman" panose="02020603050405020304"/>
            </a:endParaRPr>
          </a:p>
          <a:p>
            <a:pPr marL="0" lvl="0" indent="0" eaLnBrk="1" hangingPunct="1">
              <a:buClr>
                <a:srgbClr val="FF0000"/>
              </a:buClr>
              <a:buNone/>
              <a:defRPr/>
            </a:pPr>
            <a:r>
              <a:rPr lang="ru-RU" sz="1800" kern="0" dirty="0" smtClean="0">
                <a:latin typeface="Times New Roman" panose="02020603050405020304"/>
              </a:rPr>
              <a:t>в </a:t>
            </a:r>
            <a:r>
              <a:rPr lang="ru-RU" sz="1800" kern="0" dirty="0">
                <a:latin typeface="Times New Roman" panose="02020603050405020304"/>
              </a:rPr>
              <a:t>рамках данного мероприятия выполнены работы по ремонту фасадов МАОУ «СОШ № 22», МАОУ «ЛГ № 27» (с устройством арт-объекта), МАОУ «СОШ № 9» и МАОУ «СОШ № 23» (с устройством архитектурной подсветки</a:t>
            </a:r>
            <a:r>
              <a:rPr lang="ru-RU" sz="1800" kern="0" dirty="0" smtClean="0">
                <a:latin typeface="Times New Roman" panose="02020603050405020304"/>
              </a:rPr>
              <a:t>)</a:t>
            </a: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None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71464" y="-13360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объектов и систем жизнеобеспечения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006732"/>
            <a:ext cx="4884035" cy="3663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01" y="3781349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167443"/>
              </p:ext>
            </p:extLst>
          </p:nvPr>
        </p:nvGraphicFramePr>
        <p:xfrm>
          <a:off x="407368" y="620688"/>
          <a:ext cx="10441160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1872208"/>
                <a:gridCol w="2808312"/>
                <a:gridCol w="3240360"/>
                <a:gridCol w="2520280"/>
              </a:tblGrid>
              <a:tr h="12588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Управление образования Администрации Северодвинска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программы дошкольного образования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 программы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ООО,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дополнительные общеразвивающие программы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службы обеспечения / сопровождения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2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учреждений, в том числе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fontAlgn="base" hangingPunct="0"/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учреждений комбинированного вида;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учреждений со статусом «Центр развития ребенка».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Функционирует 1 частный детский сад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hangingPunct="0"/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учреждений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 том числе: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Северодвинская прогимназия № 1;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Лицей № 17 (базовая школа РАН);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гимназии;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школы с углубленным изучением отдельных предметов (иностранного языка, социально-экономического профиля);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Морская кадетская школа имени адмирала Котова Павла Григорьевича;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оборонно-спортивной направленности;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сельские школы, в том числе «Точка роста» в Неноксе;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образовательных организаций имеют структурные подразделения, реализующие программы дошкольного образования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hangingPunct="0"/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учреждений,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 том числе: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«ДЕТСКО-ЮНОШЕСКИЙ ЦЕНТР»;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«Детский морской центр «Североморец»;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«Северный детский технопарк «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«Детско-юношеская спортивная школа № 1»;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«Детско-юношеская спортивная школа № 2»;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Детский центр культуры»;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«Центр психолого-педагогической, медицинской и социальной помощи»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казенное учреждение «Центр обеспечения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функционирования образовательных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организаций Северодвинска»;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 hangingPunct="0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Северодвинское муниципальное предприятие «Комбинат школьного питания»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07" marR="472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27648" y="268869"/>
            <a:ext cx="53733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Инфраструктурное обеспечение сферы образования Северодвинска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9376" y="48845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</a:t>
            </a:r>
            <a:r>
              <a:rPr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жизнеобеспечения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392" y="1018192"/>
            <a:ext cx="11233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в МАОУ «СОШ № 26» на сумму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250,0 тыс. руб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ремонт плоскостного спортивного сооружения в МАОУ «СОШ № 2» на сумму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150,0  тыс. руб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492896"/>
            <a:ext cx="5580861" cy="3723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852936"/>
            <a:ext cx="4624754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7568" y="6195274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Book Antiqua" panose="02040602050305030304" pitchFamily="18" charset="0"/>
              </a:rPr>
              <a:t>МАОУ «СОШ №2»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0256" y="6224587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Book Antiqua" panose="02040602050305030304" pitchFamily="18" charset="0"/>
              </a:rPr>
              <a:t>МАОУ «СОШ № 26»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5725" y="1252538"/>
            <a:ext cx="95631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систем электроосвещения</a:t>
            </a:r>
          </a:p>
          <a:p>
            <a:pPr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электротехнических систем и систем вентиляции на объектах муниципальных образовательных организаций осуществлен на сумму 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110,5 тыс.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в 3 образовательных организациях.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-выполнены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модернизации осветительного оборудования, щитов освещения и электрических сетей групповых помещений и учебных кабинетов в 2 организациях на сумму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639,0 тыс.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вентиляции в 1 организации на сумму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139,9 тыс.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91" y="3212976"/>
            <a:ext cx="5256584" cy="3506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197372"/>
            <a:ext cx="4690849" cy="352174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1967" y="298431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</a:t>
            </a:r>
            <a:r>
              <a:rPr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жизнеобеспечения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456728" y="60373"/>
            <a:ext cx="9855199" cy="954107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</a:t>
            </a:r>
            <a:r>
              <a:rPr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жизнеобеспечения 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378" y="997779"/>
            <a:ext cx="116766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сетей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 17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102,7 тыс.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произведена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наружных сетей в МАОУ СОШ № 28 на сумму 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061,0 тыс.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26 с. Белое озеро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 ремонт системы отопления на сумму1 800,0 тыс.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сетей в рамках выполнения мероприятий по передаче наружных инженерных сетей в СМУП ЖКХ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Горвик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апитальный ремонт водопровода, Челябинс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64904"/>
            <a:ext cx="51845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онтаж инженерных систем и коммуникаций цены под клю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518170"/>
            <a:ext cx="4866187" cy="32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9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03300" y="52625"/>
            <a:ext cx="9855199" cy="523220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выполнены работы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400" y="836712"/>
            <a:ext cx="114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Комплексный ремонту </a:t>
            </a:r>
            <a:r>
              <a:rPr lang="ru-RU" dirty="0">
                <a:latin typeface="Book Antiqua" panose="02040602050305030304" pitchFamily="18" charset="0"/>
              </a:rPr>
              <a:t>помещений зданий осуществлен на сумму 15 </a:t>
            </a:r>
            <a:r>
              <a:rPr lang="ru-RU" dirty="0" smtClean="0">
                <a:latin typeface="Book Antiqua" panose="02040602050305030304" pitchFamily="18" charset="0"/>
              </a:rPr>
              <a:t>457,9 тыс. </a:t>
            </a:r>
            <a:r>
              <a:rPr lang="ru-RU" dirty="0">
                <a:latin typeface="Book Antiqua" panose="02040602050305030304" pitchFamily="18" charset="0"/>
              </a:rPr>
              <a:t>руб. </a:t>
            </a:r>
            <a:r>
              <a:rPr lang="ru-RU" dirty="0" smtClean="0">
                <a:latin typeface="Book Antiqua" panose="02040602050305030304" pitchFamily="18" charset="0"/>
              </a:rPr>
              <a:t>в </a:t>
            </a:r>
            <a:r>
              <a:rPr lang="ru-RU" dirty="0">
                <a:latin typeface="Book Antiqua" panose="02040602050305030304" pitchFamily="18" charset="0"/>
              </a:rPr>
              <a:t>19 организациях. </a:t>
            </a:r>
            <a:endParaRPr lang="ru-RU" dirty="0" smtClean="0">
              <a:latin typeface="Book Antiqua" panose="02040602050305030304" pitchFamily="18" charset="0"/>
            </a:endParaRPr>
          </a:p>
          <a:p>
            <a:endParaRPr lang="ru-RU" sz="1600" dirty="0">
              <a:latin typeface="Book Antiqua" panose="02040602050305030304" pitchFamily="18" charset="0"/>
            </a:endParaRPr>
          </a:p>
          <a:p>
            <a:r>
              <a:rPr lang="ru-RU" sz="1600" dirty="0" smtClean="0">
                <a:latin typeface="Book Antiqua" panose="02040602050305030304" pitchFamily="18" charset="0"/>
              </a:rPr>
              <a:t>В </a:t>
            </a:r>
            <a:r>
              <a:rPr lang="ru-RU" sz="1600" dirty="0">
                <a:latin typeface="Book Antiqua" panose="02040602050305030304" pitchFamily="18" charset="0"/>
              </a:rPr>
              <a:t>том числе выполнен ремонт помещений МАОУ ДО «ДМЦ «Североморец» для организации проведения занятий по стрельбе (стрелковый тир для пулевой стрельбы) на общую сумму 1 </a:t>
            </a:r>
            <a:r>
              <a:rPr lang="ru-RU" sz="1600" dirty="0" smtClean="0">
                <a:latin typeface="Book Antiqua" panose="02040602050305030304" pitchFamily="18" charset="0"/>
              </a:rPr>
              <a:t>105,1  тыс. руб</a:t>
            </a:r>
            <a:r>
              <a:rPr lang="ru-RU" sz="1600" dirty="0"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2" y="2167282"/>
            <a:ext cx="4860032" cy="3645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060848"/>
            <a:ext cx="2949792" cy="393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8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9155" name="AutoShape 10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9156" name="AutoShape 12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9157" name="AutoShape 14" descr="ÐÐ°ÑÑÐ¸Ð½ÐºÐ¸ Ð¿Ð¾ Ð·Ð°Ð¿ÑÐ¾ÑÑ Ð¦Ð®ÐÐ¢Ð¢ ÑÐµÐ²ÐµÑÐ¾Ð´Ð²Ð¸Ð½ÑÐº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937"/>
            <a:ext cx="12917417" cy="9541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 «Формирование комфортной и </a:t>
            </a:r>
            <a:r>
              <a:rPr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9161" name="Таблица 49160"/>
          <p:cNvGraphicFramePr/>
          <p:nvPr>
            <p:extLst>
              <p:ext uri="{D42A27DB-BD31-4B8C-83A1-F6EECF244321}">
                <p14:modId xmlns:p14="http://schemas.microsoft.com/office/powerpoint/2010/main" val="376710917"/>
              </p:ext>
            </p:extLst>
          </p:nvPr>
        </p:nvGraphicFramePr>
        <p:xfrm>
          <a:off x="261938" y="908720"/>
          <a:ext cx="11586125" cy="5949280"/>
        </p:xfrm>
        <a:graphic>
          <a:graphicData uri="http://schemas.openxmlformats.org/drawingml/2006/table">
            <a:tbl>
              <a:tblPr/>
              <a:tblGrid>
                <a:gridCol w="8566150"/>
                <a:gridCol w="152400"/>
                <a:gridCol w="1339850"/>
                <a:gridCol w="95800"/>
                <a:gridCol w="1431925"/>
              </a:tblGrid>
              <a:tr h="603701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6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995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 1. Обеспечение содержания зданий и сооружений муниципальных образовательных организаций, обустройство прилегающих к ним территорий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101 208,00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100 525,6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39862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defTabSz="457200" eaLnBrk="1" hangingPunct="1">
                        <a:lnSpc>
                          <a:spcPct val="150000"/>
                        </a:lnSpc>
                        <a:buNone/>
                      </a:pPr>
                      <a:r>
                        <a:rPr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исполнения муниципальных функций МКУ </a:t>
                      </a:r>
                      <a:r>
                        <a:rPr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ЦОФООС</a:t>
                      </a:r>
                      <a:r>
                        <a:rPr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395 808,80 </a:t>
                      </a:r>
                      <a:r>
                        <a:rPr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r>
                        <a:rPr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lvl="0" algn="just" defTabSz="457200" eaLnBrk="1" hangingPunct="1">
                        <a:buNone/>
                      </a:pPr>
                      <a:r>
                        <a:rPr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аварийно-диспетчерское</a:t>
                      </a:r>
                      <a:r>
                        <a:rPr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4 080 </a:t>
                      </a:r>
                      <a:r>
                        <a:rPr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заявок</a:t>
                      </a:r>
                      <a:r>
                        <a:rPr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ru-RU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defTabSz="457200" eaLnBrk="1" hangingPunct="1">
                        <a:buNone/>
                      </a:pPr>
                      <a:r>
                        <a:rPr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профилактическое</a:t>
                      </a:r>
                      <a:r>
                        <a:rPr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–  2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</a:t>
                      </a:r>
                      <a:r>
                        <a:rPr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заявок; </a:t>
                      </a:r>
                      <a:endParaRPr lang="ru-RU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defTabSz="457200" eaLnBrk="1" hangingPunct="1">
                        <a:buNone/>
                      </a:pPr>
                      <a:r>
                        <a:rPr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проектные</a:t>
                      </a:r>
                      <a:r>
                        <a:rPr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altLang="en-US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30591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2. Повышение уровня благоустройства территорий муниципальных образовательных организаций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9 531,20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altLang="en-US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9 531,20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809438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обрезка и ликвидация деревьев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восстановление и ремонт наружного освещения</a:t>
                      </a:r>
                    </a:p>
                    <a:p>
                      <a:pPr lvl="0" algn="just" defTabSz="457200" eaLnBrk="1" hangingPunct="1">
                        <a:buNone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асфальтобетонного покрытия </a:t>
                      </a:r>
                    </a:p>
                    <a:p>
                      <a:pPr lvl="0" algn="just" defTabSz="457200" eaLnBrk="1" hangingPunct="1">
                        <a:buNone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благоустройство территорий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установка игрового оборудования и </a:t>
                      </a:r>
                      <a:r>
                        <a:rPr lang="ru-RU" sz="16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леерного</a:t>
                      </a: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ограждения </a:t>
                      </a:r>
                    </a:p>
                    <a:p>
                      <a:pPr lvl="0" algn="just" defTabSz="457200" eaLnBrk="1" hangingPunct="1">
                        <a:buNone/>
                      </a:pPr>
                      <a:endParaRPr lang="ru-RU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66" marB="3516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096" y="2810063"/>
            <a:ext cx="2143496" cy="1459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963" y="5100337"/>
            <a:ext cx="3124735" cy="1757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21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785471"/>
              </p:ext>
            </p:extLst>
          </p:nvPr>
        </p:nvGraphicFramePr>
        <p:xfrm>
          <a:off x="119336" y="866234"/>
          <a:ext cx="12072663" cy="5564188"/>
        </p:xfrm>
        <a:graphic>
          <a:graphicData uri="http://schemas.openxmlformats.org/drawingml/2006/table">
            <a:tbl>
              <a:tblPr/>
              <a:tblGrid>
                <a:gridCol w="8870494"/>
                <a:gridCol w="1588596"/>
                <a:gridCol w="1613573"/>
              </a:tblGrid>
              <a:tr h="527050">
                <a:tc rowSpan="2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Задачи подпрограммы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2022 ГОДУ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kumimoji="0" lang="ru-RU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kumimoji="0" lang="ru-RU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619125"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3. Повышение уровня пожарной безопасности муниципальных образовательных организаций</a:t>
                      </a:r>
                      <a:endParaRPr kumimoji="0" lang="ru-RU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6 292,50</a:t>
                      </a:r>
                      <a:endParaRPr kumimoji="0" lang="ru-RU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6 292,50</a:t>
                      </a:r>
                      <a:endParaRPr kumimoji="0" lang="ru-RU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00" marR="70400" marT="35187" marB="351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3924300"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выполнены работы по подготовке проектной документации систем автоматической пожарной сигнализации и модернизация систем оповещения и управления эвакуацией при пожаре с целью поддержания технико-экономических и эксплуатационных показателей (характеристик) систем на изначально предусмотренном уровне в соответствии с нормативами, модернизации систем в 4 муниципальных образовательных организациях (5 объектах) на сумму 6 292,5 тыс. руб.</a:t>
                      </a:r>
                    </a:p>
                  </a:txBody>
                  <a:tcPr marL="70400" marR="70400" marT="35187" marB="351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08" name="Заголовок 1"/>
          <p:cNvSpPr>
            <a:spLocks noGrp="1"/>
          </p:cNvSpPr>
          <p:nvPr>
            <p:ph type="title"/>
          </p:nvPr>
        </p:nvSpPr>
        <p:spPr>
          <a:xfrm>
            <a:off x="1919536" y="0"/>
            <a:ext cx="7891462" cy="92551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r>
              <a:rPr 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«Формирование комфортной и безопасной образовательной среды»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290" name="Picture 2" descr="https://alternativaprof.ru/wp-content/uploads/2020/06/proektirovanie-montazh-ohranno-pozharnoj-signalizaci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72" y="3758894"/>
            <a:ext cx="4237208" cy="26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3758894"/>
            <a:ext cx="4899272" cy="26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63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60881"/>
              </p:ext>
            </p:extLst>
          </p:nvPr>
        </p:nvGraphicFramePr>
        <p:xfrm>
          <a:off x="124620" y="764704"/>
          <a:ext cx="11558587" cy="5902325"/>
        </p:xfrm>
        <a:graphic>
          <a:graphicData uri="http://schemas.openxmlformats.org/drawingml/2006/table">
            <a:tbl>
              <a:tblPr/>
              <a:tblGrid>
                <a:gridCol w="8505825"/>
                <a:gridCol w="1514475"/>
                <a:gridCol w="1538287"/>
              </a:tblGrid>
              <a:tr h="527050">
                <a:tc rowSpan="2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Задачи подпрограммы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78" marB="351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РЕЗУЛЬТАТЫ РЕАЛИЗАЦИИ ПРОГРАММЫ В 2022 ГОДУ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78" marB="351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kumimoji="0" lang="ru-RU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78" marB="351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kumimoji="0" lang="ru-RU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78" marB="351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619125"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Задача 4. Обеспечение защиты муниципальных образовательных организаций от терроризма и угроз социально-криминального характера</a:t>
                      </a:r>
                      <a:endParaRPr kumimoji="0" lang="ru-RU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95" marR="70395" marT="35178" marB="351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32 094,40</a:t>
                      </a:r>
                      <a:endParaRPr kumimoji="0" lang="ru-RU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95" marR="70395" marT="35178" marB="351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32 094,40</a:t>
                      </a:r>
                      <a:endParaRPr kumimoji="0" lang="ru-RU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95" marR="70395" marT="35178" marB="351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4387850"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С целью обеспечения защиты муниципальных образовательных организаций от терроризма и угроз социально-криминального характера: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- модернизация систем видеонаблюдения на сумму 14 542,5 тыс. руб.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- оборудование системой охранной сигнализации на сумму 1 900,0 тыс. руб.;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- работы по оборудованию системами контроля и управления доступом на сумму 11 920,3 тыс. руб.;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- модернизация систем тревожной сигнализации на сумму 1 958,9 тыс. руб.;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- работы по оборудованию помещения для охраны на сумму 1 322,7 тыс. руб.;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- оборудование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контрольно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Arial" panose="020B0604020202020204" pitchFamily="34" charset="0"/>
                        </a:rPr>
                        <a:t> -пропускными пунктами при входе на сумму 400,0  тыс. руб.</a:t>
                      </a:r>
                    </a:p>
                  </a:txBody>
                  <a:tcPr marL="70395" marR="70395" marT="35178" marB="351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556" name="Заголовок 1"/>
          <p:cNvSpPr>
            <a:spLocks noGrp="1"/>
          </p:cNvSpPr>
          <p:nvPr>
            <p:ph type="title"/>
          </p:nvPr>
        </p:nvSpPr>
        <p:spPr>
          <a:xfrm>
            <a:off x="2063552" y="-99392"/>
            <a:ext cx="7891462" cy="92551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r>
              <a:rPr 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«Формирование комфортной и безопасной образовательной среды»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4365104"/>
            <a:ext cx="3383407" cy="2255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4537615"/>
            <a:ext cx="3672408" cy="20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Таблица 55297"/>
          <p:cNvGraphicFramePr/>
          <p:nvPr>
            <p:extLst>
              <p:ext uri="{D42A27DB-BD31-4B8C-83A1-F6EECF244321}">
                <p14:modId xmlns:p14="http://schemas.microsoft.com/office/powerpoint/2010/main" val="70564850"/>
              </p:ext>
            </p:extLst>
          </p:nvPr>
        </p:nvGraphicFramePr>
        <p:xfrm>
          <a:off x="388938" y="915988"/>
          <a:ext cx="11558588" cy="5729584"/>
        </p:xfrm>
        <a:graphic>
          <a:graphicData uri="http://schemas.openxmlformats.org/drawingml/2006/table">
            <a:tbl>
              <a:tblPr/>
              <a:tblGrid>
                <a:gridCol w="8505825"/>
                <a:gridCol w="1514475"/>
                <a:gridCol w="1538288"/>
              </a:tblGrid>
              <a:tr h="50474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Задачи подпрограммы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59291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5. Обеспечение соблюдения санитарно-гигиенических норм и требований охраны труда при организации обучения и воспитания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2 127,1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2 127,1</a:t>
                      </a:r>
                      <a:endParaRPr lang="ru-RU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4259882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spcBef>
                          <a:spcPts val="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</a:pPr>
                      <a:r>
                        <a:rPr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 проведена специальная оценка условий труда </a:t>
                      </a:r>
                      <a:r>
                        <a:rPr sz="15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642</a:t>
                      </a:r>
                      <a:r>
                        <a:rPr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рабочих местах образовательных организаций,</a:t>
                      </a:r>
                    </a:p>
                    <a:p>
                      <a:pPr lvl="0" defTabSz="457200" eaLnBrk="1" hangingPunct="1">
                        <a:spcBef>
                          <a:spcPts val="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</a:pPr>
                      <a:r>
                        <a:rPr sz="1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 проведено психиатрическое </a:t>
                      </a:r>
                      <a:r>
                        <a:rPr sz="15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освидетельствование</a:t>
                      </a:r>
                      <a:r>
                        <a:rPr sz="1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</a:t>
                      </a:r>
                      <a:r>
                        <a:rPr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образовательных организаций,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ru-RU" sz="1500" b="1" i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закуплено и установлено 52 ультрафиолетовых рециркуляторов закрытого типа для профилактики COVID-19, ОРВИ и гриппа, 487,7 тыс. руб. выделено из резерва городского округа Архангельской области «Северодвинск».</a:t>
                      </a:r>
                    </a:p>
                    <a:p>
                      <a:pPr lvl="0" defTabSz="457200" eaLnBrk="1" hangingPunct="1">
                        <a:spcBef>
                          <a:spcPts val="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</a:pPr>
                      <a:endParaRPr lang="ru-RU" altLang="en-US" sz="16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395" marR="70395" marT="35168" marB="3516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5317" name="Заголовок 1"/>
          <p:cNvSpPr>
            <a:spLocks noGrp="1"/>
          </p:cNvSpPr>
          <p:nvPr>
            <p:ph type="title"/>
          </p:nvPr>
        </p:nvSpPr>
        <p:spPr>
          <a:xfrm>
            <a:off x="1919536" y="0"/>
            <a:ext cx="7891462" cy="925513"/>
          </a:xfrm>
        </p:spPr>
        <p:txBody>
          <a:bodyPr vert="horz" wrap="square" lIns="91440" tIns="45720" rIns="91440" bIns="45720" anchor="t"/>
          <a:lstStyle/>
          <a:p>
            <a:pPr algn="ctr"/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r>
              <a:rPr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«Формирование комфортной и безопасной образовательной среды»</a:t>
            </a:r>
            <a:endParaRPr sz="2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4338" name="Picture 2" descr="https://src.kleos.ru/file/org_image/2021/6/11/file_rhk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3784267"/>
            <a:ext cx="4595292" cy="28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35957" y="103962"/>
            <a:ext cx="10992757" cy="9541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 «Безбарьерная среда муниципальных образовательных учреждений Северодвинска»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Объект 3"/>
          <p:cNvSpPr txBox="1"/>
          <p:nvPr/>
        </p:nvSpPr>
        <p:spPr bwMode="auto">
          <a:xfrm>
            <a:off x="247514" y="4077072"/>
            <a:ext cx="6496558" cy="24840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914400">
              <a:spcBef>
                <a:spcPct val="20000"/>
              </a:spcBef>
              <a:buClr>
                <a:srgbClr val="FF0000"/>
              </a:buClr>
              <a:buSzPct val="60000"/>
              <a:buNone/>
            </a:pP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доступности муниципальных образовательных организаций для детей с ограниченными возможностями здоровья и детей-инвалидов для получения образовательных услуг в 2022 году продолжена работа по проведению мероприятий по созданию доступной среды. За счет средств местного бюджета в размере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418,9 тыс. 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руб. закуплено оборудование для проведения занятий для детей с ограниченными возможностями здоровья и детей-инвалидов. </a:t>
            </a:r>
            <a:endParaRPr lang="ru-RU" sz="1400" dirty="0" smtClean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ct val="20000"/>
              </a:spcBef>
              <a:buClr>
                <a:srgbClr val="FF0000"/>
              </a:buClr>
              <a:buSzPct val="60000"/>
              <a:buNone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строительству пандуса, увеличение дверного проема и ремонту санитарного помещения в МАОУ «СОШ № 5» на сумму 1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688,8 тыс. 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руб. (из них 1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266,6 тыс. 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руб. средства областного бюджета и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422,2 тыс. 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руб. средства местного бюджета).</a:t>
            </a:r>
            <a:endParaRPr sz="1200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57353" name="Таблица 57352"/>
          <p:cNvGraphicFramePr/>
          <p:nvPr>
            <p:extLst>
              <p:ext uri="{D42A27DB-BD31-4B8C-83A1-F6EECF244321}">
                <p14:modId xmlns:p14="http://schemas.microsoft.com/office/powerpoint/2010/main" val="1825873020"/>
              </p:ext>
            </p:extLst>
          </p:nvPr>
        </p:nvGraphicFramePr>
        <p:xfrm>
          <a:off x="304800" y="971550"/>
          <a:ext cx="11887200" cy="3006831"/>
        </p:xfrm>
        <a:graphic>
          <a:graphicData uri="http://schemas.openxmlformats.org/drawingml/2006/table">
            <a:tbl>
              <a:tblPr/>
              <a:tblGrid>
                <a:gridCol w="8794750"/>
                <a:gridCol w="1527175"/>
                <a:gridCol w="1565275"/>
              </a:tblGrid>
              <a:tr h="53975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39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9636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1. Обеспечение доступности муниципальных образовательных организаций для детей с ограниченными возможностями здоровья и детей-инвалидов для получения образовательных услуг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2 107,70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2 107,70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9636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2. Повышение уровня квалификации педагогических работников, занятых в обучении детей с ограниченными возможностями здоровья, детей-инвалидов                                                        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4" marR="83234" marT="41603" marB="416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</a:tbl>
          </a:graphicData>
        </a:graphic>
      </p:graphicFrame>
      <p:pic>
        <p:nvPicPr>
          <p:cNvPr id="57385" name="Picture 2" descr="ÐÐ°ÑÑÐ¸Ð½ÐºÐ¸ Ð¿Ð¾ Ð·Ð°Ð¿ÑÐ¾ÑÑ Ð¾Ð±ÑÐµÐµ Ð¾Ð±ÑÐ°Ð·Ð¾Ð²Ð°Ð½Ð¸Ðµ 1-4 ÐºÐ»Ð°ÑÑÑ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71638" cy="211613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7386" name="Объект 1"/>
          <p:cNvGraphicFramePr>
            <a:graphicFrameLocks noChangeAspect="1"/>
          </p:cNvGraphicFramePr>
          <p:nvPr/>
        </p:nvGraphicFramePr>
        <p:xfrm>
          <a:off x="92075" y="92075"/>
          <a:ext cx="1092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7" showAsIcon="1" r:id="rId5" imgW="1094740" imgH="643890" progId="Package">
                  <p:embed/>
                </p:oleObj>
              </mc:Choice>
              <mc:Fallback>
                <p:oleObj showAsIcon="1" r:id="rId5" imgW="1094740" imgH="643890" progId="Package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092200" cy="647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87" name="Объект 2"/>
          <p:cNvGraphicFramePr>
            <a:graphicFrameLocks noChangeAspect="1"/>
          </p:cNvGraphicFramePr>
          <p:nvPr/>
        </p:nvGraphicFramePr>
        <p:xfrm>
          <a:off x="92075" y="92075"/>
          <a:ext cx="1092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8" showAsIcon="1" r:id="rId7" imgW="1094740" imgH="643890" progId="Package">
                  <p:embed/>
                </p:oleObj>
              </mc:Choice>
              <mc:Fallback>
                <p:oleObj showAsIcon="1" r:id="rId7" imgW="1094740" imgH="643890" progId="Package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092200" cy="647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79" y="4081488"/>
            <a:ext cx="2077597" cy="2776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9790" y="4725144"/>
            <a:ext cx="3263988" cy="1835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23815"/>
            <a:ext cx="11745157" cy="954107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 «Совершенствование системы предоставления услуг в сфере образования Северодвинска»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9397" name="Замещающее содержимое 593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725816"/>
              </p:ext>
            </p:extLst>
          </p:nvPr>
        </p:nvGraphicFramePr>
        <p:xfrm>
          <a:off x="0" y="977922"/>
          <a:ext cx="11856640" cy="5211605"/>
        </p:xfrm>
        <a:graphic>
          <a:graphicData uri="http://schemas.openxmlformats.org/drawingml/2006/table">
            <a:tbl>
              <a:tblPr/>
              <a:tblGrid>
                <a:gridCol w="547255"/>
                <a:gridCol w="7507135"/>
                <a:gridCol w="2106766"/>
                <a:gridCol w="1695484"/>
              </a:tblGrid>
              <a:tr h="51752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93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639762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инновационной составляющей образовательных услуг</a:t>
                      </a:r>
                      <a:endParaRPr lang="ru-RU" altLang="en-US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174,2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943465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 педагогических работников – поощрение за инновационную деятельность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u="non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04837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информационного поля образовательной системы</a:t>
                      </a:r>
                      <a:endParaRPr lang="ru-RU" altLang="en-US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163,5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163,5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463675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образовательных организаций дошкольного, общего образования,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которые оказывают услуги в электронном виде, составила </a:t>
                      </a:r>
                      <a:r>
                        <a:rPr lang="ru-RU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100,0 %;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обратившихся за предоставлением муниципальных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в электронном виде, – </a:t>
                      </a:r>
                      <a:r>
                        <a:rPr lang="ru-RU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1 892 человека;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посещений, обращений граждан на портале Управления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Администрации Северодвинска – </a:t>
                      </a:r>
                      <a:r>
                        <a:rPr lang="ru-RU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14 068 единиц.</a:t>
                      </a:r>
                      <a:endParaRPr lang="ru-RU" altLang="en-US" u="sng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endParaRPr lang="ru-RU" altLang="en-US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7" marB="4571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500868"/>
            <a:ext cx="2310584" cy="1408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5157192"/>
            <a:ext cx="2511770" cy="1408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511" y="4293096"/>
            <a:ext cx="1798476" cy="239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extBox 9"/>
          <p:cNvSpPr txBox="1">
            <a:spLocks noChangeArrowheads="1"/>
          </p:cNvSpPr>
          <p:nvPr/>
        </p:nvSpPr>
        <p:spPr bwMode="auto">
          <a:xfrm>
            <a:off x="7248127" y="1059354"/>
            <a:ext cx="4943873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sz="2000" b="1" dirty="0">
              <a:solidFill>
                <a:srgbClr val="2362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дошкольного, общего и дополнительного </a:t>
            </a:r>
            <a:r>
              <a:rPr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Развитие и совершенствование инфраструктуры муниципальной системы </a:t>
            </a:r>
            <a:r>
              <a:rPr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Северодвинска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Формирование комфортной и безопасной </a:t>
            </a:r>
            <a:r>
              <a:rPr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Безбарьерная среда муниципальных образовательных </a:t>
            </a:r>
            <a:r>
              <a:rPr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Северодвинска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Совершенствование системы предоставления услуг в сфере </a:t>
            </a:r>
            <a:r>
              <a:rPr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Северодвинска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Обеспечивающая</a:t>
            </a:r>
            <a:r>
              <a:rPr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90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8" y="5867400"/>
            <a:ext cx="728662" cy="157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84032" y="-57198"/>
            <a:ext cx="609865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435100" lvl="0" hangingPunct="1"/>
            <a:r>
              <a:rPr lang="ru-RU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МП: </a:t>
            </a:r>
          </a:p>
          <a:p>
            <a:pPr lvl="0" hangingPunct="1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доступности, качества и эффективности образования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Северодвинске с учетом запросов личности, общества и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</a:t>
            </a: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20136" y="5949280"/>
            <a:ext cx="475252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just" hangingPunct="1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степень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выполнения плана реализации МП -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98,30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баллов </a:t>
            </a:r>
          </a:p>
          <a:p>
            <a:pPr lvl="0" algn="just" hangingPunct="1">
              <a:buFontTx/>
              <a:buChar char="-"/>
            </a:pP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выполненных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155063231"/>
              </p:ext>
            </p:extLst>
          </p:nvPr>
        </p:nvGraphicFramePr>
        <p:xfrm>
          <a:off x="695400" y="620688"/>
          <a:ext cx="6552728" cy="551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71864" y="94861"/>
            <a:ext cx="5954486" cy="1815882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 «Совершенствование системы предоставления услуг в сфере образования Северодвинска»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1445" name="Замещающее содержимое 6144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450204"/>
              </p:ext>
            </p:extLst>
          </p:nvPr>
        </p:nvGraphicFramePr>
        <p:xfrm>
          <a:off x="263352" y="1891068"/>
          <a:ext cx="11805345" cy="4901724"/>
        </p:xfrm>
        <a:graphic>
          <a:graphicData uri="http://schemas.openxmlformats.org/drawingml/2006/table">
            <a:tbl>
              <a:tblPr/>
              <a:tblGrid>
                <a:gridCol w="541859"/>
                <a:gridCol w="7420037"/>
                <a:gridCol w="2081190"/>
                <a:gridCol w="1762259"/>
              </a:tblGrid>
              <a:tr h="562886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1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715970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Стимулирование творческой активности и профессионального развития педагогических работников</a:t>
                      </a:r>
                      <a:endParaRPr lang="ru-RU" altLang="en-US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46 479,9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46 398,2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307958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августовское совещание работников образования городского округа Архангельской области «Северодвинск»</a:t>
                      </a:r>
                      <a:r>
                        <a:rPr lang="en-US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75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sz="175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</a:t>
                      </a: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 на оплату жилых помещений, отопления и освещения педагогическим работникам, проживающим и работающим в сельских населенных пунктах, осуществлялось из областного </a:t>
                      </a:r>
                      <a:r>
                        <a:rPr sz="175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                                   2</a:t>
                      </a:r>
                      <a:r>
                        <a:rPr lang="ru-RU" sz="175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общеобразовательные организации</a:t>
                      </a:r>
                      <a:r>
                        <a:rPr lang="en-US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75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за наем жилых помещений - 66 педагогических работников</a:t>
                      </a:r>
                      <a:r>
                        <a:rPr lang="en-US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75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связанная</a:t>
                      </a:r>
                      <a:r>
                        <a:rPr lang="ru-RU" sz="175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переездом – 4 сотрудника;</a:t>
                      </a: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sz="1750" b="0" i="0" u="none" kern="120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компенсация за проезд на общественном транспорте до места работы, расположенной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750" b="0" i="0" u="none" kern="120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сельской местности и обратно </a:t>
                      </a:r>
                      <a:r>
                        <a:rPr lang="ru-RU" sz="175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4 сотрудника;</a:t>
                      </a:r>
                    </a:p>
                    <a:p>
                      <a:pPr marL="285750" lvl="0" indent="-285750" algn="just" defTabSz="457200" eaLnBrk="1" hangingPunct="1">
                        <a:buFontTx/>
                        <a:buChar char="-"/>
                      </a:pP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75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омпенсаци</a:t>
                      </a: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 на оплату стоимости проезда и </a:t>
                      </a:r>
                      <a:r>
                        <a:rPr sz="175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провоза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75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багажа</a:t>
                      </a:r>
                      <a:r>
                        <a:rPr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 </a:t>
                      </a:r>
                      <a:r>
                        <a:rPr sz="175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месту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75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sz="175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</a:t>
                      </a:r>
                      <a:r>
                        <a:rPr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отпуска и обратно для лиц, работающих в </a:t>
                      </a:r>
                      <a:r>
                        <a:rPr sz="175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75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sz="175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</a:t>
                      </a:r>
                      <a:r>
                        <a:rPr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сферы образования, финансируемых из местного бюджета, и </a:t>
                      </a:r>
                      <a:r>
                        <a:rPr sz="175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членов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75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sz="175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sz="175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</a:t>
                      </a:r>
                      <a:r>
                        <a:rPr sz="17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75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5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2 121 человек.</a:t>
                      </a:r>
                      <a:endParaRPr lang="ru-RU" altLang="en-US" sz="1750" b="0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2" marB="4569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3798588" cy="2469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581128"/>
            <a:ext cx="2996579" cy="1998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484913" y="413658"/>
            <a:ext cx="6650039" cy="1384995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 «Совершенствование системы предоставления услуг в сфере образования Северодвинска»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3493" name="Замещающее содержимое 6349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064524"/>
              </p:ext>
            </p:extLst>
          </p:nvPr>
        </p:nvGraphicFramePr>
        <p:xfrm>
          <a:off x="119337" y="2187575"/>
          <a:ext cx="11809312" cy="4219576"/>
        </p:xfrm>
        <a:graphic>
          <a:graphicData uri="http://schemas.openxmlformats.org/drawingml/2006/table">
            <a:tbl>
              <a:tblPr/>
              <a:tblGrid>
                <a:gridCol w="905323"/>
                <a:gridCol w="7183271"/>
                <a:gridCol w="2014734"/>
                <a:gridCol w="1705984"/>
              </a:tblGrid>
              <a:tr h="56874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39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906173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муниципальной системы независимой оценки качества образования</a:t>
                      </a:r>
                      <a:endParaRPr lang="ru-RU" altLang="en-US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954,0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954,0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2305513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just" defTabSz="457200" eaLnBrk="1" hangingPunct="1"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доля обучающихся, охваченных мониторинговыми исследованиями образовательных достижений, – 80,4 %;</a:t>
                      </a:r>
                    </a:p>
                    <a:p>
                      <a:pPr lvl="0" indent="179705" algn="just" defTabSz="457200" eaLnBrk="1" hangingPunct="1"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образовательных организаций, участвующих в независимой оценке качества работы муниципальных образовательных организаций, – 100 %;</a:t>
                      </a:r>
                    </a:p>
                    <a:p>
                      <a:pPr lvl="0" indent="179705" algn="just" defTabSz="457200" eaLnBrk="1" hangingPunct="1"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- 62 муниципальные образовательные организации участвовали в мониторинге, рейтинге независимой оценки качества работы муниципальных образовательных организаций;</a:t>
                      </a:r>
                    </a:p>
                    <a:p>
                      <a:pPr lvl="0" indent="179705" algn="just" defTabSz="457200" eaLnBrk="1" hangingPunct="1"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- 30 договоров заключено на оказание услуг по поддержке формирования адресных программ развития муниципальной системы образования.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6" marB="4569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" y="0"/>
            <a:ext cx="3097036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395596" y="116632"/>
            <a:ext cx="8796404" cy="523220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defTabSz="457200" eaLnBrk="1" hangingPunct="1">
              <a:buNone/>
            </a:pP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Обеспечивающая подпрограмма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5541" name="Замещающее содержимое 655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061093"/>
              </p:ext>
            </p:extLst>
          </p:nvPr>
        </p:nvGraphicFramePr>
        <p:xfrm>
          <a:off x="-68008" y="908720"/>
          <a:ext cx="12241360" cy="2520280"/>
        </p:xfrm>
        <a:graphic>
          <a:graphicData uri="http://schemas.openxmlformats.org/drawingml/2006/table">
            <a:tbl>
              <a:tblPr/>
              <a:tblGrid>
                <a:gridCol w="8168699"/>
                <a:gridCol w="2134326"/>
                <a:gridCol w="1938335"/>
              </a:tblGrid>
              <a:tr h="402007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6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400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ctr" defTabSz="457200" eaLnBrk="1" hangingPunct="1">
                        <a:buNone/>
                      </a:pPr>
                      <a:r>
                        <a:rPr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Обеспечивающая подпрограмма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74 017,7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73 507,8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296439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179705" algn="just" defTabSz="457200" eaLnBrk="1" hangingPunct="1">
                        <a:buNone/>
                      </a:pPr>
                      <a:r>
                        <a:rPr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содержание органов Администрации Северодвинска и обеспечение </a:t>
                      </a:r>
                      <a:r>
                        <a:rPr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функций</a:t>
                      </a:r>
                      <a:r>
                        <a:rPr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73 507,8 </a:t>
                      </a:r>
                      <a:r>
                        <a:rPr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руб. </a:t>
                      </a:r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179705" algn="just" defTabSz="457200" eaLnBrk="1" hangingPunct="1">
                        <a:buNone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3861048"/>
            <a:ext cx="4391387" cy="21021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573016"/>
            <a:ext cx="3515426" cy="3070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3"/>
          <p:cNvSpPr txBox="1"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noFill/>
          <a:ln>
            <a:noFill/>
          </a:ln>
        </p:spPr>
        <p:txBody>
          <a:bodyPr anchor="ctr"/>
          <a:lstStyle/>
          <a:p>
            <a:pPr marL="0" indent="0" algn="r" defTabSz="914400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200" dirty="0">
                <a:solidFill>
                  <a:srgbClr val="898989"/>
                </a:solidFill>
                <a:latin typeface="Calibri" panose="020F0502020204030204" pitchFamily="34" charset="0"/>
              </a:rPr>
              <a:t>33</a:t>
            </a:fld>
            <a:endParaRPr lang="ru-RU" altLang="ru-RU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7629" y="-10633"/>
            <a:ext cx="9128574" cy="954106"/>
          </a:xfrm>
          <a:prstGeom prst="rect">
            <a:avLst/>
          </a:prstGeom>
          <a:noFill/>
          <a:ln w="9525">
            <a:noFill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реализации                      Программы </a:t>
            </a:r>
            <a:r>
              <a:rPr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7590" name="Таблица 67589"/>
          <p:cNvGraphicFramePr/>
          <p:nvPr>
            <p:extLst>
              <p:ext uri="{D42A27DB-BD31-4B8C-83A1-F6EECF244321}">
                <p14:modId xmlns:p14="http://schemas.microsoft.com/office/powerpoint/2010/main" val="537539698"/>
              </p:ext>
            </p:extLst>
          </p:nvPr>
        </p:nvGraphicFramePr>
        <p:xfrm>
          <a:off x="3175000" y="943475"/>
          <a:ext cx="8855075" cy="5730302"/>
        </p:xfrm>
        <a:graphic>
          <a:graphicData uri="http://schemas.openxmlformats.org/drawingml/2006/table">
            <a:tbl>
              <a:tblPr/>
              <a:tblGrid>
                <a:gridCol w="7502525"/>
                <a:gridCol w="1352550"/>
              </a:tblGrid>
              <a:tr h="5779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критерия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критерия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779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215900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Индекс освоения бюджетных средств, выделенных на реализацию муниципальной программы: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779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Индекс достижения плановых значений показателей муниципальной программы: 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779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Средний индекс достижения плановых значений показателей целей муниципальной программы: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6247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Средний индекс достижения плановых значений показателей задач подпрограмм муниципальной программы: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86687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Средний индекс достижения плановых значений показателей мероприятий (административных мероприятий) подпрограмм муниципальной программы: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3518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Показатель качества планирования муниципальной программы: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113867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0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Критерий эффективности реализации муниципальной программы: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alt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6744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" y="4149080"/>
            <a:ext cx="3066151" cy="252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11171766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деятельности ответственного исполнителя по управлению реализацией Программы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384" y="1484784"/>
            <a:ext cx="11125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Проводился мониторинг  выполнения Плана реализации муниципальной программы за первое полугодие и за отчетный финансовый год;</a:t>
            </a:r>
          </a:p>
          <a:p>
            <a:pPr indent="450000" algn="just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 основании распоряжения начальника УО определены уровни ответственности за реализацию мероприятий подпрограмм Программы;</a:t>
            </a:r>
          </a:p>
          <a:p>
            <a:pPr indent="450000" algn="just"/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 рамках реализации Программы осуществлялось взаимодействие ответственного исполнителя  с министерством образования Архангельской области, с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Архангельской области, с министерством по делам молодежи и спорту  Архангельской области;</a:t>
            </a:r>
          </a:p>
          <a:p>
            <a:pPr indent="450000" algn="just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Вносились корректировки в Программу в связи с изменением объемов финансирования мероприятий (7 раз)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60" y="188640"/>
            <a:ext cx="1056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дальнейшему совершенствованию управления реализации муниципальной программы</a:t>
            </a: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7400" y="1700808"/>
            <a:ext cx="10972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 целях привлечения дополнительных источников финансирования планируется расширять участие образовательных организаций в конкурсах по предоставлению субсидии Правительства Российской Федерации и Правительства Архангельской области на реализацию мероприятий;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 Для совершенствования управления реализацией программы необходимо усилить контроль за    достижением плановых значений показателей и проводить корректировку значений показателей;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 В целом итог 2022 года показал хорошую организацию управления реализацией муниципальной программой, поэтому в следующем отчетном периоде реализация программы возможна без кардинальных изменений;</a:t>
            </a:r>
          </a:p>
          <a:p>
            <a:pPr indent="450000"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Планирование и реализация муниципальной программы в дальнейшем будет осуществляться в соответствии со Стратегией развития города Северодвинска.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6"/>
            <a:ext cx="12192000" cy="6859895"/>
          </a:xfrm>
          <a:prstGeom prst="rect">
            <a:avLst/>
          </a:prstGeom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24851"/>
            <a:ext cx="12072664" cy="49552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Северодвинска</a:t>
            </a:r>
          </a:p>
          <a:p>
            <a:pPr algn="ctr" eaLnBrk="1" hangingPunct="1"/>
            <a:endParaRPr lang="ru-RU" sz="1200" b="1" dirty="0">
              <a:solidFill>
                <a:srgbClr val="5FCBEF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ТЧЕТ </a:t>
            </a:r>
          </a:p>
          <a:p>
            <a:pPr algn="ctr" eaLnBrk="1" hangingPunct="1"/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3600" b="1" dirty="0" err="1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</a:t>
            </a:r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3600" b="1" dirty="0" err="1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оценке</a:t>
            </a:r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sz="3600" b="1" dirty="0" err="1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</a:t>
            </a:r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</a:p>
          <a:p>
            <a:pPr algn="ctr" eaLnBrk="1" hangingPunct="1"/>
            <a:r>
              <a:rPr sz="3600" b="1" dirty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sz="3600" b="1" dirty="0" err="1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3600" b="1" dirty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Северодвинска</a:t>
            </a:r>
            <a:r>
              <a:rPr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dirty="0" smtClean="0">
              <a:solidFill>
                <a:srgbClr val="5FCBE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ru-RU"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0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3600" b="1" dirty="0" smtClean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5FCB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sz="3600" b="1" dirty="0">
              <a:solidFill>
                <a:srgbClr val="5FCBE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48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eaLnBrk="1" hangingPunct="1"/>
            <a:endParaRPr sz="40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149" name="Номер слайда 6"/>
          <p:cNvSpPr txBox="1"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noFill/>
          <a:ln>
            <a:noFill/>
          </a:ln>
        </p:spPr>
        <p:txBody>
          <a:bodyPr anchor="ctr"/>
          <a:lstStyle/>
          <a:p>
            <a:fld id="{9A0DB2DC-4C9A-4742-B13C-FB6460FD3503}" type="slidenum">
              <a:rPr lang="ru-RU" altLang="ru-RU" sz="1200" dirty="0">
                <a:solidFill>
                  <a:srgbClr val="898989"/>
                </a:solidFill>
              </a:rPr>
              <a:pPr/>
              <a:t>36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8534400" y="6032500"/>
            <a:ext cx="42926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/>
            <a:endParaRPr sz="2400" b="1" dirty="0">
              <a:solidFill>
                <a:prstClr val="white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59146128"/>
              </p:ext>
            </p:extLst>
          </p:nvPr>
        </p:nvGraphicFramePr>
        <p:xfrm>
          <a:off x="0" y="908720"/>
          <a:ext cx="12192000" cy="5949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657184" cy="65916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объем финансирования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(тыс. руб.)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172038"/>
              </p:ext>
            </p:extLst>
          </p:nvPr>
        </p:nvGraphicFramePr>
        <p:xfrm>
          <a:off x="3287688" y="4725143"/>
          <a:ext cx="5472608" cy="1804882"/>
        </p:xfrm>
        <a:graphic>
          <a:graphicData uri="http://schemas.openxmlformats.org/drawingml/2006/table">
            <a:tbl>
              <a:tblPr/>
              <a:tblGrid>
                <a:gridCol w="2800049"/>
                <a:gridCol w="2672559"/>
              </a:tblGrid>
              <a:tr h="648073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28" marR="83228" marT="41597" marB="41597">
                    <a:lnL w="12700" cap="flat" cmpd="sng">
                      <a:solidFill>
                        <a:srgbClr val="F2F2F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243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28" marR="83228" marT="41597" marB="41597" anchor="ctr">
                    <a:lnL w="12700" cap="flat" cmpd="sng">
                      <a:solidFill>
                        <a:srgbClr val="F2F2F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28" marR="83228" marT="41597" marB="4159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5103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5 540 504,9</a:t>
                      </a:r>
                      <a:endParaRPr lang="ru-RU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28" marR="83228" marT="41597" marB="4159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5 539 207,9</a:t>
                      </a:r>
                      <a:endParaRPr lang="ru-RU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28" marR="83228" marT="41597" marB="41597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5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1" name="Замещающее содержимое 143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790080"/>
              </p:ext>
            </p:extLst>
          </p:nvPr>
        </p:nvGraphicFramePr>
        <p:xfrm>
          <a:off x="0" y="764705"/>
          <a:ext cx="12192000" cy="5684667"/>
        </p:xfrm>
        <a:graphic>
          <a:graphicData uri="http://schemas.openxmlformats.org/drawingml/2006/table">
            <a:tbl>
              <a:tblPr/>
              <a:tblGrid>
                <a:gridCol w="339565"/>
                <a:gridCol w="9405491"/>
                <a:gridCol w="1239483"/>
                <a:gridCol w="1207461"/>
              </a:tblGrid>
              <a:tr h="359756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государственной программы, федеральной целевой программы, источник финансирования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 </a:t>
                      </a:r>
                      <a:r>
                        <a:rPr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14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defTabSz="457200" eaLnBrk="1" hangingPunct="1">
                        <a:buNone/>
                      </a:pPr>
                      <a:r>
                        <a:rPr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руб.)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defTabSz="457200" eaLnBrk="1" hangingPunct="1">
                        <a:buNone/>
                      </a:pPr>
                      <a:r>
                        <a:rPr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руб.)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50966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Архангельской области «Развитие образования и науки Архангельской области» (федеральный бюджет)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281 686,9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281 686,9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18715"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defTabSz="457200" eaLnBrk="1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alt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 Архангельской области «Развитие физической культуры и спорта в Архангельской области» (федеральный бюджет)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26 000,0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26 000,0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5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4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ru-RU" altLang="en-US" sz="14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sz="1400" b="1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</a:t>
                      </a:r>
                      <a:r>
                        <a:rPr sz="1400" b="1" i="0" u="none" kern="1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sz="1400" b="1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i="0" u="none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Архангельской</a:t>
                      </a:r>
                      <a:r>
                        <a:rPr lang="ru-RU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i="0" u="none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400" b="1" i="0" u="none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образования и науки </a:t>
                      </a:r>
                      <a:r>
                        <a:rPr sz="1400" b="1" i="0" u="none" kern="1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Архангельской</a:t>
                      </a:r>
                      <a:r>
                        <a:rPr sz="1400" b="1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i="0" u="none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1400" b="1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(областной бюджет)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3 372 310,9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3 372 274,8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9661"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defTabSz="457200" eaLnBrk="1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alt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 Архангельской области «Развитие физической культуры и спорта в Архангельской области» (областной бюджет)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6 144,6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6 144,6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0966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Архангельской области «Социальная поддержка граждан в </a:t>
                      </a:r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Архангельской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(областной бюджет)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4 318,4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4 318,4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719527"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</a:t>
                      </a:r>
                      <a:endParaRPr lang="ru-RU" altLang="en-US" sz="14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программа Архангельской области «Защита населения и территорий Архангельской области от чрезвычайных ситуаций, обеспечение пожарной безопасности и безопасности на водных объектах» (областной бюджет)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3 775,5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3 775,5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7645"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</a:t>
                      </a:r>
                      <a:endParaRPr lang="ru-RU" altLang="en-US" sz="14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программа Архангельской области «Обеспечение общественного порядка, профилактика преступности, коррупции, терроризма, экстремизма и незаконного потребления наркотических средств и психотропных веществ в Архангельской области» (областной бюджет)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3 200,0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altLang="en-US" sz="14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3 200,0</a:t>
                      </a:r>
                      <a:endParaRPr lang="ru-RU" altLang="en-US" sz="14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02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Правительства </a:t>
                      </a:r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Архангельской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</a:t>
                      </a:r>
                      <a:r>
                        <a:rPr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бюджет)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9 210,3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9 210,3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2" marB="457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7702550" y="1130300"/>
            <a:ext cx="11113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31829"/>
            <a:ext cx="10722429" cy="1107996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2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привлечении бюджетных ассигнований в рамках государственных программ (федеральных целевых программ) Российской Федерации и государственных программ Архангельской области в </a:t>
            </a:r>
            <a:r>
              <a:rPr lang="ru-RU" sz="2200" b="1" dirty="0" smtClean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sz="2200" b="1" dirty="0">
              <a:solidFill>
                <a:srgbClr val="250B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673098" y="19993"/>
            <a:ext cx="8562341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Оценка достижения показателей, 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выполнение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мероприятий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Программы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за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2022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6" name="Таблица 5"/>
          <p:cNvGraphicFramePr/>
          <p:nvPr>
            <p:extLst>
              <p:ext uri="{D42A27DB-BD31-4B8C-83A1-F6EECF244321}">
                <p14:modId xmlns:p14="http://schemas.microsoft.com/office/powerpoint/2010/main" val="532527486"/>
              </p:ext>
            </p:extLst>
          </p:nvPr>
        </p:nvGraphicFramePr>
        <p:xfrm>
          <a:off x="702945" y="1863725"/>
          <a:ext cx="853313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показателей цели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индекс достижения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Текстовое поле 6"/>
          <p:cNvSpPr txBox="1"/>
          <p:nvPr/>
        </p:nvSpPr>
        <p:spPr>
          <a:xfrm>
            <a:off x="558730" y="1435110"/>
            <a:ext cx="85331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Сведения  о достижении плановых значений показателей цели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Программы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54171" y="3089252"/>
            <a:ext cx="86696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Сведения о достижении плановых значений показателей задач подпрограмм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Программы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9" name="Таблица 8"/>
          <p:cNvGraphicFramePr/>
          <p:nvPr>
            <p:extLst>
              <p:ext uri="{D42A27DB-BD31-4B8C-83A1-F6EECF244321}">
                <p14:modId xmlns:p14="http://schemas.microsoft.com/office/powerpoint/2010/main" val="1043953522"/>
              </p:ext>
            </p:extLst>
          </p:nvPr>
        </p:nvGraphicFramePr>
        <p:xfrm>
          <a:off x="673099" y="3663950"/>
          <a:ext cx="856234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701"/>
                <a:gridCol w="3219639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показателей задач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73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индекс достижения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Текстовое поле 17"/>
          <p:cNvSpPr txBox="1"/>
          <p:nvPr/>
        </p:nvSpPr>
        <p:spPr>
          <a:xfrm>
            <a:off x="639098" y="4690700"/>
            <a:ext cx="856234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Сведения о достижении плановых значений показателей мероприятий (административных мероприятий)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подпрограмм Программы</a:t>
            </a:r>
            <a:endParaRPr lang="ru-RU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19" name="Замещающее содержимое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123286"/>
              </p:ext>
            </p:extLst>
          </p:nvPr>
        </p:nvGraphicFramePr>
        <p:xfrm>
          <a:off x="671512" y="5335860"/>
          <a:ext cx="8595995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3845"/>
                <a:gridCol w="3232150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показателей мероприятий (административных)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73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индекс достижения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68" y="-560"/>
            <a:ext cx="3040631" cy="1773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-99392"/>
            <a:ext cx="11993289" cy="954107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«Развитие дошкольного, общего и </a:t>
            </a:r>
            <a:r>
              <a:rPr lang="ru-RU" sz="28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sz="2800" b="1" dirty="0" err="1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</a:t>
            </a:r>
            <a:r>
              <a:rPr sz="28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детей»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437" name="Замещающее содержимое 184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052371"/>
              </p:ext>
            </p:extLst>
          </p:nvPr>
        </p:nvGraphicFramePr>
        <p:xfrm>
          <a:off x="119336" y="836713"/>
          <a:ext cx="11873954" cy="5904656"/>
        </p:xfrm>
        <a:graphic>
          <a:graphicData uri="http://schemas.openxmlformats.org/drawingml/2006/table">
            <a:tbl>
              <a:tblPr/>
              <a:tblGrid>
                <a:gridCol w="529546"/>
                <a:gridCol w="6340534"/>
                <a:gridCol w="2890904"/>
                <a:gridCol w="2112970"/>
              </a:tblGrid>
              <a:tr h="371087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</a:t>
                      </a:r>
                      <a:r>
                        <a:rPr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подпрограммы </a:t>
                      </a:r>
                      <a:endParaRPr lang="ru-RU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457200" algn="ctr" defTabSz="457200" eaLnBrk="1" hangingPunct="1">
                        <a:buNone/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659680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1" dirty="0" err="1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 smtClean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b="1" dirty="0" err="1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</a:t>
                      </a:r>
                      <a:r>
                        <a:rPr b="1" dirty="0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1" dirty="0" err="1" smtClean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altLang="en-US" b="1" i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2 441 935,6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2 441 935,6</a:t>
                      </a:r>
                      <a:endParaRPr lang="ru-RU" altLang="en-US" b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958052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b="1" i="1" u="non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</a:t>
                      </a:r>
                      <a:r>
                        <a:rPr b="1" i="1" u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="1" i="1" u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образовательных программ дошкольного образования, осуществление присмотра и ухода (финансирование муниципального задания)</a:t>
                      </a:r>
                      <a:endParaRPr lang="ru-RU" altLang="en-US" b="1" i="1" u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2 307 845,0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2 307 845,0</a:t>
                      </a:r>
                      <a:endParaRPr lang="ru-RU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0" marB="4570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</a:tr>
              <a:tr h="3544749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среднегодовой контингент – </a:t>
                      </a:r>
                      <a:r>
                        <a:rPr lang="ru-RU" sz="160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11 274 человека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числе:</a:t>
                      </a:r>
                    </a:p>
                    <a:p>
                      <a:pPr marL="1177925" lvl="0" indent="-285750" algn="just" defTabSz="457200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муниципальных дошкольных образовательных организациях – </a:t>
                      </a:r>
                      <a:r>
                        <a:rPr lang="ru-RU" sz="1600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10 746 человек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1177925" lvl="0" indent="-285750" algn="just" defTabSz="457200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структурных подразделениях общеобразовательных организаций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реализующих образовательную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программу дошкольного образования, – </a:t>
                      </a:r>
                      <a:r>
                        <a:rPr lang="ru-RU" sz="160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человек</a:t>
                      </a:r>
                      <a:endParaRPr lang="ru-RU" sz="1600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None/>
                      </a:pPr>
                      <a:r>
                        <a:rPr lang="ru-RU" sz="160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редний размер родительской платы – 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р</a:t>
                      </a:r>
                      <a:r>
                        <a:rPr lang="ru-RU" sz="160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ублей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1 день</a:t>
                      </a:r>
                      <a:endParaRPr lang="ru-RU" sz="1600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 defTabSz="457200" eaLnBrk="1" hangingPunct="1">
                        <a:buNone/>
                      </a:pPr>
                      <a:r>
                        <a:rPr lang="ru-RU" sz="1600" b="1" i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Оснащение  материально-технической базы муниципальных </a:t>
                      </a:r>
                    </a:p>
                    <a:p>
                      <a:pPr marL="0" lvl="0" indent="0" algn="just" defTabSz="457200" eaLnBrk="1" hangingPunct="1">
                        <a:buNone/>
                      </a:pPr>
                      <a:r>
                        <a:rPr lang="ru-RU" sz="1600" b="1" i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образовательных организаций, реализующих программы </a:t>
                      </a:r>
                    </a:p>
                    <a:p>
                      <a:pPr marL="0" lvl="0" indent="0" algn="just" defTabSz="457200" eaLnBrk="1" hangingPunct="1">
                        <a:buNone/>
                      </a:pPr>
                      <a:r>
                        <a:rPr lang="ru-RU" sz="1600" b="1" i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дошкольного образования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6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укрепление материально-технической базы муниципальных дошкольных образовательных организаций, в том числе оснащение пищеблоков, медицинских блоков, приобретение детской мебели (областной бюджет – 380,0 тыс. руб., местный бюджет – 3 105,8 тыс. руб.)</a:t>
                      </a:r>
                    </a:p>
                    <a:p>
                      <a:pPr marL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ru-RU" sz="1600" b="1" i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Меры поддержки семьям, чьи родители принимают участие в </a:t>
                      </a:r>
                      <a:r>
                        <a:rPr lang="ru-RU" sz="1600" b="1" i="1" u="non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СВО</a:t>
                      </a:r>
                      <a:r>
                        <a:rPr lang="ru-RU" sz="1600" b="1" i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ru-RU" sz="16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бесплатный присмотр и уход за детьми, посещающими муниципальные образовательные организации, реализующие программы дошкольного образования (областной бюджет  – 469,8 тыс. руб.).</a:t>
                      </a:r>
                    </a:p>
                  </a:txBody>
                  <a:tcPr marL="91442" marR="91442" marT="45700" marB="4570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7702550" y="1130300"/>
            <a:ext cx="11113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97742"/>
            <a:ext cx="3151905" cy="1774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746" y="4005064"/>
            <a:ext cx="1765558" cy="1224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4005064"/>
            <a:ext cx="2101070" cy="1194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5" name="Замещающее содержимое 2048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5023137"/>
              </p:ext>
            </p:extLst>
          </p:nvPr>
        </p:nvGraphicFramePr>
        <p:xfrm>
          <a:off x="119336" y="891831"/>
          <a:ext cx="11881319" cy="5955369"/>
        </p:xfrm>
        <a:graphic>
          <a:graphicData uri="http://schemas.openxmlformats.org/drawingml/2006/table">
            <a:tbl>
              <a:tblPr/>
              <a:tblGrid>
                <a:gridCol w="516359"/>
                <a:gridCol w="7476529"/>
                <a:gridCol w="144016"/>
                <a:gridCol w="2016224"/>
                <a:gridCol w="1728191"/>
              </a:tblGrid>
              <a:tr h="364588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6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г</a:t>
                      </a:r>
                      <a:endParaRPr lang="ru-RU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endParaRPr lang="ru-RU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endParaRPr lang="ru-RU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386137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dirty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sz="1800" b="1" dirty="0">
                          <a:solidFill>
                            <a:srgbClr val="250BE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общего образования</a:t>
                      </a:r>
                      <a:endParaRPr lang="ru-RU" altLang="en-US" sz="1800" i="1" dirty="0">
                        <a:solidFill>
                          <a:srgbClr val="250BE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2 279</a:t>
                      </a: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189,5</a:t>
                      </a:r>
                      <a:endParaRPr lang="ru-RU" altLang="en-US" sz="20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endParaRPr lang="ru-RU" altLang="en-US" sz="20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2 279 189,5</a:t>
                      </a:r>
                      <a:endParaRPr lang="ru-RU" altLang="en-US" sz="20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64367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sz="1600" b="1" i="1" u="non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</a:t>
                      </a:r>
                      <a:r>
                        <a:rPr sz="1600" b="1" i="1" u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u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образовательных программ начального общего, основного общего, среднего общего образования (финансирование муниципального задания)</a:t>
                      </a:r>
                      <a:endParaRPr lang="ru-RU" altLang="en-US" sz="1600" b="1" i="1" u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947 298,8</a:t>
                      </a:r>
                      <a:endParaRPr lang="ru-RU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endParaRPr lang="ru-RU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947 298,8</a:t>
                      </a:r>
                      <a:endParaRPr lang="ru-RU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</a:tr>
              <a:tr h="504957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defTabSz="457200" eaLnBrk="1" hangingPunct="1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среднегодовой контингент – 21 355 человек (2021 год – 21 016 человек)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defTabSz="457200" eaLnBrk="1" hangingPunct="1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средняя наполняемость классов (без учета классов для детей с ОВЗ) – 28 человек.</a:t>
                      </a:r>
                    </a:p>
                  </a:txBody>
                  <a:tcPr marL="91441" marR="91441" marT="45706" marB="4570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727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sz="1600" b="1" i="1" u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r>
                        <a:rPr sz="1600" b="1" i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питания обучающихся в общеобразовательных организациях</a:t>
                      </a:r>
                      <a:endParaRPr lang="ru-RU" altLang="en-US" sz="1600" b="1" i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174 056,5</a:t>
                      </a:r>
                      <a:endParaRPr lang="ru-RU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174 056,5</a:t>
                      </a:r>
                      <a:endParaRPr lang="ru-RU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</a:tr>
              <a:tr h="712892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численность обучающихся, обеспеченных бесплатным питанием, составила </a:t>
                      </a:r>
                      <a:r>
                        <a:rPr lang="ru-RU" sz="14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10 438 человек: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40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1-4 классов – 9 414 человек,</a:t>
                      </a:r>
                      <a:endParaRPr lang="ru-RU" sz="1400" u="non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40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льготная категория детей – 1 024 человек</a:t>
                      </a:r>
                      <a:r>
                        <a:rPr lang="ru-RU" sz="140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(средняя стоимость завтрака составила– 142,0 руб. в день, стоимость обеда – 179,0 руб.)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367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Оснащение материально-технической базы муниципальных общеобразовательных организаций</a:t>
                      </a: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15 796,7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15 796,7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712892">
                <a:tc gridSpan="5">
                  <a:txBody>
                    <a:bodyPr/>
                    <a:lstStyle/>
                    <a:p>
                      <a:pPr lvl="0" indent="0" algn="just" defTabSz="457200" eaLnBrk="1" hangingPunct="1"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укрепление материально-технической базы пищеблоков и столовых муниципальных общеобразовательных организаций (областной бюджет – 3 030,1 тыс. руб., местный бюджет – 3 148,5 тыс. руб.);</a:t>
                      </a:r>
                    </a:p>
                    <a:p>
                      <a:pPr lvl="0" indent="0" algn="just" defTabSz="457200" eaLnBrk="1" hangingPunct="1"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оснащение медицинских блоков общеобразовательных организаций.</a:t>
                      </a: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6401">
                <a:tc gridSpan="5">
                  <a:txBody>
                    <a:bodyPr/>
                    <a:lstStyle/>
                    <a:p>
                      <a:pPr lvl="0" indent="0" algn="just" defTabSz="457200" eaLnBrk="1" hangingPunct="1">
                        <a:buNone/>
                      </a:pPr>
                      <a:r>
                        <a:rPr lang="ru-RU" sz="1400" b="1" i="1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Меры поддержки семьям, чьи родители принимают участие в </a:t>
                      </a:r>
                      <a:r>
                        <a:rPr lang="ru-RU" sz="1400" b="1" i="1" u="none" kern="1200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СВО</a:t>
                      </a:r>
                      <a:r>
                        <a:rPr lang="ru-RU" sz="1400" b="1" i="1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(220,5 тыс. руб.):</a:t>
                      </a:r>
                    </a:p>
                    <a:p>
                      <a:pPr lvl="0" indent="0" algn="just" defTabSz="457200" eaLnBrk="1" hangingPunct="1">
                        <a:buNone/>
                      </a:pPr>
                      <a:r>
                        <a:rPr lang="ru-RU" sz="1600" b="1" i="1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бесплатное горячее питание обучающихся по образовательной программе начального общего </a:t>
                      </a:r>
                    </a:p>
                    <a:p>
                      <a:pPr lvl="0" indent="0" algn="just" defTabSz="457200" eaLnBrk="1" hangingPunct="1"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образования, посещающих группу продленного дня в муниципальных общеобразовательных</a:t>
                      </a:r>
                    </a:p>
                    <a:p>
                      <a:pPr lvl="0" indent="0" algn="just" defTabSz="457200" eaLnBrk="1" hangingPunct="1"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организациях;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бесплатное горячее питание обучающихся по образовательным программам основного общего и 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400" b="0" i="0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среднего общего образования в муниципальных общеобразовательных организациях</a:t>
                      </a:r>
                      <a:endParaRPr lang="ru-RU" sz="1400" b="1" i="1" u="none" kern="1200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0223E-60C3-4E22-936C-D46EEAA4EE2F}" type="slidenum">
              <a:rPr lang="ru-RU" smtClean="0">
                <a:solidFill>
                  <a:srgbClr val="5FCBEF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5FCBE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5195529"/>
            <a:ext cx="1826265" cy="1368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5181748"/>
            <a:ext cx="2295084" cy="1225402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1424" y="68720"/>
            <a:ext cx="11280085" cy="964367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lnSpc>
                <a:spcPts val="3360"/>
              </a:lnSpc>
              <a:buNone/>
            </a:pPr>
            <a:r>
              <a:rPr sz="26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«Развитие дошкольного, </a:t>
            </a:r>
            <a:r>
              <a:rPr lang="ru-RU" sz="26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err="1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6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6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детей</a:t>
            </a:r>
            <a:r>
              <a:rPr sz="28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28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7" y="68722"/>
            <a:ext cx="2376263" cy="158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70223E-60C3-4E22-936C-D46EEAA4EE2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847529" y="19560"/>
            <a:ext cx="5616624" cy="707886"/>
          </a:xfrm>
          <a:prstGeom prst="rect">
            <a:avLst/>
          </a:prstGeom>
          <a:noFill/>
          <a:ln w="9525" cmpd="sng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 defTabSz="457200" eaLnBrk="1" hangingPunct="1">
              <a:buNone/>
            </a:pPr>
            <a:r>
              <a:rPr sz="20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«Развитие дошкольного, </a:t>
            </a:r>
            <a:r>
              <a:rPr lang="ru-RU" sz="20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 err="1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000" b="1" dirty="0" smtClean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25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дополнительного образования детей»</a:t>
            </a:r>
            <a:endParaRPr sz="2000" b="1" dirty="0">
              <a:solidFill>
                <a:srgbClr val="250BE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533" name="Замещающее содержимое 2253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286038"/>
              </p:ext>
            </p:extLst>
          </p:nvPr>
        </p:nvGraphicFramePr>
        <p:xfrm>
          <a:off x="85057" y="691690"/>
          <a:ext cx="12072663" cy="6111376"/>
        </p:xfrm>
        <a:graphic>
          <a:graphicData uri="http://schemas.openxmlformats.org/drawingml/2006/table">
            <a:tbl>
              <a:tblPr/>
              <a:tblGrid>
                <a:gridCol w="1530425"/>
                <a:gridCol w="5278943"/>
                <a:gridCol w="3514223"/>
                <a:gridCol w="1749072"/>
              </a:tblGrid>
              <a:tr h="295456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подпрограммы 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ПРОГРАММЫ В </a:t>
                      </a:r>
                      <a:r>
                        <a:rPr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6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 руб.)</a:t>
                      </a:r>
                      <a:endParaRPr lang="ru-RU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(тыс. руб.)</a:t>
                      </a:r>
                      <a:endParaRPr lang="ru-RU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</a:tr>
              <a:tr h="354551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sz="1800"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дополнительного образования</a:t>
                      </a:r>
                      <a:endParaRPr lang="ru-RU" altLang="en-US" sz="1800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1800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333 433,1</a:t>
                      </a:r>
                      <a:endParaRPr lang="ru-RU" altLang="en-US" sz="1800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800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333 433,1</a:t>
                      </a:r>
                      <a:endParaRPr lang="ru-RU" altLang="en-US" sz="1800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</a:tr>
              <a:tr h="533656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457200" eaLnBrk="1" hangingPunct="1">
                        <a:buNone/>
                      </a:pPr>
                      <a:r>
                        <a:rPr sz="1400" b="1" i="1" u="non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r>
                        <a:rPr sz="1400" b="1" i="1" u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i="1" u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предоставления дополнительного образования (финансирование муниципального задания)</a:t>
                      </a:r>
                      <a:endParaRPr lang="ru-RU" altLang="en-US" sz="1400" b="1" i="1" u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268 658,2</a:t>
                      </a:r>
                      <a:endParaRPr lang="ru-RU" altLang="en-US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658,2</a:t>
                      </a:r>
                      <a:endParaRPr lang="ru-RU" altLang="en-US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</a:tr>
              <a:tr h="2581542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численность детей, охваченных образовательными программами дополнительного образования детей, –  23 543 человека (2021 год – 25 709 человек), в том числе 15 792 человека в организациях дополнительного образования</a:t>
                      </a: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доля детей школьного возраста, имеющих возможность получать услуги дополнительного образования, – 100,0 %</a:t>
                      </a: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среднегодовой контингент обучающихся – 2 207 467 чел./час. </a:t>
                      </a: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«Создание детских технопарков «</a:t>
                      </a:r>
                      <a:r>
                        <a:rPr lang="ru-RU" sz="1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 обеспечение МАОУДО «Северный </a:t>
                      </a:r>
                      <a:r>
                        <a:rPr lang="ru-RU" sz="1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(по программам технической направленности обучаются 976 детей)</a:t>
                      </a: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государственная программа Архангельской области «Развитие физической культуры и спорта в Архангельской области» - ДЮСШ №1, ДЮСШ №2 – подготовка спортивного резерва для спортивных сборных команд, в том числе спортивных сборных команд РФ;</a:t>
                      </a:r>
                    </a:p>
                    <a:p>
                      <a:pPr lvl="0" indent="0" algn="just" defTabSz="457200"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доля детей, охваченных системой персонифицированного финансирования дополнительного образования детей, – 49,1 %.</a:t>
                      </a:r>
                    </a:p>
                  </a:txBody>
                  <a:tcPr marL="91434" marR="91434" marT="45710" marB="4571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26116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457200" eaLnBrk="1" hangingPunct="1">
                        <a:buNone/>
                      </a:pPr>
                      <a:r>
                        <a:rPr sz="1800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sz="1800" b="1" dirty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воспитания и социализации обучающихся</a:t>
                      </a:r>
                      <a:endParaRPr lang="ru-RU" altLang="en-US" sz="1800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1800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5 372,7</a:t>
                      </a:r>
                      <a:endParaRPr lang="ru-RU" altLang="en-US" sz="1800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None/>
                      </a:pPr>
                      <a:r>
                        <a:rPr lang="ru-RU" sz="1800" b="1" i="1" dirty="0" smtClean="0">
                          <a:solidFill>
                            <a:srgbClr val="250BE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5 372,7</a:t>
                      </a:r>
                      <a:endParaRPr lang="ru-RU" altLang="en-US" sz="1800" b="1" i="1" dirty="0">
                        <a:solidFill>
                          <a:srgbClr val="250BE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0" marB="4571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</a:tr>
              <a:tr h="1541711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государственной программы Архангельской области «Патриотическое воспитание, развитие физической культуры, спорта, туризма и повышение эффективности реализации молодежной политики в Архангельской области»: содействие трудоустройству несовершеннолетних граждан – 320 человек;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«Безопасность дорожного движения» национального проекта «Безопасные и качественные автомобильные дороги»: МАОУ «СОШ № 24» – технические средства обучения, наглядные учебные и методические материалы для реализации мероприятий по профилактике дорожно-транспортного травматизма;</a:t>
                      </a:r>
                    </a:p>
                    <a:p>
                      <a:pPr marL="0" lvl="0" indent="0" algn="just" defTabSz="457200" eaLnBrk="1" hangingPunct="1"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55 социально-педагогических программ, работа 8 военно-патриотических клубов.</a:t>
                      </a:r>
                    </a:p>
                  </a:txBody>
                  <a:tcPr marL="91434" marR="91434" marT="45710" marB="4571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73700"/>
              </p:ext>
            </p:extLst>
          </p:nvPr>
        </p:nvGraphicFramePr>
        <p:xfrm>
          <a:off x="59780" y="3212976"/>
          <a:ext cx="1208489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4"/>
                <a:gridCol w="3528392"/>
                <a:gridCol w="1859756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функционирования системы персонифицированного финансирования дополнительного образования детей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sz="18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56 536,1</a:t>
                      </a:r>
                      <a:endParaRPr lang="ru-RU" sz="18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ru-RU" sz="18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56 536,1</a:t>
                      </a:r>
                      <a:endParaRPr lang="ru-RU" sz="18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" y="19560"/>
            <a:ext cx="1792379" cy="1274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0"/>
            <a:ext cx="4249280" cy="646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5057</TotalTime>
  <Words>5081</Words>
  <Application>Microsoft Office PowerPoint</Application>
  <PresentationFormat>Произвольный</PresentationFormat>
  <Paragraphs>740</Paragraphs>
  <Slides>36</Slides>
  <Notes>36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Грань</vt:lpstr>
      <vt:lpstr>Package</vt:lpstr>
      <vt:lpstr>Презентация PowerPoint</vt:lpstr>
      <vt:lpstr>Презентация PowerPoint</vt:lpstr>
      <vt:lpstr>Презентация PowerPoint</vt:lpstr>
      <vt:lpstr>Общий объем финансирования МП (тыс. руб.)</vt:lpstr>
      <vt:lpstr>Сведения о привлечении бюджетных ассигнований в рамках государственных программ (федеральных целевых программ) Российской Федерации и государственных программ Архангельской области в 2022 году</vt:lpstr>
      <vt:lpstr>Презентация PowerPoint</vt:lpstr>
      <vt:lpstr>Подпрограмма 1 «Развитие дошкольного, общего и            дополнительного образования детей»</vt:lpstr>
      <vt:lpstr>Подпрограмма 1 «Развитие дошкольного,  общего и дополнительного образования детей»</vt:lpstr>
      <vt:lpstr>Подпрограмма 1 «Развитие дошкольного,  общего и дополнительного образования детей»</vt:lpstr>
      <vt:lpstr>Подпрограмма 1 «Развитие дошкольного,  общего и дополнительного образования детей»</vt:lpstr>
      <vt:lpstr>Подпрограмма 1 «Развитие дошкольного, общего и дополнительного образования детей»</vt:lpstr>
      <vt:lpstr>Подпрограмма 1 «Развитие дошкольного, общего и дополнительного образования детей»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Подпрограмма 3 «Формирование комфортной и безопасной образовательной среды»</vt:lpstr>
      <vt:lpstr>Подпрограмма 3 «Формирование комфортной и безопасной образовательной среды»</vt:lpstr>
      <vt:lpstr>Подпрограмма 3 «Формирование комфортной и безопасной образовательной среды»</vt:lpstr>
      <vt:lpstr>Презентация PowerPoint</vt:lpstr>
      <vt:lpstr>Подпрограмма 5 «Совершенствование системы предоставления услуг в сфере образования Северодвинска»</vt:lpstr>
      <vt:lpstr>Подпрограмма 5 «Совершенствование системы предоставления услуг в сфере образования Северодвинска»</vt:lpstr>
      <vt:lpstr>Подпрограмма 5 «Совершенствование системы предоставления услуг в сфере образования Северодвинска»</vt:lpstr>
      <vt:lpstr>Обеспечивающая подпрограмма</vt:lpstr>
      <vt:lpstr>Презентация PowerPoint</vt:lpstr>
      <vt:lpstr>Результаты деятельности ответственного исполнителя по управлению реализацией Программы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Бачериков Олег Васильевич</dc:creator>
  <cp:lastModifiedBy>user</cp:lastModifiedBy>
  <cp:revision>919</cp:revision>
  <cp:lastPrinted>2020-04-21T05:53:00Z</cp:lastPrinted>
  <dcterms:created xsi:type="dcterms:W3CDTF">2017-11-28T15:01:00Z</dcterms:created>
  <dcterms:modified xsi:type="dcterms:W3CDTF">2023-07-10T13:08:45Z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1049-11.2.0.9431</vt:lpwstr>
  </property>
</Properties>
</file>