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63" r:id="rId6"/>
    <p:sldId id="260" r:id="rId7"/>
    <p:sldId id="261" r:id="rId8"/>
    <p:sldId id="264" r:id="rId9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00CCFF"/>
    <a:srgbClr val="0099FF"/>
    <a:srgbClr val="CCFFFF"/>
    <a:srgbClr val="CCECFF"/>
    <a:srgbClr val="0066FF"/>
    <a:srgbClr val="00CC00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69DB-56AF-400F-A934-29C5FEAFC2D1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A216-A5D1-40F3-B742-C154578F5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88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69DB-56AF-400F-A934-29C5FEAFC2D1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A216-A5D1-40F3-B742-C154578F5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459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69DB-56AF-400F-A934-29C5FEAFC2D1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A216-A5D1-40F3-B742-C154578F5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14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69DB-56AF-400F-A934-29C5FEAFC2D1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A216-A5D1-40F3-B742-C154578F5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19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69DB-56AF-400F-A934-29C5FEAFC2D1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A216-A5D1-40F3-B742-C154578F5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647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69DB-56AF-400F-A934-29C5FEAFC2D1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A216-A5D1-40F3-B742-C154578F5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390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69DB-56AF-400F-A934-29C5FEAFC2D1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A216-A5D1-40F3-B742-C154578F5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257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69DB-56AF-400F-A934-29C5FEAFC2D1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A216-A5D1-40F3-B742-C154578F5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82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69DB-56AF-400F-A934-29C5FEAFC2D1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A216-A5D1-40F3-B742-C154578F5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729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69DB-56AF-400F-A934-29C5FEAFC2D1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A216-A5D1-40F3-B742-C154578F5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46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669DB-56AF-400F-A934-29C5FEAFC2D1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A216-A5D1-40F3-B742-C154578F5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126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669DB-56AF-400F-A934-29C5FEAFC2D1}" type="datetimeFigureOut">
              <a:rPr lang="ru-RU" smtClean="0"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EA216-A5D1-40F3-B742-C154578F5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25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8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0057" y="836712"/>
            <a:ext cx="684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Установление размера платы за содержание жилого помещения в многоквартирном доме</a:t>
            </a:r>
            <a:endParaRPr lang="ru-RU" sz="22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3390" y="2132856"/>
            <a:ext cx="46960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Управление экономики </a:t>
            </a:r>
          </a:p>
          <a:p>
            <a:r>
              <a:rPr lang="ru-RU" sz="2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Администрации Северодвинска</a:t>
            </a:r>
            <a:endParaRPr lang="ru-RU" sz="22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2" name="Picture 4" descr="https://bucket-bykvu.s3.eu-central-1.amazonaws.com/wp-content/uploads/2015/11/06/53a0dc63a890051fc64b07a9a62dc6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73016"/>
            <a:ext cx="8352928" cy="2448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943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Основные положения законодательства об установлении 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размера платы за содержание жилого помещения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3" y="1511496"/>
            <a:ext cx="813690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Собственник помещения в МКД обязан участвовать в расходах на содержание общего имущества 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в МКД соразмерно своей доле в праве общей собственности на это имущество путем внесения платы за содержание жилого помещения (ч. 1 статьи 158 ЖК РФ)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3" y="2564904"/>
            <a:ext cx="813690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Плата за содержание жилого помещения устанавливается в размере, обеспечивающем содержание общего имущества в МКД в соответствии с требованиями законодательства                    (ч. 1 статьи 156 ЖК РФ)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3" y="3573016"/>
            <a:ext cx="813690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Размер платы за содержание жилого помещения должен быть соразмерен перечню, объемам                и качеству услуг и работ по содержанию конкретного дома, утвержденному собственниками помещений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3" y="4581127"/>
            <a:ext cx="813690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Размер платы за содержание жилого помещения в МКД, в котором не созданы ТСЖ, жилищный кооператив, определяется на общем собрании собственников помещений в таком доме                       (ч. 7 статьи 156 ЖК РФ)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9552" y="5517232"/>
            <a:ext cx="81369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Размер платы за содержание жилого помещения определяется с учетом предложений управляющей компании и устанавливается на срок не менее чем один год (ч. 7 статьи 156 ЖК РФ)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777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Плата за содержание жилого помещения включает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03943" y="1556792"/>
            <a:ext cx="5112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Плату за услуги, работы по управлению МКД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67384" y="2335782"/>
            <a:ext cx="5184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Плату за содержание общего имущества в МКД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9592" y="3187715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Плату за текущий ремонт общего имущества в МКД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4908" y="5013176"/>
            <a:ext cx="52052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latin typeface="Arial" pitchFamily="34" charset="0"/>
                <a:cs typeface="Arial" pitchFamily="34" charset="0"/>
              </a:rPr>
              <a:t>Размер платы за содержание жилого помещения должен обеспечивать выполнение минимального перечня услуг и работ, необходимых для надлежащего содержания общего имущества       в МКД (Постановление правительства РФ от 03.04.2013 № 290)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0" name="Picture 4" descr="Megalopolis, metropolis, city, building, town, buildings, center icon - Dow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996952"/>
            <a:ext cx="2975992" cy="3344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74908" y="4005064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Плату за коммунальные ресурсы, потребляемые при содержании общего имущества в МКД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518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Управление многоквартирных домом включает </a:t>
            </a: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(постановление Правительства РФ от 15.05.2013 № 416)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1565576"/>
            <a:ext cx="352839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latin typeface="Arial" pitchFamily="34" charset="0"/>
                <a:cs typeface="Arial" pitchFamily="34" charset="0"/>
              </a:rPr>
              <a:t>Прием, хранение и передача технической документации на МКД и иных связанных             с управлением таким домом документов</a:t>
            </a:r>
            <a:endParaRPr lang="ru-RU" sz="13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6944" y="2966148"/>
            <a:ext cx="352839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latin typeface="Arial" pitchFamily="34" charset="0"/>
                <a:cs typeface="Arial" pitchFamily="34" charset="0"/>
              </a:rPr>
              <a:t>Ведение реестра собственников помещений в МКД, информации                         о нанимателях помещений в МКД, а также о лицах, использующих общее имущество в МКД на основании договоров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4056" y="4963120"/>
            <a:ext cx="34938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latin typeface="Arial" pitchFamily="34" charset="0"/>
                <a:cs typeface="Arial" pitchFamily="34" charset="0"/>
              </a:rPr>
              <a:t>Подготовка предложений по вопросам содержания и ремонта общего имущества в МКД для их рассмотрения общим собранием собственников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48064" y="1565576"/>
            <a:ext cx="360040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latin typeface="Arial" pitchFamily="34" charset="0"/>
                <a:cs typeface="Arial" pitchFamily="34" charset="0"/>
              </a:rPr>
              <a:t>Организация рассмотрения общим собранием собственников вопросов                  по управлению МКД, обеспечение проведения такого собрания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8065" y="2940913"/>
            <a:ext cx="3600401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latin typeface="Arial" pitchFamily="34" charset="0"/>
                <a:cs typeface="Arial" pitchFamily="34" charset="0"/>
              </a:rPr>
              <a:t>Организация выполнения предусмотренных договором управления услуг и работ                 по содержанию и ремонту общего имущества в МКД, осуществление контроля за оказанием услуг и выполнением работ, осуществление расчетов за эти услуги                и работы</a:t>
            </a:r>
            <a:endParaRPr lang="ru-RU" sz="13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48065" y="4941168"/>
            <a:ext cx="3600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latin typeface="Arial" pitchFamily="34" charset="0"/>
                <a:cs typeface="Arial" pitchFamily="34" charset="0"/>
              </a:rPr>
              <a:t>Взаимодействие с органами государственной власти и органами местного самоуправления по вопросам управления МКД</a:t>
            </a:r>
            <a:endParaRPr lang="ru-RU" sz="13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041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Содержание общего имущества 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 многоквартирном доме включает</a:t>
            </a: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(постановление Правительства РФ от 13.08.2006 № 491,</a:t>
            </a: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постановление Правительства РФ от 03.04.2013 № 290)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83534" y="1576211"/>
            <a:ext cx="2849984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Содержание несущих конструкций (фундаментов, стен, перекрытий и покрытий, балок, лестниц, элементов крыш) и ненесущих конструкций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(перегородок, внутренней отделки, полов)</a:t>
            </a:r>
          </a:p>
          <a:p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83532" y="2998321"/>
            <a:ext cx="33036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Содержание мусоропроводов</a:t>
            </a:r>
            <a:endParaRPr lang="ru-RU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3534" y="3756267"/>
            <a:ext cx="3420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Содержание систем вентиляции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дымоудаления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Modern house fre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25" y="692696"/>
            <a:ext cx="309048" cy="30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уборка дома бесплатно иконк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597" y="3129007"/>
            <a:ext cx="355827" cy="355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983532" y="5479372"/>
            <a:ext cx="3050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Содержание систем водоснабжения, теплоснабжения, водоотведения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14" descr="Мусорная корзина бесплатно иконк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05" y="3044487"/>
            <a:ext cx="292859" cy="292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Двор бесплатно иконка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820" y="3860749"/>
            <a:ext cx="346241" cy="346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607859" y="1576211"/>
            <a:ext cx="3205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Содержание электрооборудования, радио- и телекоммуникационного оборудования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3534" y="4721885"/>
            <a:ext cx="3050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Содержание систем внутридомового газового оборудования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07859" y="2492896"/>
            <a:ext cx="1963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Содержание и ремонт лифтов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7399" y="3044487"/>
            <a:ext cx="3303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Содержание помещений, входящих                    в состав общего имущества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17399" y="3756267"/>
            <a:ext cx="3426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Содержание земельного участка и придомовой территории, мест накопления ТКО, содержание и уход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за элементами озеленения и благоустройства</a:t>
            </a:r>
          </a:p>
        </p:txBody>
      </p:sp>
      <p:pic>
        <p:nvPicPr>
          <p:cNvPr id="27" name="Picture 6" descr="Водопроводный кран бесплатно иконка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51" y="5534707"/>
            <a:ext cx="350994" cy="350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Вентиляция бесплатно иконка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63" y="3756267"/>
            <a:ext cx="467182" cy="46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Утилиты бесплатно иконка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28" y="4775210"/>
            <a:ext cx="336917" cy="336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House free ic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12" y="1650828"/>
            <a:ext cx="416933" cy="416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0" descr="Eco house free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443" y="1650828"/>
            <a:ext cx="390134" cy="390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2" descr="Лифт бесплатно иконка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444" y="2492896"/>
            <a:ext cx="320135" cy="320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2" descr="Координаты бесплатно иконка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757" y="4775210"/>
            <a:ext cx="347687" cy="34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5635324" y="4754225"/>
            <a:ext cx="3426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Работы по обеспечению требований пожарной безопасности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35324" y="5445194"/>
            <a:ext cx="3426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Устранение аварий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на внутридомовых инженерных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системах, выполнение заявок населения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Telephone 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550" y="5534707"/>
            <a:ext cx="360874" cy="360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1831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2987824" cy="6858000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Текущий ремонт общего имущества в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многоквартирном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доме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03848" y="404664"/>
            <a:ext cx="5760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Arial" pitchFamily="34" charset="0"/>
                <a:cs typeface="Arial" pitchFamily="34" charset="0"/>
              </a:rPr>
              <a:t>Проводится по решению общего собрания собственников для предупреждения преждевременного износа и поддержания эксплуатационных показателей и работоспособности, устранения повреждений и неисправностей общего имущества или его отдельных элементов</a:t>
            </a:r>
            <a:r>
              <a:rPr lang="ru-RU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(пункт 18 постановления Правительства РФ от 13.08.2006 № 491) 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53431" y="1631899"/>
            <a:ext cx="14911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Arial" pitchFamily="34" charset="0"/>
                <a:cs typeface="Arial" pitchFamily="34" charset="0"/>
              </a:rPr>
              <a:t>Фундамент, стены, фасады, крыльца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08304" y="1648741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Arial" pitchFamily="34" charset="0"/>
                <a:cs typeface="Arial" pitchFamily="34" charset="0"/>
              </a:rPr>
              <a:t>Крыша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67208" y="5884331"/>
            <a:ext cx="5478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Расходы на текущий общего имущества в МКД определяются исходя                из стоимости запланированных работ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53348" y="2280051"/>
            <a:ext cx="16308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Arial" pitchFamily="34" charset="0"/>
                <a:cs typeface="Arial" pitchFamily="34" charset="0"/>
              </a:rPr>
              <a:t>Водопровод, канализация, отопление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8304" y="2335656"/>
            <a:ext cx="15290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Arial" pitchFamily="34" charset="0"/>
                <a:cs typeface="Arial" pitchFamily="34" charset="0"/>
              </a:rPr>
              <a:t>Электрические сети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40701" y="3214136"/>
            <a:ext cx="14403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Arial" pitchFamily="34" charset="0"/>
                <a:cs typeface="Arial" pitchFamily="34" charset="0"/>
              </a:rPr>
              <a:t>Оконные, дверные заполнения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63470" y="4118592"/>
            <a:ext cx="11480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Arial" pitchFamily="34" charset="0"/>
                <a:cs typeface="Arial" pitchFamily="34" charset="0"/>
              </a:rPr>
              <a:t>Мусоропровод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21009" y="3271857"/>
            <a:ext cx="9733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Arial" pitchFamily="34" charset="0"/>
                <a:cs typeface="Arial" pitchFamily="34" charset="0"/>
              </a:rPr>
              <a:t>Вентиляция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8" name="Picture 4" descr="Window fre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639" y="3255479"/>
            <a:ext cx="451414" cy="42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Водопроводный кран бесплатно иконк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988" y="2314146"/>
            <a:ext cx="454551" cy="454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Roo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952" y="1607257"/>
            <a:ext cx="471101" cy="47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Кирпичная стена бесплатно иконка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124" y="1610196"/>
            <a:ext cx="433066" cy="433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Electric meter free ic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15" y="2385753"/>
            <a:ext cx="434925" cy="43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Мусорная корзина бесплатно иконка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76" y="4036070"/>
            <a:ext cx="401042" cy="40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59742" y="3868486"/>
            <a:ext cx="15841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Arial" pitchFamily="34" charset="0"/>
                <a:cs typeface="Arial" pitchFamily="34" charset="0"/>
              </a:rPr>
              <a:t>Перекрытия, лестницы, полы, внутренняя отделка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38617" y="4797152"/>
            <a:ext cx="11977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Arial" pitchFamily="34" charset="0"/>
                <a:cs typeface="Arial" pitchFamily="34" charset="0"/>
              </a:rPr>
              <a:t>Общедомовые </a:t>
            </a:r>
          </a:p>
          <a:p>
            <a:r>
              <a:rPr lang="ru-RU" sz="1100" dirty="0" smtClean="0">
                <a:latin typeface="Arial" pitchFamily="34" charset="0"/>
                <a:cs typeface="Arial" pitchFamily="34" charset="0"/>
              </a:rPr>
              <a:t>приборы учета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86221" y="4793703"/>
            <a:ext cx="12843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Arial" pitchFamily="34" charset="0"/>
                <a:cs typeface="Arial" pitchFamily="34" charset="0"/>
              </a:rPr>
              <a:t>Элементы </a:t>
            </a:r>
          </a:p>
          <a:p>
            <a:r>
              <a:rPr lang="ru-RU" sz="1100" dirty="0" smtClean="0">
                <a:latin typeface="Arial" pitchFamily="34" charset="0"/>
                <a:cs typeface="Arial" pitchFamily="34" charset="0"/>
              </a:rPr>
              <a:t>благоустройства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Двор бесплатно иконка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494" y="4797151"/>
            <a:ext cx="442045" cy="442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Электросчетчик бесплатно иконка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910" y="4844830"/>
            <a:ext cx="438871" cy="438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Лестница бесплатно иконка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1473" y="4000328"/>
            <a:ext cx="429580" cy="42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Вентиляция бесплатно иконка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287" y="3222912"/>
            <a:ext cx="467182" cy="46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185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Алгоритм действий по установлению размера платы                         за содержание жилого помещения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1760" y="1504332"/>
            <a:ext cx="237626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latin typeface="Arial" pitchFamily="34" charset="0"/>
                <a:cs typeface="Arial" pitchFamily="34" charset="0"/>
              </a:rPr>
              <a:t>Управляющая компания</a:t>
            </a:r>
            <a:endParaRPr lang="ru-RU" sz="13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7771" y="1510064"/>
            <a:ext cx="86409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latin typeface="Arial" pitchFamily="34" charset="0"/>
                <a:cs typeface="Arial" pitchFamily="34" charset="0"/>
              </a:rPr>
              <a:t>Этапы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9693" y="1929224"/>
            <a:ext cx="168801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latin typeface="Arial" pitchFamily="34" charset="0"/>
                <a:cs typeface="Arial" pitchFamily="34" charset="0"/>
              </a:rPr>
              <a:t>Подготовка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96137" y="1504332"/>
            <a:ext cx="322193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latin typeface="Arial" pitchFamily="34" charset="0"/>
                <a:cs typeface="Arial" pitchFamily="34" charset="0"/>
              </a:rPr>
              <a:t>Собственники помещений (совет МКД)</a:t>
            </a:r>
            <a:endParaRPr lang="ru-RU" sz="13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15716" y="1973779"/>
            <a:ext cx="334837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Проводит осмотры общего имущества, выявляет потребности в обслуживании, ремонте, замене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Составляет перечень обязательных </a:t>
            </a:r>
          </a:p>
          <a:p>
            <a:r>
              <a:rPr lang="ru-RU" sz="1100" dirty="0" smtClean="0">
                <a:latin typeface="Arial" pitchFamily="34" charset="0"/>
                <a:cs typeface="Arial" pitchFamily="34" charset="0"/>
              </a:rPr>
              <a:t>     и дополнительных работ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Разрабатывает предложения по плану работ и производит расчет размера платы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Представляет предложение собственникам (совету МКД)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58934" y="1969023"/>
            <a:ext cx="3096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Опросы, обсуждения для выявления запросов и приоритетов собственников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Совет МКД передает результаты управляющей компании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12505" y="3869763"/>
            <a:ext cx="655272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Совместное обсуждение проекта плана работ и сметы расходов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Корректировка плана работ и сметы расходов (при  необходимости)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Формирование предложений для общего собрания собственников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9693" y="3861048"/>
            <a:ext cx="154399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latin typeface="Arial" pitchFamily="34" charset="0"/>
                <a:cs typeface="Arial" pitchFamily="34" charset="0"/>
              </a:rPr>
              <a:t>Согласование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9693" y="5038039"/>
            <a:ext cx="139997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latin typeface="Arial" pitchFamily="34" charset="0"/>
                <a:cs typeface="Arial" pitchFamily="34" charset="0"/>
              </a:rPr>
              <a:t>Утверждение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5716" y="5038039"/>
            <a:ext cx="27999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Организация проведения общего собрания собственников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96136" y="4979728"/>
            <a:ext cx="302433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Утверждение плана работ и размера платы на общем собрании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Решение об утверждении размера платы принято – если за такое решение проголосовало большинство голосов           от общего числа голосов принимающих участие в общем собрании (при наличии кворума)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6" name="Picture 4" descr="Рукопожатие бесплатно ико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42" y="5406802"/>
            <a:ext cx="464074" cy="46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People fre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23" y="4153436"/>
            <a:ext cx="491593" cy="491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За работой бесплатно иконк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57" y="2365940"/>
            <a:ext cx="561854" cy="561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265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Определение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размера платы за содержание                      жилого помещения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1532" y="1511496"/>
            <a:ext cx="80624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Определяется по каждому МКД исходя из утвержденного собственниками помещений перечня, объемов и качества услуг и работ по содержанию и текущему ремонту общего имущества в МКД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2009" y="3068960"/>
            <a:ext cx="828091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Стоимость каждой услуги (работы) = цена услуги (работы) х объем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13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2009" y="4581128"/>
            <a:ext cx="8108741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Индексация размера платы за содержание жилого помещения. </a:t>
            </a:r>
          </a:p>
          <a:p>
            <a:pPr algn="just"/>
            <a:r>
              <a:rPr lang="ru-RU" sz="1300" dirty="0" smtClean="0">
                <a:latin typeface="Arial" pitchFamily="34" charset="0"/>
                <a:cs typeface="Arial" pitchFamily="34" charset="0"/>
              </a:rPr>
              <a:t>      Собственники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могут принять решение,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дающее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управляющей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компании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право индексировать размер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платы. Индексация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размера платы за содержание жилого помещения (при обязательном определении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конкретной и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понятной методики такой индексации)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должна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быть предусмотрена договором управления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МКД (решением общего собрания)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9553" y="2276872"/>
            <a:ext cx="81650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Собственники вправе утвердить перечень и объем услуг (работ), превышающих установленный законодательством минимальный перечень таких услуг (работ)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31532" y="3789040"/>
            <a:ext cx="81369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300" dirty="0">
                <a:latin typeface="Arial" pitchFamily="34" charset="0"/>
                <a:cs typeface="Arial" pitchFamily="34" charset="0"/>
              </a:rPr>
              <a:t>Размер платы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рассчитывается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(руб. на 1 кв. метр в месяц) : </a:t>
            </a:r>
          </a:p>
          <a:p>
            <a:pPr algn="just"/>
            <a:r>
              <a:rPr lang="ru-RU" sz="1300" dirty="0">
                <a:latin typeface="Arial" pitchFamily="34" charset="0"/>
                <a:cs typeface="Arial" pitchFamily="34" charset="0"/>
              </a:rPr>
              <a:t>     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стоимость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всех услуг (работ) / площадь МКД / 12 месяцев х общая площадь квартиры (комнаты)</a:t>
            </a:r>
          </a:p>
        </p:txBody>
      </p:sp>
    </p:spTree>
    <p:extLst>
      <p:ext uri="{BB962C8B-B14F-4D97-AF65-F5344CB8AC3E}">
        <p14:creationId xmlns:p14="http://schemas.microsoft.com/office/powerpoint/2010/main" val="11121441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</TotalTime>
  <Words>904</Words>
  <Application>Microsoft Office PowerPoint</Application>
  <PresentationFormat>Экран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79</cp:revision>
  <cp:lastPrinted>2022-02-08T08:15:18Z</cp:lastPrinted>
  <dcterms:created xsi:type="dcterms:W3CDTF">2022-01-17T07:41:53Z</dcterms:created>
  <dcterms:modified xsi:type="dcterms:W3CDTF">2022-02-08T12:37:21Z</dcterms:modified>
</cp:coreProperties>
</file>