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5" r:id="rId4"/>
    <p:sldId id="264" r:id="rId5"/>
    <p:sldId id="267" r:id="rId6"/>
    <p:sldId id="266" r:id="rId7"/>
    <p:sldId id="268" r:id="rId8"/>
    <p:sldId id="269" r:id="rId9"/>
  </p:sldIdLst>
  <p:sldSz cx="9144000" cy="6858000" type="screen4x3"/>
  <p:notesSz cx="681355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42C7C62C-6075-426B-B9CE-B65FA7FF71B9}">
          <p14:sldIdLst>
            <p14:sldId id="256"/>
            <p14:sldId id="26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AC"/>
    <a:srgbClr val="274485"/>
    <a:srgbClr val="3A5896"/>
    <a:srgbClr val="EB752B"/>
    <a:srgbClr val="F1F1F1"/>
    <a:srgbClr val="C6D4DF"/>
    <a:srgbClr val="F3F0ED"/>
    <a:srgbClr val="E1DAD2"/>
    <a:srgbClr val="FEFEFE"/>
    <a:srgbClr val="C1C9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7E94C-EBBF-4427-903D-87E75FA290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D7F891-87C1-495C-A0B8-F37288F5AE62}">
      <dgm:prSet phldrT="[Текст]" custT="1"/>
      <dgm:spPr/>
      <dgm:t>
        <a:bodyPr/>
        <a:lstStyle/>
        <a:p>
          <a:r>
            <a:rPr lang="ru-RU" sz="2800" dirty="0" smtClean="0"/>
            <a:t>Подпрограмма 1 «Повышение интереса различных категорий населения к регулярным занятиям физической культуры и спортом»</a:t>
          </a:r>
          <a:endParaRPr lang="ru-RU" sz="2800" dirty="0"/>
        </a:p>
      </dgm:t>
    </dgm:pt>
    <dgm:pt modelId="{9E57529C-C6F3-4ABC-B398-9D3C644EAD10}" type="parTrans" cxnId="{38E81FC9-22F7-4B1C-BF11-49309F387A2A}">
      <dgm:prSet/>
      <dgm:spPr/>
      <dgm:t>
        <a:bodyPr/>
        <a:lstStyle/>
        <a:p>
          <a:endParaRPr lang="ru-RU"/>
        </a:p>
      </dgm:t>
    </dgm:pt>
    <dgm:pt modelId="{9F65603E-4D42-4946-A8E3-174CB5DF658D}" type="sibTrans" cxnId="{38E81FC9-22F7-4B1C-BF11-49309F387A2A}">
      <dgm:prSet/>
      <dgm:spPr/>
      <dgm:t>
        <a:bodyPr/>
        <a:lstStyle/>
        <a:p>
          <a:endParaRPr lang="ru-RU"/>
        </a:p>
      </dgm:t>
    </dgm:pt>
    <dgm:pt modelId="{4F3117B0-EFF9-4366-91D4-888EC424816F}">
      <dgm:prSet phldrT="[Текст]" custT="1"/>
      <dgm:spPr/>
      <dgm:t>
        <a:bodyPr/>
        <a:lstStyle/>
        <a:p>
          <a:r>
            <a:rPr lang="ru-RU" sz="2800" dirty="0" smtClean="0"/>
            <a:t>Подпрограмма 2 «Повышение уровня спортивных достижений ведущих спортсменов Северодвинска»</a:t>
          </a:r>
          <a:endParaRPr lang="ru-RU" sz="2800" dirty="0"/>
        </a:p>
      </dgm:t>
    </dgm:pt>
    <dgm:pt modelId="{3F722468-A5AD-478E-9650-31CDC4B04293}" type="parTrans" cxnId="{174FB54A-4135-4AF0-82BB-20D8244FEA8D}">
      <dgm:prSet/>
      <dgm:spPr/>
      <dgm:t>
        <a:bodyPr/>
        <a:lstStyle/>
        <a:p>
          <a:endParaRPr lang="ru-RU"/>
        </a:p>
      </dgm:t>
    </dgm:pt>
    <dgm:pt modelId="{C1751C77-9A41-4D11-B278-E7C43B8A6ACA}" type="sibTrans" cxnId="{174FB54A-4135-4AF0-82BB-20D8244FEA8D}">
      <dgm:prSet/>
      <dgm:spPr/>
      <dgm:t>
        <a:bodyPr/>
        <a:lstStyle/>
        <a:p>
          <a:endParaRPr lang="ru-RU"/>
        </a:p>
      </dgm:t>
    </dgm:pt>
    <dgm:pt modelId="{CEABFBB3-AA8E-458E-8080-64B5582D056D}">
      <dgm:prSet phldrT="[Текст]" custT="1"/>
      <dgm:spPr/>
      <dgm:t>
        <a:bodyPr/>
        <a:lstStyle/>
        <a:p>
          <a:r>
            <a:rPr lang="ru-RU" sz="2800" dirty="0" smtClean="0"/>
            <a:t>Подпрограмма 3 «Укрепление материально-технической базы МАСОУ «Строитель»</a:t>
          </a:r>
          <a:endParaRPr lang="ru-RU" sz="2800" dirty="0"/>
        </a:p>
      </dgm:t>
    </dgm:pt>
    <dgm:pt modelId="{F638A256-7AAE-42BA-B4BF-3F83C97A0157}" type="parTrans" cxnId="{4D2A75C8-CBA6-4997-8A7B-7030DC2F0B70}">
      <dgm:prSet/>
      <dgm:spPr/>
      <dgm:t>
        <a:bodyPr/>
        <a:lstStyle/>
        <a:p>
          <a:endParaRPr lang="ru-RU"/>
        </a:p>
      </dgm:t>
    </dgm:pt>
    <dgm:pt modelId="{68C91C22-2357-433B-AF41-64ABD049FEEA}" type="sibTrans" cxnId="{4D2A75C8-CBA6-4997-8A7B-7030DC2F0B70}">
      <dgm:prSet/>
      <dgm:spPr/>
      <dgm:t>
        <a:bodyPr/>
        <a:lstStyle/>
        <a:p>
          <a:endParaRPr lang="ru-RU"/>
        </a:p>
      </dgm:t>
    </dgm:pt>
    <dgm:pt modelId="{93D0E165-F532-426F-A75C-755D85818800}" type="pres">
      <dgm:prSet presAssocID="{5DF7E94C-EBBF-4427-903D-87E75FA290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4F3D5D-3208-4B95-BF2B-432FAD4A6CE8}" type="pres">
      <dgm:prSet presAssocID="{83D7F891-87C1-495C-A0B8-F37288F5AE62}" presName="parentLin" presStyleCnt="0"/>
      <dgm:spPr/>
    </dgm:pt>
    <dgm:pt modelId="{933AF410-41AC-4BCB-A7BA-93EAF6D7888D}" type="pres">
      <dgm:prSet presAssocID="{83D7F891-87C1-495C-A0B8-F37288F5AE6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25FAA86-741B-474D-8788-6F64CAF23008}" type="pres">
      <dgm:prSet presAssocID="{83D7F891-87C1-495C-A0B8-F37288F5AE62}" presName="parentText" presStyleLbl="node1" presStyleIdx="0" presStyleCnt="3" custScaleX="171697" custScaleY="2778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22B22-2033-4CE9-907B-BFEC9A9F563C}" type="pres">
      <dgm:prSet presAssocID="{83D7F891-87C1-495C-A0B8-F37288F5AE62}" presName="negativeSpace" presStyleCnt="0"/>
      <dgm:spPr/>
    </dgm:pt>
    <dgm:pt modelId="{FC326B74-D91F-462E-BAD9-79BFBEC8C6E4}" type="pres">
      <dgm:prSet presAssocID="{83D7F891-87C1-495C-A0B8-F37288F5AE62}" presName="childText" presStyleLbl="conFgAcc1" presStyleIdx="0" presStyleCnt="3">
        <dgm:presLayoutVars>
          <dgm:bulletEnabled val="1"/>
        </dgm:presLayoutVars>
      </dgm:prSet>
      <dgm:spPr/>
    </dgm:pt>
    <dgm:pt modelId="{3ADBCA8D-C623-4410-BB72-389FA9EBAABE}" type="pres">
      <dgm:prSet presAssocID="{9F65603E-4D42-4946-A8E3-174CB5DF658D}" presName="spaceBetweenRectangles" presStyleCnt="0"/>
      <dgm:spPr/>
    </dgm:pt>
    <dgm:pt modelId="{04824882-55E1-47B7-9C94-1DD6BE30DA00}" type="pres">
      <dgm:prSet presAssocID="{4F3117B0-EFF9-4366-91D4-888EC424816F}" presName="parentLin" presStyleCnt="0"/>
      <dgm:spPr/>
    </dgm:pt>
    <dgm:pt modelId="{87A01437-03EE-47C4-8F28-6DA170E526AD}" type="pres">
      <dgm:prSet presAssocID="{4F3117B0-EFF9-4366-91D4-888EC424816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DFFC0FD-E87D-4F0D-86B3-208894473432}" type="pres">
      <dgm:prSet presAssocID="{4F3117B0-EFF9-4366-91D4-888EC424816F}" presName="parentText" presStyleLbl="node1" presStyleIdx="1" presStyleCnt="3" custScaleX="142857" custScaleY="2424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56671-5CB6-4B11-B8C2-514A3F37B268}" type="pres">
      <dgm:prSet presAssocID="{4F3117B0-EFF9-4366-91D4-888EC424816F}" presName="negativeSpace" presStyleCnt="0"/>
      <dgm:spPr/>
    </dgm:pt>
    <dgm:pt modelId="{5EA1670D-81F5-4FCD-AB75-B3F5FF5E16AB}" type="pres">
      <dgm:prSet presAssocID="{4F3117B0-EFF9-4366-91D4-888EC424816F}" presName="childText" presStyleLbl="conFgAcc1" presStyleIdx="1" presStyleCnt="3">
        <dgm:presLayoutVars>
          <dgm:bulletEnabled val="1"/>
        </dgm:presLayoutVars>
      </dgm:prSet>
      <dgm:spPr/>
    </dgm:pt>
    <dgm:pt modelId="{650F98F9-0CED-4D64-80A4-537F96076CD7}" type="pres">
      <dgm:prSet presAssocID="{C1751C77-9A41-4D11-B278-E7C43B8A6ACA}" presName="spaceBetweenRectangles" presStyleCnt="0"/>
      <dgm:spPr/>
    </dgm:pt>
    <dgm:pt modelId="{754A2DB5-FFBC-4885-A9CE-001A167F0CAC}" type="pres">
      <dgm:prSet presAssocID="{CEABFBB3-AA8E-458E-8080-64B5582D056D}" presName="parentLin" presStyleCnt="0"/>
      <dgm:spPr/>
    </dgm:pt>
    <dgm:pt modelId="{2F26CD70-E281-42B8-BAD1-1E894D3F2FC4}" type="pres">
      <dgm:prSet presAssocID="{CEABFBB3-AA8E-458E-8080-64B5582D056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013E336-DDEF-4370-B296-7874C429780B}" type="pres">
      <dgm:prSet presAssocID="{CEABFBB3-AA8E-458E-8080-64B5582D056D}" presName="parentText" presStyleLbl="node1" presStyleIdx="2" presStyleCnt="3" custScaleX="142857" custScaleY="1764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1FC1E6-BA8C-4225-A89B-963542FB7306}" type="pres">
      <dgm:prSet presAssocID="{CEABFBB3-AA8E-458E-8080-64B5582D056D}" presName="negativeSpace" presStyleCnt="0"/>
      <dgm:spPr/>
    </dgm:pt>
    <dgm:pt modelId="{B39A2443-34DB-44FD-89D6-A6FF6BE9584A}" type="pres">
      <dgm:prSet presAssocID="{CEABFBB3-AA8E-458E-8080-64B5582D056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ACC0398-0AF2-418F-9E05-799DC5576313}" type="presOf" srcId="{83D7F891-87C1-495C-A0B8-F37288F5AE62}" destId="{225FAA86-741B-474D-8788-6F64CAF23008}" srcOrd="1" destOrd="0" presId="urn:microsoft.com/office/officeart/2005/8/layout/list1"/>
    <dgm:cxn modelId="{A8FF55D3-7452-4474-AEBE-B2A25E023441}" type="presOf" srcId="{5DF7E94C-EBBF-4427-903D-87E75FA2908E}" destId="{93D0E165-F532-426F-A75C-755D85818800}" srcOrd="0" destOrd="0" presId="urn:microsoft.com/office/officeart/2005/8/layout/list1"/>
    <dgm:cxn modelId="{38E81FC9-22F7-4B1C-BF11-49309F387A2A}" srcId="{5DF7E94C-EBBF-4427-903D-87E75FA2908E}" destId="{83D7F891-87C1-495C-A0B8-F37288F5AE62}" srcOrd="0" destOrd="0" parTransId="{9E57529C-C6F3-4ABC-B398-9D3C644EAD10}" sibTransId="{9F65603E-4D42-4946-A8E3-174CB5DF658D}"/>
    <dgm:cxn modelId="{E0E935ED-3494-4025-8CE1-E8B377D9383B}" type="presOf" srcId="{CEABFBB3-AA8E-458E-8080-64B5582D056D}" destId="{2F26CD70-E281-42B8-BAD1-1E894D3F2FC4}" srcOrd="0" destOrd="0" presId="urn:microsoft.com/office/officeart/2005/8/layout/list1"/>
    <dgm:cxn modelId="{DC33B9FF-A97D-452C-8547-1A13E0A0B291}" type="presOf" srcId="{4F3117B0-EFF9-4366-91D4-888EC424816F}" destId="{87A01437-03EE-47C4-8F28-6DA170E526AD}" srcOrd="0" destOrd="0" presId="urn:microsoft.com/office/officeart/2005/8/layout/list1"/>
    <dgm:cxn modelId="{45F44966-34B2-4D0A-B622-BDC70FD98AAB}" type="presOf" srcId="{83D7F891-87C1-495C-A0B8-F37288F5AE62}" destId="{933AF410-41AC-4BCB-A7BA-93EAF6D7888D}" srcOrd="0" destOrd="0" presId="urn:microsoft.com/office/officeart/2005/8/layout/list1"/>
    <dgm:cxn modelId="{A8400C9D-9242-422C-A519-E7776C8363FB}" type="presOf" srcId="{4F3117B0-EFF9-4366-91D4-888EC424816F}" destId="{7DFFC0FD-E87D-4F0D-86B3-208894473432}" srcOrd="1" destOrd="0" presId="urn:microsoft.com/office/officeart/2005/8/layout/list1"/>
    <dgm:cxn modelId="{174FB54A-4135-4AF0-82BB-20D8244FEA8D}" srcId="{5DF7E94C-EBBF-4427-903D-87E75FA2908E}" destId="{4F3117B0-EFF9-4366-91D4-888EC424816F}" srcOrd="1" destOrd="0" parTransId="{3F722468-A5AD-478E-9650-31CDC4B04293}" sibTransId="{C1751C77-9A41-4D11-B278-E7C43B8A6ACA}"/>
    <dgm:cxn modelId="{4D2A75C8-CBA6-4997-8A7B-7030DC2F0B70}" srcId="{5DF7E94C-EBBF-4427-903D-87E75FA2908E}" destId="{CEABFBB3-AA8E-458E-8080-64B5582D056D}" srcOrd="2" destOrd="0" parTransId="{F638A256-7AAE-42BA-B4BF-3F83C97A0157}" sibTransId="{68C91C22-2357-433B-AF41-64ABD049FEEA}"/>
    <dgm:cxn modelId="{B06EC9FF-265D-4917-A9B8-3B388FBBB2A0}" type="presOf" srcId="{CEABFBB3-AA8E-458E-8080-64B5582D056D}" destId="{E013E336-DDEF-4370-B296-7874C429780B}" srcOrd="1" destOrd="0" presId="urn:microsoft.com/office/officeart/2005/8/layout/list1"/>
    <dgm:cxn modelId="{BD8C35B3-910F-44F4-BF52-7150AC7F5ECF}" type="presParOf" srcId="{93D0E165-F532-426F-A75C-755D85818800}" destId="{904F3D5D-3208-4B95-BF2B-432FAD4A6CE8}" srcOrd="0" destOrd="0" presId="urn:microsoft.com/office/officeart/2005/8/layout/list1"/>
    <dgm:cxn modelId="{ACC40635-06FA-464F-B8B2-0DA1396E4302}" type="presParOf" srcId="{904F3D5D-3208-4B95-BF2B-432FAD4A6CE8}" destId="{933AF410-41AC-4BCB-A7BA-93EAF6D7888D}" srcOrd="0" destOrd="0" presId="urn:microsoft.com/office/officeart/2005/8/layout/list1"/>
    <dgm:cxn modelId="{FE64FBF3-1EDC-488E-926A-2ADB0E4E8C61}" type="presParOf" srcId="{904F3D5D-3208-4B95-BF2B-432FAD4A6CE8}" destId="{225FAA86-741B-474D-8788-6F64CAF23008}" srcOrd="1" destOrd="0" presId="urn:microsoft.com/office/officeart/2005/8/layout/list1"/>
    <dgm:cxn modelId="{B81D73C3-4A21-449E-93E4-758893E166C4}" type="presParOf" srcId="{93D0E165-F532-426F-A75C-755D85818800}" destId="{24122B22-2033-4CE9-907B-BFEC9A9F563C}" srcOrd="1" destOrd="0" presId="urn:microsoft.com/office/officeart/2005/8/layout/list1"/>
    <dgm:cxn modelId="{AC9B478D-7BBF-4E42-A657-B79EE71BF8D9}" type="presParOf" srcId="{93D0E165-F532-426F-A75C-755D85818800}" destId="{FC326B74-D91F-462E-BAD9-79BFBEC8C6E4}" srcOrd="2" destOrd="0" presId="urn:microsoft.com/office/officeart/2005/8/layout/list1"/>
    <dgm:cxn modelId="{33E54E6F-967A-44ED-950C-B8D3903F20BA}" type="presParOf" srcId="{93D0E165-F532-426F-A75C-755D85818800}" destId="{3ADBCA8D-C623-4410-BB72-389FA9EBAABE}" srcOrd="3" destOrd="0" presId="urn:microsoft.com/office/officeart/2005/8/layout/list1"/>
    <dgm:cxn modelId="{8DFE8F45-FB94-404E-92B3-DDB144B98A52}" type="presParOf" srcId="{93D0E165-F532-426F-A75C-755D85818800}" destId="{04824882-55E1-47B7-9C94-1DD6BE30DA00}" srcOrd="4" destOrd="0" presId="urn:microsoft.com/office/officeart/2005/8/layout/list1"/>
    <dgm:cxn modelId="{493EB38F-0799-4B34-8426-A531DD55344D}" type="presParOf" srcId="{04824882-55E1-47B7-9C94-1DD6BE30DA00}" destId="{87A01437-03EE-47C4-8F28-6DA170E526AD}" srcOrd="0" destOrd="0" presId="urn:microsoft.com/office/officeart/2005/8/layout/list1"/>
    <dgm:cxn modelId="{90EE3914-8BCA-40E8-A053-240CF980364A}" type="presParOf" srcId="{04824882-55E1-47B7-9C94-1DD6BE30DA00}" destId="{7DFFC0FD-E87D-4F0D-86B3-208894473432}" srcOrd="1" destOrd="0" presId="urn:microsoft.com/office/officeart/2005/8/layout/list1"/>
    <dgm:cxn modelId="{02F41869-C4D5-4B15-89DF-CD0ADF1A361C}" type="presParOf" srcId="{93D0E165-F532-426F-A75C-755D85818800}" destId="{F8856671-5CB6-4B11-B8C2-514A3F37B268}" srcOrd="5" destOrd="0" presId="urn:microsoft.com/office/officeart/2005/8/layout/list1"/>
    <dgm:cxn modelId="{215FB0DC-89C5-4EA7-B3EF-9A2404AEBEF0}" type="presParOf" srcId="{93D0E165-F532-426F-A75C-755D85818800}" destId="{5EA1670D-81F5-4FCD-AB75-B3F5FF5E16AB}" srcOrd="6" destOrd="0" presId="urn:microsoft.com/office/officeart/2005/8/layout/list1"/>
    <dgm:cxn modelId="{EADC8EAE-B714-4D77-8B4A-2A853B50A81D}" type="presParOf" srcId="{93D0E165-F532-426F-A75C-755D85818800}" destId="{650F98F9-0CED-4D64-80A4-537F96076CD7}" srcOrd="7" destOrd="0" presId="urn:microsoft.com/office/officeart/2005/8/layout/list1"/>
    <dgm:cxn modelId="{E32444F7-E434-415F-94C1-8D3772537E24}" type="presParOf" srcId="{93D0E165-F532-426F-A75C-755D85818800}" destId="{754A2DB5-FFBC-4885-A9CE-001A167F0CAC}" srcOrd="8" destOrd="0" presId="urn:microsoft.com/office/officeart/2005/8/layout/list1"/>
    <dgm:cxn modelId="{5C1A70D9-53C3-41D3-8452-69C8FF4F901B}" type="presParOf" srcId="{754A2DB5-FFBC-4885-A9CE-001A167F0CAC}" destId="{2F26CD70-E281-42B8-BAD1-1E894D3F2FC4}" srcOrd="0" destOrd="0" presId="urn:microsoft.com/office/officeart/2005/8/layout/list1"/>
    <dgm:cxn modelId="{6108CD10-1644-4D67-9188-59B10CB3D714}" type="presParOf" srcId="{754A2DB5-FFBC-4885-A9CE-001A167F0CAC}" destId="{E013E336-DDEF-4370-B296-7874C429780B}" srcOrd="1" destOrd="0" presId="urn:microsoft.com/office/officeart/2005/8/layout/list1"/>
    <dgm:cxn modelId="{A1E366B8-BF7B-4ED9-BC0D-283EC8C984AF}" type="presParOf" srcId="{93D0E165-F532-426F-A75C-755D85818800}" destId="{3C1FC1E6-BA8C-4225-A89B-963542FB7306}" srcOrd="9" destOrd="0" presId="urn:microsoft.com/office/officeart/2005/8/layout/list1"/>
    <dgm:cxn modelId="{8651D103-09B9-449C-A366-44278DD9DC60}" type="presParOf" srcId="{93D0E165-F532-426F-A75C-755D85818800}" destId="{B39A2443-34DB-44FD-89D6-A6FF6BE9584A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38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435" y="0"/>
            <a:ext cx="2952538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52538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435" y="9446678"/>
            <a:ext cx="2952538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435" y="0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09C76-E5E0-4C16-AAB4-298AA5F02BF6}" type="datetimeFigureOut">
              <a:rPr lang="ru-RU" smtClean="0"/>
              <a:pPr/>
              <a:t>19.06.2018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355" y="4724202"/>
            <a:ext cx="545084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435" y="9446678"/>
            <a:ext cx="2952538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CC9B0-D533-4EFF-BE52-3AD1B4B8F5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084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009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2913530" y="259976"/>
            <a:ext cx="6230470" cy="58898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ОТЧЕТ </a:t>
            </a:r>
          </a:p>
          <a:p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 результатах реализации </a:t>
            </a:r>
          </a:p>
          <a:p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и оценке эффективности </a:t>
            </a:r>
          </a:p>
          <a:p>
            <a:r>
              <a:rPr lang="ru-RU" sz="3600" dirty="0" smtClean="0">
                <a:solidFill>
                  <a:srgbClr val="00206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за 2017 год</a:t>
            </a:r>
          </a:p>
          <a:p>
            <a:endParaRPr lang="ru-RU" sz="3200" dirty="0" smtClean="0">
              <a:solidFill>
                <a:srgbClr val="0070C0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ru-RU" sz="3400" b="1" dirty="0" smtClean="0">
                <a:solidFill>
                  <a:srgbClr val="274485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муниципальная программа «Развитие физической культуры и спорта Северодвинска </a:t>
            </a:r>
            <a:br>
              <a:rPr lang="ru-RU" sz="3400" b="1" dirty="0" smtClean="0">
                <a:solidFill>
                  <a:srgbClr val="274485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400" b="1" dirty="0" smtClean="0">
                <a:solidFill>
                  <a:srgbClr val="274485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на 2016-2021 годы»</a:t>
            </a:r>
            <a:endParaRPr lang="ru-RU" sz="3400" dirty="0">
              <a:solidFill>
                <a:srgbClr val="274485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403" y="889349"/>
            <a:ext cx="7886698" cy="99874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Ответственный исполнитель муниципальной программы </a:t>
            </a:r>
            <a:b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«Развитие физической культуры и спорта Северодвинска на 2016-2021 годы» - Администрация Северодвинска в лице Отдела физической культуры и спорта, соисполнитель – муниципальное автономное спортивно-оздоровительное учреждение «Строитель»</a:t>
            </a:r>
            <a:b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ru-RU" sz="2400" dirty="0"/>
          </a:p>
        </p:txBody>
      </p: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492689" y="2827080"/>
            <a:ext cx="8364438" cy="2863405"/>
            <a:chOff x="1296" y="1657"/>
            <a:chExt cx="11313" cy="1286"/>
          </a:xfrm>
        </p:grpSpPr>
        <p:sp>
          <p:nvSpPr>
            <p:cNvPr id="36" name="Text Box 10"/>
            <p:cNvSpPr txBox="1">
              <a:spLocks noChangeArrowheads="1"/>
            </p:cNvSpPr>
            <p:nvPr/>
          </p:nvSpPr>
          <p:spPr bwMode="gray">
            <a:xfrm>
              <a:off x="1406" y="1657"/>
              <a:ext cx="11203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3000" dirty="0" smtClean="0">
                  <a:solidFill>
                    <a:srgbClr val="000000"/>
                  </a:solidFill>
                </a:rPr>
                <a:t>Цель Программы – создание условий </a:t>
              </a:r>
            </a:p>
            <a:p>
              <a:pPr algn="l"/>
              <a:r>
                <a:rPr lang="ru-RU" sz="3000" dirty="0" smtClean="0">
                  <a:solidFill>
                    <a:srgbClr val="000000"/>
                  </a:solidFill>
                </a:rPr>
                <a:t>для формирования здорового образа жизни населения путем реализации комплекса мероприятий, направленных на приобщение различных категорий граждан к регулярным занятиям физической культурой и спортом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17241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Оценка фактического использования финансовых ресурсов Программы за 2017 год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2728" y="1287465"/>
          <a:ext cx="8192620" cy="4835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837"/>
                <a:gridCol w="2124261"/>
                <a:gridCol w="2124261"/>
                <a:gridCol w="2124261"/>
              </a:tblGrid>
              <a:tr h="424106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Источники финансирования</a:t>
                      </a:r>
                      <a:endParaRPr lang="ru-RU" sz="16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Расходы, тыс. руб.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9432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Северодвинска 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31.12.2015 № 653-па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(в редакции от 14.12.2016 № 414-па)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на 01.01.2017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Предусмотрено решением 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Совета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депутатов Северодвинска 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13.12.2016 № 94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Кассовое исполнение/ 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фактические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Местный бюджет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26 824,9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26 824,9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27 024,9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Областной бюджет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×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×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1 450,0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Внебюджетные источники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10 200,0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×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15 747,2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410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37 024,9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26 824,9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44 222,1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6975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13070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Реализация Программы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связана с выполнением следующих подпрограмм: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40659" y="1712259"/>
          <a:ext cx="8471647" cy="4509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результаты </a:t>
            </a:r>
            <a:br>
              <a:rPr lang="ru-RU" sz="3200" b="1" dirty="0" smtClean="0"/>
            </a:br>
            <a:r>
              <a:rPr lang="ru-RU" sz="3200" b="1" dirty="0" smtClean="0"/>
              <a:t>реализации Программы за 2017 год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6165" y="1287254"/>
            <a:ext cx="8229600" cy="4934252"/>
          </a:xfrm>
        </p:spPr>
        <p:txBody>
          <a:bodyPr>
            <a:noAutofit/>
          </a:bodyPr>
          <a:lstStyle/>
          <a:p>
            <a:pPr marL="0" indent="180000" algn="just">
              <a:buNone/>
            </a:pPr>
            <a:r>
              <a:rPr lang="ru-RU" sz="1900" dirty="0" smtClean="0"/>
              <a:t>- увеличилась доля горожан, систематически занимающихся физической культурой и спортом, от общего числа населения муниципального образования «Северодвинск» до 29,4 процентов;</a:t>
            </a:r>
          </a:p>
          <a:p>
            <a:pPr marL="0" indent="180000" algn="just">
              <a:buNone/>
            </a:pPr>
            <a:r>
              <a:rPr lang="ru-RU" sz="1900" dirty="0" smtClean="0"/>
              <a:t>- количество ежегодно проводимых официальных муниципальных спортивных мероприятий и физкультурных мероприятий составило 204 единицы;</a:t>
            </a:r>
          </a:p>
          <a:p>
            <a:pPr marL="0" indent="180000" algn="just">
              <a:buNone/>
            </a:pPr>
            <a:r>
              <a:rPr lang="ru-RU" sz="1900" dirty="0" smtClean="0"/>
              <a:t>- количество организуемых тренировочных сборов составило 46 единиц;</a:t>
            </a:r>
          </a:p>
          <a:p>
            <a:pPr marL="0" indent="180000" algn="just">
              <a:buNone/>
            </a:pPr>
            <a:r>
              <a:rPr lang="ru-RU" sz="1900" dirty="0" smtClean="0"/>
              <a:t>- обеспечено участие спортсменов и сборных команд Северодвинска в 54 областных и всероссийских соревнованиях;</a:t>
            </a:r>
          </a:p>
          <a:p>
            <a:pPr marL="0" indent="180000" algn="just">
              <a:buNone/>
            </a:pPr>
            <a:r>
              <a:rPr lang="ru-RU" sz="1900" dirty="0" smtClean="0"/>
              <a:t>- доля спортсменов Северодвинска, включенных в сборные команды Архангельской области, от числа занимающихся составила 0,64 процента;</a:t>
            </a:r>
          </a:p>
          <a:p>
            <a:pPr marL="0" indent="180000" algn="just">
              <a:buNone/>
            </a:pPr>
            <a:r>
              <a:rPr lang="ru-RU" sz="1900" dirty="0" smtClean="0"/>
              <a:t>- предоставление МАСОУ «Строитель» физкультурно-оздоровительных и спортивных сооружений населению составило 49847 часов в год;</a:t>
            </a:r>
          </a:p>
          <a:p>
            <a:pPr marL="0" indent="180000" algn="just">
              <a:buNone/>
            </a:pPr>
            <a:r>
              <a:rPr lang="ru-RU" sz="1900" dirty="0" smtClean="0"/>
              <a:t>- уровень оснащенности спортивных секций МАСОУ «Строитель» современным инвентарем, оборудованием, аксессуарами и материалами составляет 70 процентов.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достижения </a:t>
            </a:r>
            <a:br>
              <a:rPr lang="ru-RU" dirty="0" smtClean="0"/>
            </a:br>
            <a:r>
              <a:rPr lang="ru-RU" dirty="0" smtClean="0"/>
              <a:t>показателей Программы в 2017 году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99901" y="1269531"/>
          <a:ext cx="7924146" cy="131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8170"/>
                <a:gridCol w="2545976"/>
              </a:tblGrid>
              <a:tr h="6561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Критерий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65615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индекс достижения плановых значений показателей целей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1,026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699901" y="2904564"/>
          <a:ext cx="7924146" cy="1299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7134"/>
                <a:gridCol w="2537012"/>
              </a:tblGrid>
              <a:tr h="649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Критерий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Значение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4994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индекс достижения плановых значений показателей задач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1,181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708866" y="4487861"/>
          <a:ext cx="7924146" cy="1570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5063"/>
                <a:gridCol w="2519083"/>
              </a:tblGrid>
              <a:tr h="656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Критерий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Значение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5615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индекс достижения плановых значений показателей мероприятий</a:t>
                      </a:r>
                      <a:r>
                        <a:rPr lang="ru-RU" baseline="0" dirty="0" smtClean="0"/>
                        <a:t> (административных мероприятий) </a:t>
                      </a:r>
                      <a:r>
                        <a:rPr lang="ru-RU" dirty="0" smtClean="0"/>
                        <a:t>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1,110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Оценка эффективности </a:t>
            </a:r>
            <a:br>
              <a:rPr lang="ru-RU" b="1" dirty="0" smtClean="0"/>
            </a:br>
            <a:r>
              <a:rPr lang="ru-RU" b="1" dirty="0" smtClean="0"/>
              <a:t>реализации Программы за 2017 год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8184" y="1583299"/>
          <a:ext cx="7869238" cy="3627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7793"/>
                <a:gridCol w="2141445"/>
              </a:tblGrid>
              <a:tr h="603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критерия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Значение критерия</a:t>
                      </a:r>
                    </a:p>
                  </a:txBody>
                  <a:tcPr marL="68580" marR="68580" marT="0" marB="0" anchor="ctr"/>
                </a:tc>
              </a:tr>
              <a:tr h="724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Индекс освоения бюджетных средств, выделенных на реализацию Программы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1,143</a:t>
                      </a:r>
                    </a:p>
                  </a:txBody>
                  <a:tcPr marL="68580" marR="68580" marT="0" marB="0" anchor="ctr"/>
                </a:tc>
              </a:tr>
              <a:tr h="724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Индекс достижения плановых значений показателей Программы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1,097</a:t>
                      </a:r>
                    </a:p>
                  </a:txBody>
                  <a:tcPr marL="68580" marR="68580" marT="0" marB="0" anchor="ctr"/>
                </a:tc>
              </a:tr>
              <a:tr h="724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 качества планирования Программы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0,861</a:t>
                      </a:r>
                    </a:p>
                  </a:txBody>
                  <a:tcPr marL="68580" marR="68580" marT="0" marB="0" anchor="ctr"/>
                </a:tc>
              </a:tr>
              <a:tr h="724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Критерий эффективности реализации Программы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0,827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545" y="2529890"/>
            <a:ext cx="7886698" cy="99874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62AC"/>
                </a:solidFill>
              </a:rPr>
              <a:t>Спасибо за внимание!</a:t>
            </a:r>
            <a:endParaRPr lang="ru-RU" dirty="0">
              <a:solidFill>
                <a:srgbClr val="0062A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1030</TotalTime>
  <Words>356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Ответственный исполнитель муниципальной программы  «Развитие физической культуры и спорта Северодвинска на 2016-2021 годы» - Администрация Северодвинска в лице Отдела физической культуры и спорта, соисполнитель – муниципальное автономное спортивно-оздоровительное учреждение «Строитель» </vt:lpstr>
      <vt:lpstr>Оценка фактического использования финансовых ресурсов Программы за 2017 год</vt:lpstr>
      <vt:lpstr>Реализация Программы  связана с выполнением следующих подпрограмм:</vt:lpstr>
      <vt:lpstr>Основные результаты  реализации Программы за 2017 год</vt:lpstr>
      <vt:lpstr>Оценка достижения  показателей Программы в 2017 году</vt:lpstr>
      <vt:lpstr>Оценка эффективности  реализации Программы за 2017 год</vt:lpstr>
      <vt:lpstr>Спасибо за внимание!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abramovasg</cp:lastModifiedBy>
  <cp:revision>188</cp:revision>
  <dcterms:created xsi:type="dcterms:W3CDTF">2016-11-18T14:12:19Z</dcterms:created>
  <dcterms:modified xsi:type="dcterms:W3CDTF">2018-06-19T06:12:31Z</dcterms:modified>
</cp:coreProperties>
</file>