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8" r:id="rId2"/>
    <p:sldId id="259" r:id="rId3"/>
    <p:sldId id="260" r:id="rId4"/>
    <p:sldId id="261" r:id="rId5"/>
    <p:sldId id="262" r:id="rId6"/>
    <p:sldId id="263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66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AFA"/>
    <a:srgbClr val="FF00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125" d="100"/>
          <a:sy n="125" d="100"/>
        </p:scale>
        <p:origin x="414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Lbls>
            <c:dLbl>
              <c:idx val="0"/>
              <c:layout>
                <c:manualLayout>
                  <c:x val="-7.261876640419955E-2"/>
                  <c:y val="5.9189752689364536E-2"/>
                </c:manualLayout>
              </c:layout>
              <c:tx>
                <c:rich>
                  <a:bodyPr/>
                  <a:lstStyle/>
                  <a:p>
                    <a:r>
                      <a:rPr lang="en-US" sz="2500" dirty="0">
                        <a:latin typeface="Times New Roman" pitchFamily="18" charset="0"/>
                        <a:cs typeface="Times New Roman" pitchFamily="18" charset="0"/>
                      </a:rPr>
                      <a:t>2 864,70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5.3635990813648296E-2"/>
                  <c:y val="-5.892048353110791E-2"/>
                </c:manualLayout>
              </c:layout>
              <c:tx>
                <c:rich>
                  <a:bodyPr/>
                  <a:lstStyle/>
                  <a:p>
                    <a:pPr>
                      <a:defRPr sz="2500"/>
                    </a:pPr>
                    <a:r>
                      <a:rPr lang="en-US" sz="2500" dirty="0">
                        <a:latin typeface="Times New Roman" pitchFamily="18" charset="0"/>
                        <a:cs typeface="Times New Roman" pitchFamily="18" charset="0"/>
                      </a:rPr>
                      <a:t>858,00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5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Местный бюджет, тыс. руб.</c:v>
                </c:pt>
                <c:pt idx="1">
                  <c:v>Областной бюджет, тыс. руб.</c:v>
                </c:pt>
              </c:strCache>
            </c:strRef>
          </c:cat>
          <c:val>
            <c:numRef>
              <c:f>Лист1!$B$2:$B$3</c:f>
              <c:numCache>
                <c:formatCode>#,##0.00</c:formatCode>
                <c:ptCount val="2"/>
                <c:pt idx="0">
                  <c:v>2864.7</c:v>
                </c:pt>
                <c:pt idx="1">
                  <c:v>858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0.61666666666666659"/>
          <c:y val="0.36053410225130311"/>
          <c:w val="0.37083333333333335"/>
          <c:h val="0.27893179549739383"/>
        </c:manualLayout>
      </c:layout>
      <c:overlay val="0"/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«Общественная инициатива»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"Общественная инициатива"</c:v>
                </c:pt>
              </c:strCache>
            </c:strRef>
          </c:tx>
          <c:dLbls>
            <c:dLbl>
              <c:idx val="0"/>
              <c:layout>
                <c:manualLayout>
                  <c:x val="1.7761989342806393E-2"/>
                  <c:y val="4.375153398192793E-2"/>
                </c:manualLayout>
              </c:layout>
              <c:spPr/>
              <c:txPr>
                <a:bodyPr/>
                <a:lstStyle/>
                <a:p>
                  <a:pPr>
                    <a:defRPr sz="1800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457075192421554"/>
                      <c:h val="0.20233854829996401"/>
                    </c:manualLayout>
                  </c15:layout>
                </c:ext>
              </c:extLst>
            </c:dLbl>
            <c:dLbl>
              <c:idx val="1"/>
              <c:spPr/>
              <c:txPr>
                <a:bodyPr/>
                <a:lstStyle/>
                <a:p>
                  <a:pPr>
                    <a:defRPr sz="1800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Местный бюджет, тыс. руб.</c:v>
                </c:pt>
                <c:pt idx="1">
                  <c:v>Областной бюджет, тыс. руб.</c:v>
                </c:pt>
              </c:strCache>
            </c:strRef>
          </c:cat>
          <c:val>
            <c:numRef>
              <c:f>Лист1!$B$2:$B$3</c:f>
              <c:numCache>
                <c:formatCode>#,##0.00</c:formatCode>
                <c:ptCount val="2"/>
                <c:pt idx="0" formatCode="0.00">
                  <c:v>1720</c:v>
                </c:pt>
                <c:pt idx="1">
                  <c:v>714.6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3278184584903541"/>
          <c:y val="0.2963850852216442"/>
          <c:w val="0.34127781692658066"/>
          <c:h val="0.35593551345262286"/>
        </c:manualLayout>
      </c:layout>
      <c:overlay val="0"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«Точка отсчета»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6623577133072288E-2"/>
          <c:y val="0.15027964004759883"/>
          <c:w val="0.51717452430745625"/>
          <c:h val="0.7087265120943787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"Точка отсчета"</c:v>
                </c:pt>
              </c:strCache>
            </c:strRef>
          </c:tx>
          <c:dLbls>
            <c:dLbl>
              <c:idx val="0"/>
              <c:layout>
                <c:manualLayout>
                  <c:x val="0.18947066777080673"/>
                  <c:y val="3.1504060706171091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2000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</c:f>
              <c:strCache>
                <c:ptCount val="1"/>
                <c:pt idx="0">
                  <c:v>Местный бюджет, тыс. руб.</c:v>
                </c:pt>
              </c:strCache>
            </c:strRef>
          </c:cat>
          <c:val>
            <c:numRef>
              <c:f>Лист1!$B$2</c:f>
              <c:numCache>
                <c:formatCode>0.00</c:formatCode>
                <c:ptCount val="1"/>
                <c:pt idx="0">
                  <c:v>40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1113125045664796"/>
          <c:y val="0.39141484932184528"/>
          <c:w val="0.36388659394021144"/>
          <c:h val="0.17004958804233242"/>
        </c:manualLayout>
      </c:layout>
      <c:overlay val="0"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txPr>
        <a:bodyPr/>
        <a:lstStyle/>
        <a:p>
          <a:pPr>
            <a:defRPr sz="16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Конкурс проектов развития ТОС</c:v>
                </c:pt>
              </c:strCache>
            </c:strRef>
          </c:tx>
          <c:dLbls>
            <c:dLbl>
              <c:idx val="0"/>
              <c:layout>
                <c:manualLayout>
                  <c:x val="0.11415692998052662"/>
                  <c:y val="8.35565857522247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8447591228515792"/>
                  <c:y val="-0.116047383869915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Лист1!$A$2:$A$3</c:f>
              <c:strCache>
                <c:ptCount val="2"/>
                <c:pt idx="0">
                  <c:v>Местный бюджет, тыс. руб.</c:v>
                </c:pt>
                <c:pt idx="1">
                  <c:v>Областной бюджет, тыс. руб.</c:v>
                </c:pt>
              </c:strCache>
            </c:strRef>
          </c:cat>
          <c:val>
            <c:numRef>
              <c:f>Лист1!$B$2:$B$3</c:f>
              <c:numCache>
                <c:formatCode>0.00</c:formatCode>
                <c:ptCount val="2"/>
                <c:pt idx="0">
                  <c:v>71.7</c:v>
                </c:pt>
                <c:pt idx="1">
                  <c:v>143.4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3031982897299133"/>
          <c:y val="0.57115268135861708"/>
          <c:w val="0.31591673016679367"/>
          <c:h val="0.31868020935252916"/>
        </c:manualLayout>
      </c:layout>
      <c:overlay val="0"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600" dirty="0" smtClean="0"/>
              <a:t>Объём </a:t>
            </a:r>
            <a:r>
              <a:rPr lang="ru-RU" sz="1600" dirty="0"/>
              <a:t>средств, привлечённых из Фонда </a:t>
            </a:r>
            <a:r>
              <a:rPr lang="ru-RU" sz="1600" dirty="0" smtClean="0"/>
              <a:t>президентских грантов, тыс. руб.</a:t>
            </a:r>
            <a:endParaRPr lang="ru-RU" sz="1600" dirty="0"/>
          </a:p>
        </c:rich>
      </c:tx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объём средств, привлечённых из Фонда президенстких грантов</c:v>
                </c:pt>
              </c:strCache>
            </c:strRef>
          </c:tx>
          <c:dLbls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2020 год</c:v>
                </c:pt>
                <c:pt idx="1">
                  <c:v>2019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5800.62</c:v>
                </c:pt>
                <c:pt idx="1">
                  <c:v>3570.41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0.00888</cdr:x>
      <cdr:y>0.11143</cdr:y>
    </cdr:from>
    <cdr:to>
      <cdr:x>0.96693</cdr:x>
      <cdr:y>0.27532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8100" y="340961"/>
          <a:ext cx="4110071" cy="5014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Поддержано 20 социальных проектов</a:t>
          </a:r>
          <a:br>
            <a:rPr lang="ru-RU" sz="1200" dirty="0" smtClean="0">
              <a:latin typeface="Times New Roman" pitchFamily="18" charset="0"/>
              <a:cs typeface="Times New Roman" pitchFamily="18" charset="0"/>
            </a:rPr>
          </a:br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на общую сумму 2 434,60 тыс. руб.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0.08889</cdr:x>
      <cdr:y>0.15482</cdr:y>
    </cdr:from>
    <cdr:to>
      <cdr:x>0.94568</cdr:x>
      <cdr:y>0.25355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74320" y="525780"/>
          <a:ext cx="2644140" cy="3352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0.08642</cdr:x>
      <cdr:y>0.11668</cdr:y>
    </cdr:from>
    <cdr:to>
      <cdr:x>0.94568</cdr:x>
      <cdr:y>0.27058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69429" y="382991"/>
          <a:ext cx="3673179" cy="5051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Поддержано 4 социально ориентированных НКО</a:t>
          </a:r>
          <a:br>
            <a:rPr lang="ru-RU" sz="1200" dirty="0" smtClean="0">
              <a:latin typeface="Times New Roman" pitchFamily="18" charset="0"/>
              <a:cs typeface="Times New Roman" pitchFamily="18" charset="0"/>
            </a:rPr>
          </a:br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на общую сумму 40,00 тыс. руб.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0.09516</cdr:x>
      <cdr:y>0.13905</cdr:y>
    </cdr:from>
    <cdr:to>
      <cdr:x>0.89194</cdr:x>
      <cdr:y>0.2593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49580" y="358140"/>
          <a:ext cx="3764280" cy="3097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dirty="0" smtClean="0">
              <a:latin typeface="Times New Roman" pitchFamily="18" charset="0"/>
              <a:cs typeface="Times New Roman" pitchFamily="18" charset="0"/>
            </a:rPr>
            <a:t>Поддержан 1 проект на общую сумму 215,1 тыс. руб.</a:t>
          </a:r>
          <a:endParaRPr lang="ru-RU" sz="1200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C0D2A1-C402-4E11-92FB-DE29CFE5675D}" type="datetimeFigureOut">
              <a:rPr lang="ru-RU" smtClean="0"/>
              <a:t>23.06.2021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EF70E1-9D1F-4600-B1BA-4DE6071260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9346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23.06.2021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74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23.06.2021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04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23.06.2021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074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23.06.2021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265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23.06.2021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550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23.06.2021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083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23.06.2021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000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23.06.2021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350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23.06.2021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92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23.06.2021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012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23.06.2021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140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t>23.06.2021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8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ustomShape 1"/>
          <p:cNvSpPr/>
          <p:nvPr/>
        </p:nvSpPr>
        <p:spPr>
          <a:xfrm>
            <a:off x="251640" y="5192414"/>
            <a:ext cx="8640720" cy="137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</a:rPr>
              <a:t>ОТЧЕТ</a:t>
            </a:r>
            <a:endParaRPr lang="ru-RU" sz="2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</a:rPr>
              <a:t>о реализации и оценке эффективности</a:t>
            </a:r>
            <a:r>
              <a:rPr dirty="0"/>
              <a:t/>
            </a:r>
            <a:br>
              <a:rPr dirty="0"/>
            </a:b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</a:rPr>
              <a:t>за </a:t>
            </a:r>
            <a:r>
              <a:rPr lang="ru-RU" sz="2800" b="1" strike="noStrike" spc="-1" dirty="0" smtClean="0">
                <a:solidFill>
                  <a:srgbClr val="000000"/>
                </a:solidFill>
                <a:latin typeface="Times New Roman"/>
              </a:rPr>
              <a:t>2020 </a:t>
            </a: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</a:rPr>
              <a:t>год</a:t>
            </a:r>
            <a:endParaRPr lang="ru-RU" sz="2800" b="0" strike="noStrike" spc="-1" dirty="0">
              <a:latin typeface="Arial"/>
            </a:endParaRPr>
          </a:p>
        </p:txBody>
      </p:sp>
      <p:sp>
        <p:nvSpPr>
          <p:cNvPr id="130" name="CustomShape 2"/>
          <p:cNvSpPr/>
          <p:nvPr/>
        </p:nvSpPr>
        <p:spPr>
          <a:xfrm>
            <a:off x="360" y="540584"/>
            <a:ext cx="9143640" cy="34148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000000"/>
                </a:solidFill>
                <a:latin typeface="Times New Roman"/>
              </a:rPr>
              <a:t>Муниципальная программа</a:t>
            </a:r>
            <a:endParaRPr lang="ru-RU" sz="2800" b="0" strike="noStrike" spc="-1" dirty="0">
              <a:latin typeface="Arial"/>
            </a:endParaRPr>
          </a:p>
          <a:p>
            <a:pPr algn="ctr"/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</a:rPr>
              <a:t>«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Microsoft YaHei"/>
              </a:rPr>
              <a:t>Содействие </a:t>
            </a:r>
            <a:r>
              <a:rPr lang="ru-RU" sz="3200" b="1" strike="noStrike" spc="-1" dirty="0" smtClean="0">
                <a:solidFill>
                  <a:srgbClr val="000000"/>
                </a:solidFill>
                <a:latin typeface="Times New Roman"/>
                <a:ea typeface="Microsoft YaHei"/>
              </a:rPr>
              <a:t>развитию </a:t>
            </a:r>
          </a:p>
          <a:p>
            <a:pPr algn="ctr"/>
            <a:r>
              <a:rPr lang="ru-RU" sz="3200" b="1" strike="noStrike" spc="-1" dirty="0" smtClean="0">
                <a:solidFill>
                  <a:srgbClr val="000000"/>
                </a:solidFill>
                <a:latin typeface="Times New Roman"/>
                <a:ea typeface="Microsoft YaHei"/>
              </a:rPr>
              <a:t>институтов 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Microsoft YaHei"/>
              </a:rPr>
              <a:t>гражданского общества </a:t>
            </a:r>
            <a:endParaRPr lang="ru-RU" sz="3200" b="1" strike="noStrike" spc="-1" dirty="0" smtClean="0">
              <a:solidFill>
                <a:srgbClr val="000000"/>
              </a:solidFill>
              <a:latin typeface="Times New Roman"/>
              <a:ea typeface="Microsoft YaHei"/>
            </a:endParaRPr>
          </a:p>
          <a:p>
            <a:pPr algn="ctr"/>
            <a:r>
              <a:rPr lang="ru-RU" sz="3200" b="1" strike="noStrike" spc="-1" dirty="0" smtClean="0">
                <a:solidFill>
                  <a:srgbClr val="000000"/>
                </a:solidFill>
                <a:latin typeface="Times New Roman"/>
                <a:ea typeface="Microsoft YaHei"/>
              </a:rPr>
              <a:t>и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Microsoft YaHei"/>
              </a:rPr>
              <a:t> поддержка </a:t>
            </a:r>
            <a:r>
              <a:rPr lang="ru-RU" sz="3200" b="1" strike="noStrike" spc="-1" dirty="0" smtClean="0">
                <a:solidFill>
                  <a:srgbClr val="000000"/>
                </a:solidFill>
                <a:latin typeface="Times New Roman"/>
                <a:ea typeface="Microsoft YaHei"/>
              </a:rPr>
              <a:t>социально 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Microsoft YaHei"/>
              </a:rPr>
              <a:t>ориентированных </a:t>
            </a:r>
            <a:endParaRPr lang="ru-RU" sz="3200" b="0" strike="noStrike" spc="-1" dirty="0">
              <a:latin typeface="Arial"/>
            </a:endParaRPr>
          </a:p>
          <a:p>
            <a:pPr algn="ctr"/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Microsoft YaHei"/>
              </a:rPr>
              <a:t>некоммерческих организаций </a:t>
            </a:r>
            <a:endParaRPr lang="ru-RU" sz="3200" b="0" strike="noStrike" spc="-1" dirty="0">
              <a:latin typeface="Arial"/>
            </a:endParaRPr>
          </a:p>
          <a:p>
            <a:pPr algn="ctr"/>
            <a:r>
              <a:rPr lang="ru-RU" sz="3200" b="1" spc="-1" dirty="0" smtClean="0">
                <a:solidFill>
                  <a:srgbClr val="000000"/>
                </a:solidFill>
                <a:latin typeface="Times New Roman"/>
                <a:ea typeface="Microsoft YaHei"/>
              </a:rPr>
              <a:t>в </a:t>
            </a:r>
            <a:r>
              <a:rPr lang="ru-RU" sz="3200" b="1" strike="noStrike" spc="-1" dirty="0" smtClean="0">
                <a:solidFill>
                  <a:srgbClr val="000000"/>
                </a:solidFill>
                <a:latin typeface="Times New Roman"/>
                <a:ea typeface="Microsoft YaHei"/>
              </a:rPr>
              <a:t>муниципальном образовании </a:t>
            </a:r>
            <a:r>
              <a:rPr lang="ru-RU" sz="3200" b="1" strike="noStrike" spc="-1" dirty="0">
                <a:solidFill>
                  <a:srgbClr val="000000"/>
                </a:solidFill>
                <a:latin typeface="Times New Roman"/>
                <a:ea typeface="Microsoft YaHei"/>
              </a:rPr>
              <a:t>«Северодвинск</a:t>
            </a:r>
            <a:r>
              <a:rPr lang="ru-RU" sz="3200" b="1" strike="noStrike" spc="-1" dirty="0" smtClean="0">
                <a:solidFill>
                  <a:srgbClr val="000000"/>
                </a:solidFill>
                <a:latin typeface="Times New Roman"/>
                <a:ea typeface="Microsoft YaHei"/>
              </a:rPr>
              <a:t>»</a:t>
            </a:r>
            <a:endParaRPr lang="ru-RU" sz="32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</a:rPr>
              <a:t>(в редакции постановления Администрации Северодвинска от</a:t>
            </a:r>
            <a:r>
              <a:rPr lang="ru-RU" sz="1400" b="0" strike="noStrike" spc="-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ru-RU" sz="1400" b="0" strike="noStrike" spc="-1" dirty="0" smtClean="0">
                <a:solidFill>
                  <a:srgbClr val="FF0000"/>
                </a:solidFill>
                <a:latin typeface="Times New Roman"/>
              </a:rPr>
              <a:t>09.04.2021 </a:t>
            </a:r>
            <a:r>
              <a:rPr lang="ru-RU" sz="1400" b="0" strike="noStrike" spc="-1" dirty="0">
                <a:solidFill>
                  <a:srgbClr val="FF0000"/>
                </a:solidFill>
                <a:latin typeface="Times New Roman"/>
              </a:rPr>
              <a:t>№ </a:t>
            </a:r>
            <a:r>
              <a:rPr lang="ru-RU" sz="1400" spc="-1" dirty="0" smtClean="0">
                <a:solidFill>
                  <a:srgbClr val="FF0000"/>
                </a:solidFill>
                <a:latin typeface="Times New Roman"/>
              </a:rPr>
              <a:t>133</a:t>
            </a:r>
            <a:r>
              <a:rPr lang="ru-RU" sz="1400" b="0" strike="noStrike" spc="-1" dirty="0" smtClean="0">
                <a:solidFill>
                  <a:srgbClr val="FF0000"/>
                </a:solidFill>
                <a:latin typeface="Times New Roman"/>
              </a:rPr>
              <a:t>-па</a:t>
            </a:r>
            <a:r>
              <a:rPr lang="ru-RU" sz="1400" b="0" strike="noStrike" spc="-1" dirty="0">
                <a:solidFill>
                  <a:srgbClr val="000000"/>
                </a:solidFill>
                <a:latin typeface="Times New Roman"/>
              </a:rPr>
              <a:t>)</a:t>
            </a:r>
            <a:endParaRPr lang="ru-RU" sz="1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4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93219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1560" y="297180"/>
            <a:ext cx="7132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Основные результаты реализации Программы за 2020 год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51560" y="1203960"/>
            <a:ext cx="6896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Статус юридического лица имеют 192 СОНКО.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 2020 год зарегистрировано 8 некоммерческих организаций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9772" y="2482155"/>
            <a:ext cx="39852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АНО помощи животным «Ветер перемен»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45271" y="2444055"/>
            <a:ext cx="39357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СМОО «Центр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патриотического воспитания «Юный корабел»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4" y="3286948"/>
            <a:ext cx="4319156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590" y="3286948"/>
            <a:ext cx="4185092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6644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2980" y="381000"/>
            <a:ext cx="7338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Основные результаты реализации Программы за 2020 год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49680" y="914400"/>
            <a:ext cx="6743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 2020 году велась активная работа по информационной поддержке некоммерческих организаций города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77240" y="1832074"/>
            <a:ext cx="4792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Усовершенствован городской сайт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«Некоммерческие организации Северодвинска»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54140" y="1832074"/>
            <a:ext cx="2049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Группа ВКонтакте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4" r="1572" b="8730"/>
          <a:stretch/>
        </p:blipFill>
        <p:spPr bwMode="auto">
          <a:xfrm>
            <a:off x="417395" y="2588091"/>
            <a:ext cx="5471372" cy="2639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352" y="2168991"/>
            <a:ext cx="2491446" cy="3973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85429" y="5532120"/>
            <a:ext cx="2735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www.nkoseverodvinska.ru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05296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8240" y="891540"/>
            <a:ext cx="65989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prstClr val="black"/>
                </a:solidFill>
                <a:latin typeface="Times New Roman"/>
                <a:ea typeface="Calibri"/>
                <a:cs typeface="+mj-cs"/>
              </a:rPr>
              <a:t>В </a:t>
            </a:r>
            <a:r>
              <a:rPr lang="ru-RU" sz="1400" dirty="0">
                <a:solidFill>
                  <a:prstClr val="black"/>
                </a:solidFill>
                <a:latin typeface="Times New Roman"/>
                <a:ea typeface="Calibri"/>
                <a:cs typeface="+mj-cs"/>
              </a:rPr>
              <a:t>течение </a:t>
            </a:r>
            <a:r>
              <a:rPr lang="ru-RU" sz="1400" dirty="0" smtClean="0">
                <a:solidFill>
                  <a:prstClr val="black"/>
                </a:solidFill>
                <a:latin typeface="Times New Roman"/>
                <a:ea typeface="Calibri"/>
                <a:cs typeface="+mj-cs"/>
              </a:rPr>
              <a:t>2020 года </a:t>
            </a:r>
            <a:r>
              <a:rPr lang="ru-RU" sz="1400" dirty="0">
                <a:solidFill>
                  <a:prstClr val="black"/>
                </a:solidFill>
                <a:latin typeface="Times New Roman"/>
                <a:ea typeface="Calibri"/>
                <a:cs typeface="+mj-cs"/>
              </a:rPr>
              <a:t>проходили встречи, обучающие </a:t>
            </a:r>
            <a:r>
              <a:rPr lang="ru-RU" sz="1400" dirty="0" smtClean="0">
                <a:solidFill>
                  <a:prstClr val="black"/>
                </a:solidFill>
                <a:latin typeface="Times New Roman"/>
                <a:ea typeface="Calibri"/>
                <a:cs typeface="+mj-cs"/>
              </a:rPr>
              <a:t>мероприятия</a:t>
            </a:r>
            <a:br>
              <a:rPr lang="ru-RU" sz="1400" dirty="0" smtClean="0">
                <a:solidFill>
                  <a:prstClr val="black"/>
                </a:solidFill>
                <a:latin typeface="Times New Roman"/>
                <a:ea typeface="Calibri"/>
                <a:cs typeface="+mj-cs"/>
              </a:rPr>
            </a:br>
            <a:r>
              <a:rPr lang="ru-RU" sz="1400" dirty="0" smtClean="0">
                <a:solidFill>
                  <a:prstClr val="black"/>
                </a:solidFill>
                <a:latin typeface="Times New Roman"/>
                <a:ea typeface="Calibri"/>
                <a:cs typeface="+mj-cs"/>
              </a:rPr>
              <a:t>для </a:t>
            </a:r>
            <a:r>
              <a:rPr lang="ru-RU" sz="1400" dirty="0">
                <a:solidFill>
                  <a:prstClr val="black"/>
                </a:solidFill>
                <a:latin typeface="Times New Roman"/>
                <a:ea typeface="Calibri"/>
                <a:cs typeface="+mj-cs"/>
              </a:rPr>
              <a:t>руководителей и представителей некоммерческих организаций по вопросам продвижения НКО в информационном пространстве, </a:t>
            </a:r>
            <a:r>
              <a:rPr lang="ru-RU" sz="1400" dirty="0" smtClean="0">
                <a:solidFill>
                  <a:prstClr val="black"/>
                </a:solidFill>
                <a:latin typeface="Times New Roman"/>
                <a:ea typeface="Calibri"/>
                <a:cs typeface="+mj-cs"/>
              </a:rPr>
              <a:t>изменений в </a:t>
            </a:r>
            <a:r>
              <a:rPr lang="ru-RU" sz="1400" dirty="0">
                <a:solidFill>
                  <a:prstClr val="black"/>
                </a:solidFill>
                <a:latin typeface="Times New Roman"/>
                <a:ea typeface="Calibri"/>
                <a:cs typeface="+mj-cs"/>
              </a:rPr>
              <a:t>законодательной базе в сфере некоммерческого сектора, предоставлению отчетности, социальному проектированию и др., </a:t>
            </a:r>
            <a:r>
              <a:rPr lang="ru-RU" sz="1400" dirty="0" smtClean="0">
                <a:solidFill>
                  <a:prstClr val="black"/>
                </a:solidFill>
                <a:latin typeface="Times New Roman"/>
                <a:ea typeface="Calibri"/>
                <a:cs typeface="+mj-cs"/>
              </a:rPr>
              <a:t>преимущественно </a:t>
            </a:r>
            <a:r>
              <a:rPr lang="ru-RU" sz="1400" dirty="0">
                <a:solidFill>
                  <a:prstClr val="black"/>
                </a:solidFill>
                <a:latin typeface="Times New Roman"/>
                <a:ea typeface="Calibri"/>
                <a:cs typeface="+mj-cs"/>
              </a:rPr>
              <a:t>в формате </a:t>
            </a:r>
            <a:r>
              <a:rPr lang="ru-RU" sz="1400" dirty="0" smtClean="0">
                <a:solidFill>
                  <a:prstClr val="black"/>
                </a:solidFill>
                <a:latin typeface="Times New Roman"/>
                <a:ea typeface="Calibri"/>
                <a:cs typeface="+mj-cs"/>
              </a:rPr>
              <a:t>онлайн</a:t>
            </a:r>
            <a:endParaRPr lang="ru-RU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1028700" y="320040"/>
            <a:ext cx="716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Основные результаты реализации Программы за 2020 год</a:t>
            </a:r>
            <a:endParaRPr lang="ru-RU" sz="2000" dirty="0">
              <a:solidFill>
                <a:prstClr val="black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040" y="2271894"/>
            <a:ext cx="3093720" cy="2105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23" b="2959"/>
          <a:stretch/>
        </p:blipFill>
        <p:spPr bwMode="auto">
          <a:xfrm>
            <a:off x="441960" y="2271894"/>
            <a:ext cx="4015740" cy="2422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20"/>
          <a:stretch/>
        </p:blipFill>
        <p:spPr bwMode="auto">
          <a:xfrm>
            <a:off x="3977640" y="4377686"/>
            <a:ext cx="4328160" cy="2320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" y="4745308"/>
            <a:ext cx="3649980" cy="205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89123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9180" y="266700"/>
            <a:ext cx="7406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Основные результаты реализации Программы за 2020 год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1990" y="682050"/>
            <a:ext cx="78790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400" dirty="0">
                <a:latin typeface="Times New Roman"/>
                <a:ea typeface="Times New Roman"/>
              </a:rPr>
              <a:t>В 2020 году делегации Северодвинска приняли участие </a:t>
            </a:r>
            <a:r>
              <a:rPr lang="ru-RU" sz="1400" dirty="0" smtClean="0">
                <a:latin typeface="Times New Roman"/>
                <a:ea typeface="Times New Roman"/>
              </a:rPr>
              <a:t>в </a:t>
            </a:r>
            <a:r>
              <a:rPr lang="ru-RU" sz="1400" dirty="0">
                <a:latin typeface="Times New Roman"/>
                <a:ea typeface="Times New Roman"/>
              </a:rPr>
              <a:t>мероприятиях областного </a:t>
            </a:r>
            <a:r>
              <a:rPr lang="ru-RU" sz="1400" dirty="0" smtClean="0">
                <a:latin typeface="Times New Roman"/>
                <a:ea typeface="Times New Roman"/>
              </a:rPr>
              <a:t>масштаба, например в таких как: </a:t>
            </a:r>
          </a:p>
          <a:p>
            <a:pPr indent="450215" algn="just">
              <a:spcAft>
                <a:spcPts val="0"/>
              </a:spcAft>
            </a:pPr>
            <a:r>
              <a:rPr lang="ru-RU" sz="1400" dirty="0" smtClean="0">
                <a:latin typeface="Times New Roman"/>
                <a:ea typeface="Times New Roman"/>
              </a:rPr>
              <a:t>- областной </a:t>
            </a:r>
            <a:r>
              <a:rPr lang="ru-RU" sz="1400" dirty="0">
                <a:latin typeface="Times New Roman"/>
                <a:ea typeface="Times New Roman"/>
              </a:rPr>
              <a:t>конкурс межнациональных инициатив и социальных проектов «Поморье – территория мира и согласия»;</a:t>
            </a:r>
          </a:p>
          <a:p>
            <a:pPr indent="450215" algn="just">
              <a:spcAft>
                <a:spcPts val="0"/>
              </a:spcAft>
            </a:pPr>
            <a:r>
              <a:rPr lang="ru-RU" sz="1400" dirty="0" smtClean="0">
                <a:latin typeface="Times New Roman"/>
                <a:ea typeface="Times New Roman"/>
              </a:rPr>
              <a:t>- Чемпионат и первенство Архангельской области по спорту глухих;</a:t>
            </a:r>
          </a:p>
          <a:p>
            <a:pPr indent="450215" algn="just">
              <a:spcAft>
                <a:spcPts val="0"/>
              </a:spcAft>
            </a:pPr>
            <a:r>
              <a:rPr lang="ru-RU" sz="1400" dirty="0">
                <a:solidFill>
                  <a:prstClr val="black"/>
                </a:solidFill>
                <a:latin typeface="Times New Roman"/>
                <a:ea typeface="Times New Roman"/>
              </a:rPr>
              <a:t>- </a:t>
            </a:r>
            <a:r>
              <a:rPr lang="ru-RU" sz="1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Областной конкурс социально ориентированных НКО и др.</a:t>
            </a:r>
            <a:endParaRPr lang="ru-RU" sz="14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pic>
        <p:nvPicPr>
          <p:cNvPr id="4098" name="Picture 2" descr="C:\Users\KrasnovaEV\Desktop\Краснова Е.В\Личные документы\Лидерство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9"/>
          <a:stretch/>
        </p:blipFill>
        <p:spPr bwMode="auto">
          <a:xfrm>
            <a:off x="1366343" y="4785360"/>
            <a:ext cx="2851328" cy="195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46036" y="4451566"/>
            <a:ext cx="39166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Областной форум «Элегантное </a:t>
            </a:r>
            <a:r>
              <a:rPr lang="ru-RU" sz="1400" b="1" dirty="0">
                <a:solidFill>
                  <a:prstClr val="black"/>
                </a:solidFill>
                <a:latin typeface="Times New Roman"/>
                <a:ea typeface="Times New Roman"/>
              </a:rPr>
              <a:t>лидерство 2.0»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546166" y="4454723"/>
            <a:ext cx="445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prstClr val="black"/>
                </a:solidFill>
                <a:latin typeface="Times New Roman"/>
                <a:ea typeface="Times New Roman"/>
              </a:rPr>
              <a:t>«Поморье – территория мира и согласия</a:t>
            </a:r>
            <a:r>
              <a:rPr lang="ru-RU" sz="14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»</a:t>
            </a:r>
            <a:endParaRPr lang="ru-RU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386" y="2764986"/>
            <a:ext cx="2125980" cy="1594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86740" y="2241766"/>
            <a:ext cx="40759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XII</a:t>
            </a:r>
            <a:r>
              <a:rPr lang="ru-RU" sz="14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Северный межнациональный форум,</a:t>
            </a:r>
          </a:p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22 декабря 2020</a:t>
            </a:r>
            <a:endParaRPr lang="ru-RU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891316" y="2250248"/>
            <a:ext cx="3916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IX</a:t>
            </a:r>
            <a:r>
              <a:rPr lang="ru-RU" sz="14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 Северный Гражданский конгресс,</a:t>
            </a:r>
          </a:p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/>
                <a:ea typeface="Times New Roman"/>
              </a:rPr>
              <a:t>15-17 декабря 2020, онлайн</a:t>
            </a:r>
            <a:endParaRPr lang="ru-RU" b="1" dirty="0"/>
          </a:p>
        </p:txBody>
      </p:sp>
      <p:pic>
        <p:nvPicPr>
          <p:cNvPr id="4100" name="Picture 4" descr="C:\Users\KhromtsovaTV\Pictures\канв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326" y="2760791"/>
            <a:ext cx="2994660" cy="1581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6" t="24335" r="8618" b="30593"/>
          <a:stretch/>
        </p:blipFill>
        <p:spPr bwMode="auto">
          <a:xfrm>
            <a:off x="5513039" y="4785360"/>
            <a:ext cx="2673233" cy="196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30470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1"/>
          <p:cNvSpPr/>
          <p:nvPr/>
        </p:nvSpPr>
        <p:spPr>
          <a:xfrm>
            <a:off x="304380" y="174540"/>
            <a:ext cx="8496720" cy="7064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</a:rPr>
              <a:t>Оценка эффективности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Times New Roman"/>
              </a:rPr>
              <a:t>реализации </a:t>
            </a:r>
          </a:p>
          <a:p>
            <a:pPr algn="ctr">
              <a:lnSpc>
                <a:spcPct val="100000"/>
              </a:lnSpc>
            </a:pPr>
            <a:r>
              <a:rPr lang="ru-RU" sz="2000" b="1" strike="noStrike" spc="-1" dirty="0" smtClean="0">
                <a:solidFill>
                  <a:srgbClr val="000000"/>
                </a:solidFill>
                <a:latin typeface="Times New Roman"/>
              </a:rPr>
              <a:t>муниципальной </a:t>
            </a: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</a:rPr>
              <a:t>программы</a:t>
            </a:r>
            <a:endParaRPr lang="ru-RU" sz="2000" b="0" strike="noStrike" spc="-1" dirty="0">
              <a:latin typeface="Arial"/>
            </a:endParaRPr>
          </a:p>
        </p:txBody>
      </p:sp>
      <p:graphicFrame>
        <p:nvGraphicFramePr>
          <p:cNvPr id="162" name="Table 2"/>
          <p:cNvGraphicFramePr/>
          <p:nvPr>
            <p:extLst>
              <p:ext uri="{D42A27DB-BD31-4B8C-83A1-F6EECF244321}">
                <p14:modId xmlns:p14="http://schemas.microsoft.com/office/powerpoint/2010/main" val="2849931532"/>
              </p:ext>
            </p:extLst>
          </p:nvPr>
        </p:nvGraphicFramePr>
        <p:xfrm>
          <a:off x="467640" y="1268640"/>
          <a:ext cx="8352720" cy="2652840"/>
        </p:xfrm>
        <a:graphic>
          <a:graphicData uri="http://schemas.openxmlformats.org/drawingml/2006/table">
            <a:tbl>
              <a:tblPr/>
              <a:tblGrid>
                <a:gridCol w="6095160"/>
                <a:gridCol w="2257560"/>
              </a:tblGrid>
              <a:tr h="3661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  критерия</a:t>
                      </a:r>
                      <a:endParaRPr lang="ru-RU" sz="18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Значение критерия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00B0F0"/>
                    </a:solidFill>
                  </a:tcPr>
                </a:tc>
              </a:tr>
              <a:tr h="82332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Индекс освоения бюджетных средств, выделенных на реализацию Программы</a:t>
                      </a:r>
                      <a:endParaRPr lang="ru-RU" sz="1800" b="0" strike="noStrike" spc="-1" dirty="0">
                        <a:latin typeface="Arial"/>
                      </a:endParaRPr>
                    </a:p>
                    <a:p>
                      <a:pPr algn="just">
                        <a:lnSpc>
                          <a:spcPct val="100000"/>
                        </a:lnSpc>
                      </a:pPr>
                      <a:endParaRPr lang="ru-RU" sz="1800" b="0" strike="noStrike" spc="-1" dirty="0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0,994</a:t>
                      </a:r>
                      <a:endParaRPr lang="ru-RU" sz="18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4900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Индекс достижения плановых значений  показателей Программы</a:t>
                      </a:r>
                      <a:endParaRPr lang="ru-RU" sz="1800" b="0" strike="noStrike" spc="-1" dirty="0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F8FBF6"/>
                        </a:gs>
                        <a:gs pos="100000">
                          <a:srgbClr val="BEDCAA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0,979</a:t>
                      </a:r>
                      <a:endParaRPr lang="ru-RU" sz="18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F8FBF6"/>
                        </a:gs>
                        <a:gs pos="100000">
                          <a:srgbClr val="BEDCAA"/>
                        </a:gs>
                      </a:gsLst>
                      <a:lin ang="5400000"/>
                    </a:gradFill>
                  </a:tcPr>
                </a:tc>
              </a:tr>
              <a:tr h="36612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Показатель качества планирования Программы</a:t>
                      </a:r>
                      <a:endParaRPr lang="ru-RU" sz="1800" b="0" strike="noStrike" spc="-1" dirty="0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0,978</a:t>
                      </a:r>
                      <a:endParaRPr lang="ru-RU" sz="18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6612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800" b="0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Критерий эффективности реализации Программы</a:t>
                      </a:r>
                      <a:endParaRPr lang="ru-RU" sz="1800" b="0" strike="noStrike" spc="-1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F8FBF6"/>
                        </a:gs>
                        <a:gs pos="100000">
                          <a:srgbClr val="BEDCAA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0,963</a:t>
                      </a:r>
                      <a:endParaRPr lang="ru-RU" sz="18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F8FBF6"/>
                        </a:gs>
                        <a:gs pos="100000">
                          <a:srgbClr val="BEDCAA"/>
                        </a:gs>
                      </a:gsLst>
                      <a:lin ang="5400000"/>
                    </a:gradFill>
                  </a:tcPr>
                </a:tc>
              </a:tr>
            </a:tbl>
          </a:graphicData>
        </a:graphic>
      </p:graphicFrame>
      <p:sp>
        <p:nvSpPr>
          <p:cNvPr id="163" name="CustomShape 3"/>
          <p:cNvSpPr/>
          <p:nvPr/>
        </p:nvSpPr>
        <p:spPr>
          <a:xfrm>
            <a:off x="431640" y="4653000"/>
            <a:ext cx="8280720" cy="156820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</a:rPr>
              <a:t>Оценка эффективности реализации Программы в </a:t>
            </a:r>
            <a:r>
              <a:rPr lang="ru-RU" sz="1800" b="1" strike="noStrike" spc="-1" dirty="0" smtClean="0">
                <a:solidFill>
                  <a:srgbClr val="000000"/>
                </a:solidFill>
                <a:latin typeface="Times New Roman"/>
              </a:rPr>
              <a:t>2020 </a:t>
            </a:r>
            <a:r>
              <a:rPr lang="ru-RU" sz="1800" b="1" strike="noStrike" spc="-1" dirty="0">
                <a:solidFill>
                  <a:srgbClr val="000000"/>
                </a:solidFill>
                <a:latin typeface="Times New Roman"/>
              </a:rPr>
              <a:t>году:</a:t>
            </a: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</a:rPr>
              <a:t> </a:t>
            </a:r>
            <a:endParaRPr lang="ru-RU" sz="1800" b="0" strike="noStrike" spc="-1" dirty="0">
              <a:latin typeface="Arial"/>
            </a:endParaRPr>
          </a:p>
          <a:p>
            <a:pPr marL="914400">
              <a:lnSpc>
                <a:spcPct val="100000"/>
              </a:lnSpc>
            </a:pPr>
            <a:r>
              <a:rPr lang="ru-RU" sz="2000" b="0" i="1" strike="noStrike" spc="-1" dirty="0">
                <a:solidFill>
                  <a:srgbClr val="000000"/>
                </a:solidFill>
                <a:latin typeface="Times New Roman"/>
              </a:rPr>
              <a:t>- эффективный уровень реализации муниципальной программы в отчетном периоде. </a:t>
            </a: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2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44427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CustomShape 1"/>
          <p:cNvSpPr/>
          <p:nvPr/>
        </p:nvSpPr>
        <p:spPr>
          <a:xfrm>
            <a:off x="390600" y="143280"/>
            <a:ext cx="842472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000000"/>
                </a:solidFill>
                <a:latin typeface="Times New Roman"/>
              </a:rPr>
              <a:t>Структура муниципальной программы</a:t>
            </a:r>
            <a:endParaRPr lang="ru-RU" sz="2400" b="0" strike="noStrike" spc="-1" dirty="0">
              <a:latin typeface="Arial"/>
            </a:endParaRPr>
          </a:p>
        </p:txBody>
      </p:sp>
      <p:sp>
        <p:nvSpPr>
          <p:cNvPr id="132" name="CustomShape 2"/>
          <p:cNvSpPr/>
          <p:nvPr/>
        </p:nvSpPr>
        <p:spPr>
          <a:xfrm>
            <a:off x="19050" y="369080"/>
            <a:ext cx="9144000" cy="664344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15000"/>
              </a:lnSpc>
            </a:pPr>
            <a:endParaRPr lang="ru-RU" sz="1800" b="0" strike="noStrike" spc="-1" dirty="0">
              <a:latin typeface="Arial"/>
            </a:endParaRPr>
          </a:p>
          <a:p>
            <a:pPr>
              <a:lnSpc>
                <a:spcPct val="115000"/>
              </a:lnSpc>
            </a:pPr>
            <a:r>
              <a:rPr lang="ru-RU" sz="1700" b="1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Подпрограмма 1 «Совершенствование механизмов взаимодействия органов местного </a:t>
            </a:r>
            <a:r>
              <a:rPr lang="ru-RU" sz="1700" b="1" strike="noStrike" spc="-1" dirty="0" smtClean="0">
                <a:solidFill>
                  <a:srgbClr val="000000"/>
                </a:solidFill>
                <a:latin typeface="Times New Roman"/>
                <a:ea typeface="Calibri"/>
              </a:rPr>
              <a:t>самоуправления </a:t>
            </a:r>
            <a:r>
              <a:rPr lang="ru-RU" sz="1700" b="1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и социально ориентированных некоммерческих организаций»:</a:t>
            </a:r>
            <a:endParaRPr lang="ru-RU" sz="1700" b="0" strike="noStrike" spc="-1" dirty="0">
              <a:latin typeface="Arial"/>
            </a:endParaRPr>
          </a:p>
          <a:p>
            <a:pPr marL="457200">
              <a:lnSpc>
                <a:spcPct val="115000"/>
              </a:lnSpc>
            </a:pPr>
            <a:r>
              <a:rPr lang="ru-RU" sz="1589" b="1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Задача 1</a:t>
            </a:r>
            <a:r>
              <a:rPr lang="ru-RU" sz="1589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 – «Реализация гражданских инициатив социально ориентированных некоммерческих организаций и общественных объединений граждан»;</a:t>
            </a:r>
            <a:endParaRPr lang="ru-RU" sz="1589" b="0" strike="noStrike" spc="-1" dirty="0">
              <a:latin typeface="Arial"/>
            </a:endParaRPr>
          </a:p>
          <a:p>
            <a:pPr marL="457200">
              <a:lnSpc>
                <a:spcPct val="115000"/>
              </a:lnSpc>
            </a:pPr>
            <a:endParaRPr lang="ru-RU" sz="1000" b="0" strike="noStrike" spc="-1" dirty="0">
              <a:latin typeface="Arial"/>
            </a:endParaRPr>
          </a:p>
          <a:p>
            <a:pPr marL="457200">
              <a:lnSpc>
                <a:spcPct val="115000"/>
              </a:lnSpc>
            </a:pPr>
            <a:r>
              <a:rPr lang="ru-RU" sz="1589" b="1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Задача 2</a:t>
            </a:r>
            <a:r>
              <a:rPr lang="ru-RU" sz="1589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 – «Повышение уровня взаимодействия социально ориентированных некоммерческих организаций, объединяющих людей с ограниченными возможностями здоровья, и Администрации Северодвинска»;</a:t>
            </a:r>
            <a:endParaRPr lang="ru-RU" sz="1589" b="0" strike="noStrike" spc="-1" dirty="0">
              <a:latin typeface="Arial"/>
            </a:endParaRPr>
          </a:p>
          <a:p>
            <a:pPr marL="457200">
              <a:lnSpc>
                <a:spcPct val="115000"/>
              </a:lnSpc>
            </a:pPr>
            <a:endParaRPr lang="ru-RU" sz="1000" b="0" strike="noStrike" spc="-1" dirty="0">
              <a:latin typeface="Arial"/>
            </a:endParaRPr>
          </a:p>
          <a:p>
            <a:pPr marL="457200">
              <a:lnSpc>
                <a:spcPct val="115000"/>
              </a:lnSpc>
            </a:pPr>
            <a:r>
              <a:rPr lang="ru-RU" sz="1589" b="1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Задача 3</a:t>
            </a:r>
            <a:r>
              <a:rPr lang="ru-RU" sz="1589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 – «Повышение уровня правовой, экономической компетентности социально ориентированных некоммерческих организаций и общественных объединений граждан</a:t>
            </a:r>
            <a:r>
              <a:rPr lang="ru-RU" sz="1589" b="0" strike="noStrike" spc="-1" dirty="0" smtClean="0">
                <a:solidFill>
                  <a:srgbClr val="000000"/>
                </a:solidFill>
                <a:latin typeface="Times New Roman"/>
                <a:ea typeface="Calibri"/>
              </a:rPr>
              <a:t>»;</a:t>
            </a:r>
          </a:p>
          <a:p>
            <a:pPr marL="457200">
              <a:lnSpc>
                <a:spcPct val="115000"/>
              </a:lnSpc>
            </a:pPr>
            <a:endParaRPr lang="ru-RU" sz="1000" spc="-1" dirty="0">
              <a:solidFill>
                <a:srgbClr val="000000"/>
              </a:solidFill>
              <a:latin typeface="Times New Roman"/>
            </a:endParaRPr>
          </a:p>
          <a:p>
            <a:pPr marL="457200">
              <a:lnSpc>
                <a:spcPct val="115000"/>
              </a:lnSpc>
            </a:pPr>
            <a:r>
              <a:rPr lang="ru-RU" sz="1589" b="1" spc="-1" dirty="0">
                <a:solidFill>
                  <a:srgbClr val="000000"/>
                </a:solidFill>
                <a:latin typeface="Times New Roman"/>
              </a:rPr>
              <a:t>Задача 4</a:t>
            </a:r>
            <a:r>
              <a:rPr lang="ru-RU" sz="1589" spc="-1" dirty="0">
                <a:solidFill>
                  <a:srgbClr val="000000"/>
                </a:solidFill>
                <a:latin typeface="Times New Roman"/>
              </a:rPr>
              <a:t> – </a:t>
            </a:r>
            <a:r>
              <a:rPr lang="ru-RU" sz="1589" spc="-1" dirty="0" smtClean="0">
                <a:solidFill>
                  <a:srgbClr val="000000"/>
                </a:solidFill>
                <a:latin typeface="Times New Roman"/>
              </a:rPr>
              <a:t>«Развитие </a:t>
            </a:r>
            <a:r>
              <a:rPr lang="ru-RU" sz="1589" spc="-1" dirty="0">
                <a:solidFill>
                  <a:srgbClr val="000000"/>
                </a:solidFill>
                <a:latin typeface="Times New Roman"/>
              </a:rPr>
              <a:t>системы территориального общественного самоуправления </a:t>
            </a:r>
            <a:r>
              <a:rPr lang="ru-RU" sz="1589" spc="-1" dirty="0" smtClean="0">
                <a:solidFill>
                  <a:srgbClr val="000000"/>
                </a:solidFill>
                <a:latin typeface="Times New Roman"/>
              </a:rPr>
              <a:t>на территории муниципального образования «Северодвинск».</a:t>
            </a:r>
            <a:endParaRPr lang="ru-RU" sz="1589" b="0" strike="noStrike" spc="-1" dirty="0">
              <a:latin typeface="Arial"/>
            </a:endParaRPr>
          </a:p>
          <a:p>
            <a:pPr marL="457200">
              <a:lnSpc>
                <a:spcPct val="115000"/>
              </a:lnSpc>
            </a:pPr>
            <a:endParaRPr lang="ru-RU" sz="1589" b="0" strike="noStrike" spc="-1" dirty="0">
              <a:latin typeface="Arial"/>
            </a:endParaRPr>
          </a:p>
          <a:p>
            <a:pPr>
              <a:lnSpc>
                <a:spcPct val="115000"/>
              </a:lnSpc>
            </a:pPr>
            <a:r>
              <a:rPr lang="ru-RU" sz="1700" b="1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Подпрограмма 2 «Повышение уровня информационной компетентности некоммерческого </a:t>
            </a:r>
            <a:r>
              <a:rPr lang="ru-RU" sz="1700" b="1" strike="noStrike" spc="-1" dirty="0" smtClean="0">
                <a:solidFill>
                  <a:srgbClr val="000000"/>
                </a:solidFill>
                <a:latin typeface="Times New Roman"/>
                <a:ea typeface="Calibri"/>
              </a:rPr>
              <a:t>сектора </a:t>
            </a:r>
            <a:r>
              <a:rPr lang="ru-RU" sz="1700" b="1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Северодвинска»:</a:t>
            </a:r>
            <a:endParaRPr lang="ru-RU" sz="1700" b="0" strike="noStrike" spc="-1" dirty="0">
              <a:latin typeface="Arial"/>
            </a:endParaRPr>
          </a:p>
          <a:p>
            <a:pPr marL="457200">
              <a:lnSpc>
                <a:spcPct val="115000"/>
              </a:lnSpc>
            </a:pPr>
            <a:r>
              <a:rPr lang="ru-RU" sz="1589" b="1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Задача 1</a:t>
            </a:r>
            <a:r>
              <a:rPr lang="ru-RU" sz="1589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 – «Репрезентация социально ориентированных некоммерческих организаций и общественных объединений граждан в информационном пространстве города и области»;</a:t>
            </a:r>
            <a:endParaRPr lang="ru-RU" sz="1589" b="0" strike="noStrike" spc="-1" dirty="0">
              <a:latin typeface="Arial"/>
            </a:endParaRPr>
          </a:p>
          <a:p>
            <a:pPr marL="457200">
              <a:lnSpc>
                <a:spcPct val="115000"/>
              </a:lnSpc>
            </a:pPr>
            <a:endParaRPr lang="ru-RU" sz="1000" b="0" strike="noStrike" spc="-1" dirty="0">
              <a:latin typeface="Arial"/>
            </a:endParaRPr>
          </a:p>
          <a:p>
            <a:pPr marL="457200">
              <a:lnSpc>
                <a:spcPct val="115000"/>
              </a:lnSpc>
            </a:pPr>
            <a:r>
              <a:rPr lang="ru-RU" sz="1589" b="1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Задача 2</a:t>
            </a:r>
            <a:r>
              <a:rPr lang="ru-RU" sz="1589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 – «Популяризация деятельности социально ориентированных некоммерческих организаций и общественных объединений граждан</a:t>
            </a:r>
            <a:r>
              <a:rPr lang="ru-RU" sz="1589" b="0" strike="noStrike" spc="-1" dirty="0" smtClean="0">
                <a:solidFill>
                  <a:srgbClr val="000000"/>
                </a:solidFill>
                <a:latin typeface="Times New Roman"/>
                <a:ea typeface="Calibri"/>
              </a:rPr>
              <a:t>».</a:t>
            </a:r>
            <a:endParaRPr lang="ru-RU" sz="1589" b="0" strike="noStrike" spc="-1" dirty="0">
              <a:latin typeface="Arial"/>
            </a:endParaRPr>
          </a:p>
          <a:p>
            <a:pPr>
              <a:lnSpc>
                <a:spcPct val="115000"/>
              </a:lnSpc>
            </a:pPr>
            <a:endParaRPr lang="ru-RU" sz="1589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9578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ustomShape 1"/>
          <p:cNvSpPr/>
          <p:nvPr/>
        </p:nvSpPr>
        <p:spPr>
          <a:xfrm>
            <a:off x="-6145" y="154115"/>
            <a:ext cx="9150144" cy="11988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000000"/>
                </a:solidFill>
                <a:latin typeface="Times New Roman"/>
              </a:rPr>
              <a:t>Оценка достижения показателей цели и задач, </a:t>
            </a:r>
            <a:endParaRPr lang="ru-RU" sz="2400" b="1" strike="noStrike" spc="-1" dirty="0" smtClean="0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</a:pPr>
            <a:r>
              <a:rPr lang="ru-RU" sz="2400" b="1" strike="noStrike" spc="-1" dirty="0" smtClean="0">
                <a:solidFill>
                  <a:srgbClr val="000000"/>
                </a:solidFill>
                <a:latin typeface="Times New Roman"/>
              </a:rPr>
              <a:t>выполнения </a:t>
            </a:r>
            <a:r>
              <a:rPr lang="ru-RU" sz="2400" b="1" strike="noStrike" spc="-1" dirty="0">
                <a:solidFill>
                  <a:srgbClr val="000000"/>
                </a:solidFill>
                <a:latin typeface="Times New Roman"/>
              </a:rPr>
              <a:t>мероприятий </a:t>
            </a:r>
            <a:r>
              <a:rPr lang="ru-RU" sz="2400" b="1" strike="noStrike" spc="-1" dirty="0" smtClean="0">
                <a:solidFill>
                  <a:srgbClr val="000000"/>
                </a:solidFill>
                <a:latin typeface="Times New Roman"/>
              </a:rPr>
              <a:t>(</a:t>
            </a:r>
            <a:r>
              <a:rPr lang="ru-RU" sz="2400" b="1" strike="noStrike" spc="-1" dirty="0">
                <a:solidFill>
                  <a:srgbClr val="000000"/>
                </a:solidFill>
                <a:latin typeface="Times New Roman"/>
              </a:rPr>
              <a:t>административных мероприятий) </a:t>
            </a:r>
            <a:endParaRPr lang="ru-RU" sz="2400" b="1" strike="noStrike" spc="-1" dirty="0" smtClean="0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</a:pPr>
            <a:r>
              <a:rPr lang="ru-RU" sz="2400" b="1" strike="noStrike" spc="-1" dirty="0" smtClean="0">
                <a:solidFill>
                  <a:srgbClr val="000000"/>
                </a:solidFill>
                <a:latin typeface="Times New Roman"/>
              </a:rPr>
              <a:t>Программы </a:t>
            </a:r>
            <a:r>
              <a:rPr lang="ru-RU" sz="2400" b="1" strike="noStrike" spc="-1" dirty="0">
                <a:solidFill>
                  <a:srgbClr val="000000"/>
                </a:solidFill>
                <a:latin typeface="Times New Roman"/>
              </a:rPr>
              <a:t>в </a:t>
            </a:r>
            <a:r>
              <a:rPr lang="ru-RU" sz="2400" b="1" strike="noStrike" spc="-1" dirty="0" smtClean="0">
                <a:solidFill>
                  <a:srgbClr val="000000"/>
                </a:solidFill>
                <a:latin typeface="Times New Roman"/>
              </a:rPr>
              <a:t>2020 </a:t>
            </a:r>
            <a:r>
              <a:rPr lang="ru-RU" sz="2400" b="1" strike="noStrike" spc="-1" dirty="0">
                <a:solidFill>
                  <a:srgbClr val="000000"/>
                </a:solidFill>
                <a:latin typeface="Times New Roman"/>
              </a:rPr>
              <a:t>году</a:t>
            </a:r>
            <a:endParaRPr lang="ru-RU" sz="2400" b="0" strike="noStrike" spc="-1" dirty="0">
              <a:latin typeface="Arial"/>
            </a:endParaRPr>
          </a:p>
        </p:txBody>
      </p:sp>
      <p:graphicFrame>
        <p:nvGraphicFramePr>
          <p:cNvPr id="135" name="Table 2"/>
          <p:cNvGraphicFramePr/>
          <p:nvPr>
            <p:extLst>
              <p:ext uri="{D42A27DB-BD31-4B8C-83A1-F6EECF244321}">
                <p14:modId xmlns:p14="http://schemas.microsoft.com/office/powerpoint/2010/main" val="1352754194"/>
              </p:ext>
            </p:extLst>
          </p:nvPr>
        </p:nvGraphicFramePr>
        <p:xfrm>
          <a:off x="475134" y="1788988"/>
          <a:ext cx="8352720" cy="3994200"/>
        </p:xfrm>
        <a:graphic>
          <a:graphicData uri="http://schemas.openxmlformats.org/drawingml/2006/table">
            <a:tbl>
              <a:tblPr/>
              <a:tblGrid>
                <a:gridCol w="6095160"/>
                <a:gridCol w="2257560"/>
              </a:tblGrid>
              <a:tr h="3661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  критерия</a:t>
                      </a:r>
                      <a:endParaRPr lang="ru-RU" sz="18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solidFill>
                            <a:srgbClr val="000000"/>
                          </a:solidFill>
                          <a:latin typeface="Times New Roman"/>
                        </a:rPr>
                        <a:t>Значение критерия</a:t>
                      </a:r>
                      <a:endParaRPr lang="ru-RU" sz="18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00B0F0"/>
                    </a:solidFill>
                  </a:tcPr>
                </a:tc>
              </a:tr>
              <a:tr h="39672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Количество показателей цели</a:t>
                      </a:r>
                      <a:endParaRPr lang="ru-RU" sz="1800" b="0" strike="noStrike" spc="-1" dirty="0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F8FBF6"/>
                        </a:gs>
                        <a:gs pos="100000">
                          <a:srgbClr val="BEDCAA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1" strike="noStrike" spc="-1" dirty="0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  <a:endParaRPr lang="ru-RU" sz="20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F8FBF6"/>
                        </a:gs>
                        <a:gs pos="100000">
                          <a:srgbClr val="BEDCAA"/>
                        </a:gs>
                      </a:gsLst>
                      <a:lin ang="5400000"/>
                    </a:gradFill>
                  </a:tcPr>
                </a:tc>
              </a:tr>
              <a:tr h="54900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000000"/>
                          </a:solidFill>
                          <a:latin typeface="Times New Roman"/>
                        </a:rPr>
                        <a:t>Средний индекс достижения плановых значений показателей цели Программы</a:t>
                      </a:r>
                      <a:endParaRPr lang="ru-RU" sz="1800" b="0" strike="noStrike" spc="-1" dirty="0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lang="ru-RU" sz="20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9672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показателей задач Программы</a:t>
                      </a:r>
                      <a:endParaRPr lang="ru-RU" sz="1800" b="0" strike="noStrike" spc="-1" dirty="0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F8FBF6"/>
                        </a:gs>
                        <a:gs pos="100000">
                          <a:srgbClr val="BEDCAA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10</a:t>
                      </a:r>
                      <a:endParaRPr lang="ru-RU" sz="20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F8FBF6"/>
                        </a:gs>
                        <a:gs pos="100000">
                          <a:srgbClr val="BEDCAA"/>
                        </a:gs>
                      </a:gsLst>
                      <a:lin ang="5400000"/>
                    </a:gradFill>
                  </a:tcPr>
                </a:tc>
              </a:tr>
              <a:tr h="54900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000000"/>
                          </a:solidFill>
                          <a:latin typeface="Times New Roman"/>
                        </a:rPr>
                        <a:t>Средний индекс достижения плановых значений показателей задач Программы</a:t>
                      </a:r>
                      <a:endParaRPr lang="ru-RU" sz="1800" b="0" strike="noStrike" spc="-1" dirty="0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0,940</a:t>
                      </a:r>
                      <a:endParaRPr lang="ru-RU" sz="20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49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1" strike="noStrike" spc="-1" dirty="0">
                          <a:solidFill>
                            <a:srgbClr val="000000"/>
                          </a:solidFill>
                          <a:latin typeface="Times New Roman"/>
                        </a:rPr>
                        <a:t>Количество показателей мероприятий (административных мероприятий) Программы</a:t>
                      </a:r>
                      <a:endParaRPr lang="ru-RU" sz="1800" b="0" strike="noStrike" spc="-1" dirty="0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F8FBF6"/>
                        </a:gs>
                        <a:gs pos="100000">
                          <a:srgbClr val="BEDCAA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31</a:t>
                      </a:r>
                      <a:endParaRPr lang="ru-RU" sz="20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F8FBF6"/>
                        </a:gs>
                        <a:gs pos="100000">
                          <a:srgbClr val="BEDCAA"/>
                        </a:gs>
                      </a:gsLst>
                      <a:lin ang="5400000"/>
                    </a:gradFill>
                  </a:tcPr>
                </a:tc>
              </a:tr>
              <a:tr h="82332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</a:pPr>
                      <a:r>
                        <a:rPr lang="ru-RU" sz="1800" b="0" strike="noStrike" spc="-1" dirty="0">
                          <a:solidFill>
                            <a:srgbClr val="000000"/>
                          </a:solidFill>
                          <a:latin typeface="Times New Roman"/>
                        </a:rPr>
                        <a:t>Средний индекс достижения плановых значений показателей мероприятий (административных мероприятий) Программы</a:t>
                      </a:r>
                      <a:endParaRPr lang="ru-RU" sz="1800" b="0" strike="noStrike" spc="-1" dirty="0">
                        <a:latin typeface="Arial"/>
                      </a:endParaRPr>
                    </a:p>
                  </a:txBody>
                  <a:tcPr marL="68400" marR="6840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lang="ru-RU" sz="20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43007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7" name="Table 1"/>
          <p:cNvGraphicFramePr/>
          <p:nvPr>
            <p:extLst>
              <p:ext uri="{D42A27DB-BD31-4B8C-83A1-F6EECF244321}">
                <p14:modId xmlns:p14="http://schemas.microsoft.com/office/powerpoint/2010/main" val="957128439"/>
              </p:ext>
            </p:extLst>
          </p:nvPr>
        </p:nvGraphicFramePr>
        <p:xfrm>
          <a:off x="415440" y="742680"/>
          <a:ext cx="8280720" cy="5099280"/>
        </p:xfrm>
        <a:graphic>
          <a:graphicData uri="http://schemas.openxmlformats.org/drawingml/2006/table">
            <a:tbl>
              <a:tblPr/>
              <a:tblGrid>
                <a:gridCol w="5472360"/>
                <a:gridCol w="1330920"/>
                <a:gridCol w="1477440"/>
              </a:tblGrid>
              <a:tr h="4287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1" strike="noStrike" spc="-1" dirty="0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 показателя</a:t>
                      </a:r>
                      <a:endParaRPr lang="ru-RU" sz="20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1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План</a:t>
                      </a:r>
                      <a:endParaRPr lang="ru-RU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1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Факт</a:t>
                      </a:r>
                      <a:endParaRPr lang="ru-RU" sz="20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solidFill>
                      <a:srgbClr val="00B0F0"/>
                    </a:solidFill>
                  </a:tcPr>
                </a:tc>
              </a:tr>
              <a:tr h="674280">
                <a:tc>
                  <a:txBody>
                    <a:bodyPr/>
                    <a:lstStyle/>
                    <a:p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Количество социально ориентированных некоммерческих организаций, участвующих в социальном проектировании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F8FBF6"/>
                        </a:gs>
                        <a:gs pos="100000">
                          <a:srgbClr val="BEDCAA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32 </a:t>
                      </a:r>
                      <a:r>
                        <a:rPr lang="ru-RU" sz="2000" b="0" strike="noStrike" spc="-1" dirty="0">
                          <a:solidFill>
                            <a:srgbClr val="000000"/>
                          </a:solidFill>
                          <a:latin typeface="Times New Roman"/>
                        </a:rPr>
                        <a:t>ед.</a:t>
                      </a:r>
                      <a:endParaRPr lang="ru-RU" sz="20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F8FBF6"/>
                        </a:gs>
                        <a:gs pos="100000">
                          <a:srgbClr val="BEDCAA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Microsoft YaHei"/>
                        </a:rPr>
                        <a:t>32 </a:t>
                      </a:r>
                      <a:r>
                        <a:rPr lang="ru-RU" sz="20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Microsoft YaHei"/>
                        </a:rPr>
                        <a:t>ед.</a:t>
                      </a:r>
                      <a:endParaRPr lang="ru-RU" sz="2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endParaRPr lang="ru-RU" sz="2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F8FBF6"/>
                        </a:gs>
                        <a:gs pos="100000">
                          <a:srgbClr val="BEDCAA"/>
                        </a:gs>
                      </a:gsLst>
                      <a:lin ang="5400000"/>
                    </a:gradFill>
                  </a:tcPr>
                </a:tc>
              </a:tr>
              <a:tr h="428760">
                <a:tc>
                  <a:txBody>
                    <a:bodyPr/>
                    <a:lstStyle/>
                    <a:p>
                      <a:r>
                        <a:rPr lang="ru-RU" sz="20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Количество социально ориентированных некоммерческих организаций, имеющих статус юридического лица</a:t>
                      </a:r>
                      <a:endParaRPr lang="ru-RU" sz="2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192 ед</a:t>
                      </a:r>
                      <a:r>
                        <a:rPr lang="ru-RU" sz="2000" b="0" strike="noStrike" spc="-1" dirty="0">
                          <a:solidFill>
                            <a:srgbClr val="000000"/>
                          </a:solidFill>
                          <a:latin typeface="Times New Roman"/>
                        </a:rPr>
                        <a:t>.</a:t>
                      </a:r>
                      <a:endParaRPr lang="ru-RU" sz="20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192</a:t>
                      </a:r>
                      <a:r>
                        <a:rPr lang="ru-RU" sz="20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 ед.</a:t>
                      </a:r>
                      <a:endParaRPr lang="ru-RU" sz="20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348200">
                <a:tc>
                  <a:txBody>
                    <a:bodyPr/>
                    <a:lstStyle/>
                    <a:p>
                      <a:r>
                        <a:rPr lang="ru-RU" sz="2000" b="0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Доля  социально ориентированных некоммерческих организаций, принимающих участие в социально-культурной жизни города</a:t>
                      </a:r>
                      <a:endParaRPr lang="ru-RU" sz="20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F8FBF6"/>
                        </a:gs>
                        <a:gs pos="100000">
                          <a:srgbClr val="BEDCAA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70 %</a:t>
                      </a:r>
                      <a:endParaRPr lang="ru-RU" sz="20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F8FBF6"/>
                        </a:gs>
                        <a:gs pos="100000">
                          <a:srgbClr val="BEDCAA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70 %</a:t>
                      </a:r>
                      <a:endParaRPr lang="ru-RU" sz="20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rotWithShape="0">
                      <a:gsLst>
                        <a:gs pos="0">
                          <a:srgbClr val="F8FBF6"/>
                        </a:gs>
                        <a:gs pos="100000">
                          <a:srgbClr val="BEDCAA"/>
                        </a:gs>
                      </a:gsLst>
                      <a:lin ang="5400000"/>
                    </a:gradFill>
                  </a:tcPr>
                </a:tc>
              </a:tr>
              <a:tr h="1011240">
                <a:tc>
                  <a:txBody>
                    <a:bodyPr/>
                    <a:lstStyle/>
                    <a:p>
                      <a:r>
                        <a:rPr lang="ru-RU" sz="20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Количество мероприятий, проведенных Администрацией Северодвинска совместно с социально ориентированными некоммерческими организациями города</a:t>
                      </a:r>
                      <a:endParaRPr lang="ru-RU" sz="20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30 ед</a:t>
                      </a:r>
                      <a:r>
                        <a:rPr lang="ru-RU" sz="2000" b="0" strike="noStrike" spc="-1" dirty="0">
                          <a:solidFill>
                            <a:srgbClr val="000000"/>
                          </a:solidFill>
                          <a:latin typeface="Times New Roman"/>
                        </a:rPr>
                        <a:t>.</a:t>
                      </a:r>
                      <a:endParaRPr lang="ru-RU" sz="20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0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30 </a:t>
                      </a:r>
                      <a:r>
                        <a:rPr lang="ru-RU" sz="2000" b="0" strike="noStrike" spc="-1" dirty="0">
                          <a:solidFill>
                            <a:srgbClr val="000000"/>
                          </a:solidFill>
                          <a:latin typeface="Times New Roman"/>
                        </a:rPr>
                        <a:t>ед.</a:t>
                      </a:r>
                      <a:endParaRPr lang="ru-RU" sz="20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38" name="CustomShape 2"/>
          <p:cNvSpPr/>
          <p:nvPr/>
        </p:nvSpPr>
        <p:spPr>
          <a:xfrm>
            <a:off x="683640" y="188640"/>
            <a:ext cx="792036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000000"/>
                </a:solidFill>
                <a:latin typeface="Times New Roman"/>
              </a:rPr>
              <a:t>Достижение значений показателей цели в </a:t>
            </a:r>
            <a:r>
              <a:rPr lang="ru-RU" sz="2400" b="1" strike="noStrike" spc="-1" dirty="0" smtClean="0">
                <a:solidFill>
                  <a:srgbClr val="000000"/>
                </a:solidFill>
                <a:latin typeface="Times New Roman"/>
              </a:rPr>
              <a:t>2020 году</a:t>
            </a:r>
            <a:endParaRPr lang="ru-RU" sz="24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59508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0" name="Table 1"/>
          <p:cNvGraphicFramePr/>
          <p:nvPr>
            <p:extLst>
              <p:ext uri="{D42A27DB-BD31-4B8C-83A1-F6EECF244321}">
                <p14:modId xmlns:p14="http://schemas.microsoft.com/office/powerpoint/2010/main" val="2155561645"/>
              </p:ext>
            </p:extLst>
          </p:nvPr>
        </p:nvGraphicFramePr>
        <p:xfrm>
          <a:off x="425520" y="540000"/>
          <a:ext cx="8640720" cy="5749320"/>
        </p:xfrm>
        <a:graphic>
          <a:graphicData uri="http://schemas.openxmlformats.org/drawingml/2006/table">
            <a:tbl>
              <a:tblPr/>
              <a:tblGrid>
                <a:gridCol w="288000"/>
                <a:gridCol w="6840720"/>
                <a:gridCol w="720000"/>
                <a:gridCol w="792000"/>
              </a:tblGrid>
              <a:tr h="3049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Times New Roman"/>
                        </a:rPr>
                        <a:t>N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300" b="1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 подпрограммы/задачи/показателя</a:t>
                      </a:r>
                      <a:endParaRPr lang="ru-RU" sz="13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1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План</a:t>
                      </a:r>
                      <a:endParaRPr lang="ru-RU" sz="13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1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Факт</a:t>
                      </a:r>
                      <a:endParaRPr lang="ru-RU" sz="13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07240">
                <a:tc gridSpan="4">
                  <a:txBody>
                    <a:bodyPr/>
                    <a:lstStyle/>
                    <a:p>
                      <a:r>
                        <a:rPr lang="ru-RU" sz="13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Microsoft YaHei"/>
                        </a:rPr>
                        <a:t>Подпрограмма  «Совершенствование механизмов взаимодействия органов местного самоуправления и социально ориентированных некоммерческих организаций»</a:t>
                      </a:r>
                      <a:endParaRPr lang="ru-RU" sz="13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</a:tr>
              <a:tr h="507240">
                <a:tc grid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3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Задача 1 </a:t>
                      </a:r>
                      <a:r>
                        <a:rPr lang="ru-RU" sz="13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«Реализация гражданских инициатив социально ориентированных некоммерческих организаций и общественных объединений граждан»</a:t>
                      </a:r>
                      <a:endParaRPr lang="ru-RU" sz="13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</a:tr>
              <a:tr h="4053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Показатель 1 «Количество социально ориентированных некоммерческих организаций, ведущих постоянную системную программу собственного развития»</a:t>
                      </a:r>
                      <a:endParaRPr lang="ru-RU" sz="13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55 </a:t>
                      </a:r>
                      <a:r>
                        <a:rPr lang="ru-RU" sz="1300" b="0" strike="noStrike" spc="-1" dirty="0">
                          <a:solidFill>
                            <a:srgbClr val="000000"/>
                          </a:solidFill>
                          <a:latin typeface="Times New Roman"/>
                        </a:rPr>
                        <a:t>ед.</a:t>
                      </a:r>
                      <a:endParaRPr lang="ru-RU" sz="13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55 </a:t>
                      </a:r>
                      <a:r>
                        <a:rPr lang="ru-RU" sz="1300" b="0" strike="noStrike" spc="-1" dirty="0">
                          <a:solidFill>
                            <a:srgbClr val="000000"/>
                          </a:solidFill>
                          <a:latin typeface="Times New Roman"/>
                        </a:rPr>
                        <a:t>ед.</a:t>
                      </a:r>
                      <a:endParaRPr lang="ru-RU" sz="13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2912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Показатель 2 «Количество реализованных социальных проектов»</a:t>
                      </a:r>
                      <a:endParaRPr lang="ru-RU" sz="13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40 </a:t>
                      </a:r>
                      <a:r>
                        <a:rPr lang="ru-RU" sz="1300" b="0" strike="noStrike" spc="-1" dirty="0">
                          <a:solidFill>
                            <a:srgbClr val="000000"/>
                          </a:solidFill>
                          <a:latin typeface="Times New Roman"/>
                        </a:rPr>
                        <a:t>ед.</a:t>
                      </a:r>
                      <a:endParaRPr lang="ru-RU" sz="13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40 </a:t>
                      </a:r>
                      <a:r>
                        <a:rPr lang="ru-RU" sz="1300" b="0" strike="noStrike" spc="-1" dirty="0">
                          <a:solidFill>
                            <a:srgbClr val="000000"/>
                          </a:solidFill>
                          <a:latin typeface="Times New Roman"/>
                        </a:rPr>
                        <a:t>ед.</a:t>
                      </a:r>
                      <a:endParaRPr lang="ru-RU" sz="13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07240">
                <a:tc gridSpan="4">
                  <a:txBody>
                    <a:bodyPr/>
                    <a:lstStyle/>
                    <a:p>
                      <a:r>
                        <a:rPr lang="ru-RU" sz="1300" b="1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Задача 2 «Повышение уровня взаимодействия социально ориентированных некоммерческих организаций, объединяющих людей с ограниченными возможностями здоровья»</a:t>
                      </a:r>
                      <a:endParaRPr lang="ru-RU" sz="13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</a:tr>
              <a:tr h="4053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b="0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Показатель 1 «Количество мероприятий с привлечением СОНКО, объединяющих людей с ограниченными возможностями здоровья»</a:t>
                      </a:r>
                      <a:endParaRPr lang="ru-RU" sz="13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130 </a:t>
                      </a:r>
                      <a:r>
                        <a:rPr lang="ru-RU" sz="1300" b="0" strike="noStrike" spc="-1" dirty="0">
                          <a:solidFill>
                            <a:srgbClr val="000000"/>
                          </a:solidFill>
                          <a:latin typeface="Times New Roman"/>
                        </a:rPr>
                        <a:t>ед.</a:t>
                      </a:r>
                      <a:endParaRPr lang="ru-RU" sz="13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130 </a:t>
                      </a:r>
                      <a:r>
                        <a:rPr lang="ru-RU" sz="1300" b="0" strike="noStrike" spc="-1" dirty="0">
                          <a:solidFill>
                            <a:srgbClr val="000000"/>
                          </a:solidFill>
                          <a:latin typeface="Times New Roman"/>
                        </a:rPr>
                        <a:t>ед.</a:t>
                      </a:r>
                      <a:endParaRPr lang="ru-RU" sz="13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6076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Показатель 2 «Количество совещательных органов, созданных Администрацией Северодвинска, в состав которых привлекаются социально ориентированные некоммерческие организации, объединяющие людей с ограниченными возможностями здоровья»</a:t>
                      </a:r>
                      <a:endParaRPr lang="ru-RU" sz="13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6 ед. </a:t>
                      </a:r>
                      <a:endParaRPr lang="ru-RU" sz="13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6 ед.</a:t>
                      </a:r>
                      <a:endParaRPr lang="ru-RU" sz="13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053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Показатель 3 «Количество социально ориентированных некоммерческих организаций города, объединяющих людей с ограниченными возможностями здоровья»</a:t>
                      </a:r>
                      <a:endParaRPr lang="ru-RU" sz="13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8 ед.</a:t>
                      </a:r>
                      <a:endParaRPr lang="ru-RU" sz="1300" b="0" strike="noStrike" spc="-1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8 ед.</a:t>
                      </a:r>
                      <a:endParaRPr lang="ru-RU" sz="13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07240">
                <a:tc gridSpan="4">
                  <a:txBody>
                    <a:bodyPr/>
                    <a:lstStyle/>
                    <a:p>
                      <a:r>
                        <a:rPr lang="ru-RU" sz="1300" b="1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Задача 3 «Повышение уровня правовой, экономической компетентности социально ориентированных некоммерческих организаций и общественных объединений граждан»</a:t>
                      </a:r>
                      <a:endParaRPr lang="ru-RU" sz="13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053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strike="noStrike" spc="-1" dirty="0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  <a:endParaRPr lang="ru-RU" sz="1200" b="0" strike="noStrike" spc="-1" dirty="0"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Показатель 1 «Количество проведенных информационно-обучающих семинаров для социально ориентированных некоммерческих организаций»</a:t>
                      </a:r>
                      <a:endParaRPr lang="ru-RU" sz="13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 ед</a:t>
                      </a:r>
                      <a:r>
                        <a:rPr lang="ru-RU" sz="1300" b="0" strike="noStrike" spc="-1" dirty="0">
                          <a:solidFill>
                            <a:srgbClr val="000000"/>
                          </a:solidFill>
                          <a:latin typeface="Times New Roman"/>
                        </a:rPr>
                        <a:t>.</a:t>
                      </a:r>
                      <a:endParaRPr lang="ru-RU" sz="1300" b="0" strike="noStrike" spc="-1" dirty="0">
                        <a:latin typeface="Times New Roman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 </a:t>
                      </a:r>
                      <a:r>
                        <a:rPr lang="ru-RU" sz="1300" b="0" strike="noStrike" spc="-1" dirty="0">
                          <a:solidFill>
                            <a:srgbClr val="000000"/>
                          </a:solidFill>
                          <a:latin typeface="Times New Roman"/>
                        </a:rPr>
                        <a:t>ед.</a:t>
                      </a:r>
                      <a:endParaRPr lang="ru-RU" sz="1300" b="0" strike="noStrike" spc="-1" dirty="0"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053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0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  <a:endParaRPr lang="ru-RU" sz="12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b="0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Показатель 2 «Количество членов социально ориентированных некоммерческих организаций, посетивших информационно-обучающие семинары»</a:t>
                      </a:r>
                      <a:endParaRPr lang="ru-RU" sz="13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 чел.</a:t>
                      </a:r>
                      <a:endParaRPr lang="ru-RU" sz="1300" b="0" strike="noStrike" spc="-1" dirty="0">
                        <a:latin typeface="Arial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 чел.</a:t>
                      </a:r>
                      <a:endParaRPr lang="ru-RU" sz="13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41" name="CustomShape 2"/>
          <p:cNvSpPr/>
          <p:nvPr/>
        </p:nvSpPr>
        <p:spPr>
          <a:xfrm>
            <a:off x="1467720" y="108720"/>
            <a:ext cx="659628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</a:rPr>
              <a:t>Достижение значений показателей задач в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Times New Roman"/>
              </a:rPr>
              <a:t>2020 году</a:t>
            </a:r>
            <a:endParaRPr lang="ru-RU" sz="2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81544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" name="Table 1"/>
          <p:cNvGraphicFramePr/>
          <p:nvPr>
            <p:extLst>
              <p:ext uri="{D42A27DB-BD31-4B8C-83A1-F6EECF244321}">
                <p14:modId xmlns:p14="http://schemas.microsoft.com/office/powerpoint/2010/main" val="1841828752"/>
              </p:ext>
            </p:extLst>
          </p:nvPr>
        </p:nvGraphicFramePr>
        <p:xfrm>
          <a:off x="283680" y="1180080"/>
          <a:ext cx="8640720" cy="5364480"/>
        </p:xfrm>
        <a:graphic>
          <a:graphicData uri="http://schemas.openxmlformats.org/drawingml/2006/table">
            <a:tbl>
              <a:tblPr/>
              <a:tblGrid>
                <a:gridCol w="288000"/>
                <a:gridCol w="6840720"/>
                <a:gridCol w="720000"/>
                <a:gridCol w="792000"/>
              </a:tblGrid>
              <a:tr h="2732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200" b="1" strike="noStrike" spc="-1" dirty="0">
                          <a:solidFill>
                            <a:srgbClr val="000000"/>
                          </a:solidFill>
                          <a:latin typeface="Times New Roman"/>
                        </a:rPr>
                        <a:t>N</a:t>
                      </a:r>
                      <a:endParaRPr lang="ru-RU" sz="12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300" b="1" strike="noStrike" spc="-1" dirty="0">
                          <a:solidFill>
                            <a:srgbClr val="000000"/>
                          </a:solidFill>
                          <a:latin typeface="Times New Roman"/>
                        </a:rPr>
                        <a:t>Наименование подпрограммы/задачи/показателя</a:t>
                      </a:r>
                      <a:endParaRPr lang="ru-RU" sz="1300" b="0" strike="noStrike" spc="-1" dirty="0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1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План</a:t>
                      </a:r>
                      <a:endParaRPr lang="ru-RU" sz="13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1" strike="noStrike" spc="-1">
                          <a:solidFill>
                            <a:srgbClr val="000000"/>
                          </a:solidFill>
                          <a:latin typeface="Times New Roman"/>
                        </a:rPr>
                        <a:t>Факт</a:t>
                      </a:r>
                      <a:endParaRPr lang="ru-RU" sz="1300" b="0" strike="noStrike" spc="-1"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273240">
                <a:tc gridSpan="4">
                  <a:txBody>
                    <a:bodyPr/>
                    <a:lstStyle/>
                    <a:p>
                      <a:r>
                        <a:rPr lang="ru-RU" sz="13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Задача </a:t>
                      </a:r>
                      <a:r>
                        <a:rPr lang="ru-RU" sz="1300" b="1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4 «Развитие системы территориального общественного самоуправления на территории муниципального образования «Северодвинск»</a:t>
                      </a:r>
                      <a:endParaRPr lang="ru-RU" sz="1300" b="0" strike="noStrike" spc="-1" dirty="0"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/>
                </a:tc>
              </a:tr>
              <a:tr h="2732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Показатель 1 </a:t>
                      </a:r>
                      <a:r>
                        <a:rPr lang="ru-RU" sz="13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«Доля вовлеченных в ТОС жителей муниципального образования «Северодвинск» от общего числа жителей муниципального образования «Северодвинск»</a:t>
                      </a:r>
                      <a:endParaRPr lang="ru-RU" sz="1300" b="0" strike="noStrike" spc="-1" dirty="0">
                        <a:latin typeface="Times New Roman"/>
                      </a:endParaRP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0,5 %</a:t>
                      </a:r>
                      <a:endParaRPr lang="ru-RU" sz="1300" b="0" strike="noStrike" spc="-1" dirty="0">
                        <a:latin typeface="Times New Roman"/>
                      </a:endParaRPr>
                    </a:p>
                  </a:txBody>
                  <a:tcPr marL="9360" marR="93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0,2 %</a:t>
                      </a:r>
                      <a:endParaRPr lang="ru-RU" sz="1300" b="0" strike="noStrike" spc="-1" dirty="0">
                        <a:latin typeface="Times New Roman"/>
                      </a:endParaRPr>
                    </a:p>
                  </a:txBody>
                  <a:tcPr/>
                </a:tc>
              </a:tr>
              <a:tr h="2732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Показатель 2 </a:t>
                      </a:r>
                      <a:r>
                        <a:rPr lang="ru-RU" sz="13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«Доля обученных представителей и руководителей территориальных общественных самоуправлений муниципального образования «Северодвинск» от общего числа представителей и руководителей территориальных общественных самоуправлений»</a:t>
                      </a:r>
                      <a:endParaRPr lang="ru-RU" sz="1300" b="0" strike="noStrike" spc="-1" dirty="0">
                        <a:latin typeface="Times New Roman"/>
                      </a:endParaRP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0 %</a:t>
                      </a:r>
                      <a:endParaRPr lang="ru-RU" sz="1300" b="0" strike="noStrike" spc="-1" dirty="0">
                        <a:latin typeface="Times New Roman"/>
                      </a:endParaRPr>
                    </a:p>
                  </a:txBody>
                  <a:tcPr marL="9360" marR="93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0 %</a:t>
                      </a:r>
                      <a:endParaRPr lang="ru-RU" sz="1300" b="0" strike="noStrike" spc="-1" dirty="0">
                        <a:latin typeface="Times New Roman"/>
                      </a:endParaRPr>
                    </a:p>
                  </a:txBody>
                  <a:tcPr/>
                </a:tc>
              </a:tr>
              <a:tr h="273240">
                <a:tc gridSpan="4">
                  <a:txBody>
                    <a:bodyPr/>
                    <a:lstStyle/>
                    <a:p>
                      <a:r>
                        <a:rPr lang="ru-RU" sz="13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Подпрограмма 2 «Повышение уровня информационной компетентности некоммерческого сектора Северодвинска»</a:t>
                      </a:r>
                      <a:endParaRPr lang="ru-RU" sz="1300" b="0" strike="noStrike" spc="-1" dirty="0"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</a:tr>
              <a:tr h="273240">
                <a:tc gridSpan="4">
                  <a:txBody>
                    <a:bodyPr/>
                    <a:lstStyle/>
                    <a:p>
                      <a:r>
                        <a:rPr lang="ru-RU" sz="13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Задача 1 «Репрезентация социально ориентированных некоммерческих организаций и общественных объединений граждан в информационном пространстве города и области»</a:t>
                      </a:r>
                      <a:endParaRPr lang="ru-RU" sz="1300" b="0" strike="noStrike" spc="-1" dirty="0"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</a:tr>
              <a:tr h="26100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Показатель 1 «Количество социально ориентированных некоммерческих организаций, имеющих систему или медиаплан взаимодействия со средствами массовой информации»</a:t>
                      </a:r>
                      <a:endParaRPr lang="ru-RU" sz="1300" b="0" strike="noStrike" spc="-1" dirty="0"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30 </a:t>
                      </a:r>
                      <a:r>
                        <a:rPr lang="ru-RU" sz="1300" b="0" strike="noStrike" spc="-1" dirty="0">
                          <a:solidFill>
                            <a:srgbClr val="000000"/>
                          </a:solidFill>
                          <a:latin typeface="Times New Roman"/>
                        </a:rPr>
                        <a:t>ед.</a:t>
                      </a:r>
                      <a:endParaRPr lang="ru-RU" sz="1300" b="0" strike="noStrike" spc="-1" dirty="0">
                        <a:latin typeface="Times New Roman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30 </a:t>
                      </a:r>
                      <a:r>
                        <a:rPr lang="ru-RU" sz="1300" b="0" strike="noStrike" spc="-1" dirty="0">
                          <a:solidFill>
                            <a:srgbClr val="000000"/>
                          </a:solidFill>
                          <a:latin typeface="Times New Roman"/>
                        </a:rPr>
                        <a:t>ед.</a:t>
                      </a:r>
                      <a:endParaRPr lang="ru-RU" sz="1300" b="0" strike="noStrike" spc="-1" dirty="0"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26100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Показатель 2 «Количество видеосюжетов в течение года, посвященных деятельности СОНКО в городе Северодвинске»</a:t>
                      </a:r>
                      <a:endParaRPr lang="ru-RU" sz="1300" b="0" strike="noStrike" spc="-1" dirty="0"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 </a:t>
                      </a:r>
                      <a:r>
                        <a:rPr lang="ru-RU" sz="1300" b="0" strike="noStrike" spc="-1" dirty="0">
                          <a:solidFill>
                            <a:srgbClr val="000000"/>
                          </a:solidFill>
                          <a:latin typeface="Times New Roman"/>
                        </a:rPr>
                        <a:t>ед.</a:t>
                      </a:r>
                      <a:endParaRPr lang="ru-RU" sz="1300" b="0" strike="noStrike" spc="-1" dirty="0">
                        <a:latin typeface="Times New Roman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 </a:t>
                      </a:r>
                      <a:r>
                        <a:rPr lang="ru-RU" sz="1300" b="0" strike="noStrike" spc="-1" dirty="0">
                          <a:solidFill>
                            <a:srgbClr val="000000"/>
                          </a:solidFill>
                          <a:latin typeface="Times New Roman"/>
                        </a:rPr>
                        <a:t>ед.</a:t>
                      </a:r>
                      <a:endParaRPr lang="ru-RU" sz="1300" b="0" strike="noStrike" spc="-1" dirty="0"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273240">
                <a:tc gridSpan="4">
                  <a:txBody>
                    <a:bodyPr/>
                    <a:lstStyle/>
                    <a:p>
                      <a:r>
                        <a:rPr lang="ru-RU" sz="1300" b="1" strike="noStrike" spc="-1" dirty="0">
                          <a:solidFill>
                            <a:srgbClr val="000000"/>
                          </a:solidFill>
                          <a:latin typeface="Times New Roman"/>
                        </a:rPr>
                        <a:t>Задача 2 «</a:t>
                      </a:r>
                      <a:r>
                        <a:rPr lang="ru-RU" sz="1300" b="1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Microsoft YaHei"/>
                        </a:rPr>
                        <a:t>Популяризация деятельности социально ориентированных некоммерческих организаций и общественных объединений граждан</a:t>
                      </a:r>
                      <a:r>
                        <a:rPr lang="ru-RU" sz="1300" b="1" strike="noStrike" spc="-1" dirty="0">
                          <a:solidFill>
                            <a:srgbClr val="000000"/>
                          </a:solidFill>
                          <a:latin typeface="Times New Roman"/>
                        </a:rPr>
                        <a:t>»</a:t>
                      </a:r>
                      <a:endParaRPr lang="ru-RU" sz="1300" b="0" strike="noStrike" spc="-1" dirty="0"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marL="90000" marR="90000">
                    <a:solidFill>
                      <a:srgbClr val="729FCF"/>
                    </a:solidFill>
                  </a:tcPr>
                </a:tc>
              </a:tr>
              <a:tr h="3632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b="0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Показатель 1 «Количество СОНКО, имеющих собственные информационные источники </a:t>
                      </a:r>
                      <a:endParaRPr lang="ru-RU" sz="1300" b="0" strike="noStrike" spc="-1">
                        <a:latin typeface="Times New Roman"/>
                      </a:endParaRPr>
                    </a:p>
                    <a:p>
                      <a:r>
                        <a:rPr lang="ru-RU" sz="1300" b="0" strike="noStrike" spc="-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(сайт, странички в интернете, газета, буклет)»</a:t>
                      </a:r>
                      <a:endParaRPr lang="ru-RU" sz="1300" b="0" strike="noStrike" spc="-1"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30 </a:t>
                      </a:r>
                      <a:r>
                        <a:rPr lang="ru-RU" sz="1300" b="0" strike="noStrike" spc="-1" dirty="0">
                          <a:solidFill>
                            <a:srgbClr val="000000"/>
                          </a:solidFill>
                          <a:latin typeface="Times New Roman"/>
                        </a:rPr>
                        <a:t>ед.</a:t>
                      </a:r>
                      <a:endParaRPr lang="ru-RU" sz="1300" b="0" strike="noStrike" spc="-1" dirty="0">
                        <a:latin typeface="Times New Roman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30 </a:t>
                      </a:r>
                      <a:r>
                        <a:rPr lang="ru-RU" sz="1300" b="0" strike="noStrike" spc="-1" dirty="0">
                          <a:solidFill>
                            <a:srgbClr val="000000"/>
                          </a:solidFill>
                          <a:latin typeface="Times New Roman"/>
                        </a:rPr>
                        <a:t>ед.</a:t>
                      </a:r>
                      <a:endParaRPr lang="ru-RU" sz="1300" b="0" strike="noStrike" spc="-1" dirty="0"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6324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b="0" strike="noStrike" spc="-1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Показатель 2 «</a:t>
                      </a:r>
                      <a:r>
                        <a:rPr lang="ru-RU" sz="13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Количество информационных материалов, самостоятельно</a:t>
                      </a:r>
                      <a:r>
                        <a:rPr lang="ru-RU" sz="1300" b="0" strike="noStrike" spc="-1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 подготовленных и предоставленных СОНКО в средствах массовой информации</a:t>
                      </a:r>
                      <a:r>
                        <a:rPr lang="ru-RU" sz="13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</a:rPr>
                        <a:t>»</a:t>
                      </a:r>
                      <a:endParaRPr lang="ru-RU" sz="1300" b="0" strike="noStrike" spc="-1" dirty="0"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15 ед</a:t>
                      </a:r>
                      <a:r>
                        <a:rPr lang="ru-RU" sz="1300" b="0" strike="noStrike" spc="-1" dirty="0">
                          <a:solidFill>
                            <a:srgbClr val="000000"/>
                          </a:solidFill>
                          <a:latin typeface="Times New Roman"/>
                        </a:rPr>
                        <a:t>.</a:t>
                      </a:r>
                      <a:endParaRPr lang="ru-RU" sz="1300" b="0" strike="noStrike" spc="-1" dirty="0">
                        <a:latin typeface="Times New Roman"/>
                      </a:endParaRPr>
                    </a:p>
                  </a:txBody>
                  <a:tcPr marL="9360" marR="936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300" b="0" strike="noStrike" spc="-1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15 ед</a:t>
                      </a:r>
                      <a:r>
                        <a:rPr lang="ru-RU" sz="1300" b="0" strike="noStrike" spc="-1" dirty="0">
                          <a:solidFill>
                            <a:srgbClr val="000000"/>
                          </a:solidFill>
                          <a:latin typeface="Times New Roman"/>
                        </a:rPr>
                        <a:t>.</a:t>
                      </a:r>
                      <a:endParaRPr lang="ru-RU" sz="1300" b="0" strike="noStrike" spc="-1" dirty="0">
                        <a:latin typeface="Times New Roman"/>
                      </a:endParaRPr>
                    </a:p>
                  </a:txBody>
                  <a:tcPr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45" name="CustomShape 2"/>
          <p:cNvSpPr/>
          <p:nvPr/>
        </p:nvSpPr>
        <p:spPr>
          <a:xfrm>
            <a:off x="1467720" y="327960"/>
            <a:ext cx="6596280" cy="39865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0000"/>
                </a:solidFill>
                <a:latin typeface="Times New Roman"/>
              </a:rPr>
              <a:t>Достижение значений показателей задач в </a:t>
            </a:r>
            <a:r>
              <a:rPr lang="ru-RU" sz="2000" b="1" strike="noStrike" spc="-1" dirty="0" smtClean="0">
                <a:solidFill>
                  <a:srgbClr val="000000"/>
                </a:solidFill>
                <a:latin typeface="Times New Roman"/>
              </a:rPr>
              <a:t>2020 году</a:t>
            </a:r>
            <a:endParaRPr lang="ru-RU" sz="2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48098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14300"/>
            <a:ext cx="7886700" cy="777239"/>
          </a:xfrm>
        </p:spPr>
        <p:txBody>
          <a:bodyPr>
            <a:normAutofit fontScale="90000"/>
          </a:bodyPr>
          <a:lstStyle/>
          <a:p>
            <a:pPr lvl="0" algn="ctr" defTabSz="914400">
              <a:spcBef>
                <a:spcPts val="0"/>
              </a:spcBef>
            </a:pPr>
            <a:r>
              <a:rPr lang="ru-RU" sz="2400" b="1" spc="-1" dirty="0" smtClean="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t/>
            </a:r>
            <a:br>
              <a:rPr lang="ru-RU" sz="2400" b="1" spc="-1" dirty="0" smtClean="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</a:br>
            <a:r>
              <a:rPr lang="ru-RU" sz="2400" b="1" spc="-1" dirty="0" smtClean="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t/>
            </a:r>
            <a:br>
              <a:rPr lang="ru-RU" sz="2400" b="1" spc="-1" dirty="0" smtClean="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</a:br>
            <a:r>
              <a:rPr lang="ru-RU" sz="2700" b="1" spc="-1" dirty="0" smtClean="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t>Финансовое </a:t>
            </a:r>
            <a:r>
              <a:rPr lang="ru-RU" sz="2700" b="1" spc="-1" dirty="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t>обеспечение </a:t>
            </a:r>
            <a:r>
              <a:rPr lang="ru-RU" sz="27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/>
            </a:r>
            <a:br>
              <a:rPr lang="ru-RU" sz="27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ru-RU" sz="2700" b="1" spc="-1" dirty="0">
                <a:solidFill>
                  <a:srgbClr val="000000"/>
                </a:solidFill>
                <a:latin typeface="Times New Roman"/>
                <a:ea typeface="+mn-ea"/>
                <a:cs typeface="+mn-cs"/>
              </a:rPr>
              <a:t>муниципальной программы</a:t>
            </a:r>
            <a:r>
              <a:rPr lang="ru-RU" sz="2400" spc="-1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/>
            </a:r>
            <a:br>
              <a:rPr lang="ru-RU" sz="2400" spc="-1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455420" y="1040070"/>
            <a:ext cx="6522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spc="-1" dirty="0">
                <a:solidFill>
                  <a:srgbClr val="000000"/>
                </a:solidFill>
                <a:latin typeface="Times New Roman"/>
              </a:rPr>
              <a:t>Общий объем финансирования – </a:t>
            </a:r>
            <a:r>
              <a:rPr lang="ru-RU" sz="2000" b="1" spc="-1" dirty="0" smtClean="0">
                <a:solidFill>
                  <a:srgbClr val="000000"/>
                </a:solidFill>
                <a:latin typeface="Times New Roman"/>
              </a:rPr>
              <a:t>3 722,7 </a:t>
            </a:r>
            <a:r>
              <a:rPr lang="ru-RU" sz="2000" b="1" spc="-1" dirty="0">
                <a:solidFill>
                  <a:srgbClr val="000000"/>
                </a:solidFill>
                <a:latin typeface="Times New Roman"/>
              </a:rPr>
              <a:t>тыс. рублей</a:t>
            </a:r>
            <a:endParaRPr lang="ru-RU" sz="2000" spc="-1" dirty="0">
              <a:solidFill>
                <a:prstClr val="black"/>
              </a:solidFill>
              <a:latin typeface="Arial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952099659"/>
              </p:ext>
            </p:extLst>
          </p:nvPr>
        </p:nvGraphicFramePr>
        <p:xfrm>
          <a:off x="1524000" y="1397000"/>
          <a:ext cx="6096000" cy="4508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112520" y="5370165"/>
            <a:ext cx="7040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spc="-1" dirty="0">
                <a:solidFill>
                  <a:srgbClr val="000000"/>
                </a:solidFill>
                <a:latin typeface="Times New Roman"/>
              </a:rPr>
              <a:t>Индекс освоения бюджетных средств – 0,994</a:t>
            </a:r>
            <a:endParaRPr lang="ru-RU" sz="2000" spc="-1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0564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59180" y="196334"/>
            <a:ext cx="7193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Основные результаты реализации Программы за 2020 год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9220" y="565666"/>
            <a:ext cx="6461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Проведено 2 муниципальных конкурса, направленные на поддержку СОНКО, - «Общественная инициатива» и «Точка отсчета».</a:t>
            </a:r>
          </a:p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Проведен конкурс проектов развития территориального общественного самоуправления.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535756283"/>
              </p:ext>
            </p:extLst>
          </p:nvPr>
        </p:nvGraphicFramePr>
        <p:xfrm>
          <a:off x="205740" y="1519773"/>
          <a:ext cx="4290060" cy="30598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419368768"/>
              </p:ext>
            </p:extLst>
          </p:nvPr>
        </p:nvGraphicFramePr>
        <p:xfrm>
          <a:off x="4709160" y="1519773"/>
          <a:ext cx="4274820" cy="32824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921447633"/>
              </p:ext>
            </p:extLst>
          </p:nvPr>
        </p:nvGraphicFramePr>
        <p:xfrm>
          <a:off x="4351019" y="4320540"/>
          <a:ext cx="4493535" cy="2461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905409640"/>
              </p:ext>
            </p:extLst>
          </p:nvPr>
        </p:nvGraphicFramePr>
        <p:xfrm>
          <a:off x="297180" y="4457700"/>
          <a:ext cx="3756660" cy="2049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8816097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75460" y="623203"/>
            <a:ext cx="57073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 социальном проектировании  участвовали 32 СОНКО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05840" y="213360"/>
            <a:ext cx="7025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Основные результаты реализации Программы за 2020 год</a:t>
            </a:r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731520" y="1196340"/>
            <a:ext cx="3550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Проект «Кедровая роща — оплот здоровья в руках молодого поколения»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23460" y="1196340"/>
            <a:ext cx="2971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Проект «Яркий город»</a:t>
            </a:r>
          </a:p>
        </p:txBody>
      </p:sp>
      <p:pic>
        <p:nvPicPr>
          <p:cNvPr id="7" name="Picture 2" descr="U:\Administration\УОСиМП\ООС\Фото\Кедровая роща Создание кедрвого сада\kedry19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41" y="1719561"/>
            <a:ext cx="3267469" cy="208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31520" y="4091940"/>
            <a:ext cx="34090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Проект «Дороже, чем золото»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42516" y="4091940"/>
            <a:ext cx="41071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Проект «III региональный турнир по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спидкубингу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KrasnovaEV\Desktop\Краснова Е.В\Личные документы\Дороже чем золото 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41" y="4491447"/>
            <a:ext cx="3267469" cy="2162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KrasnovaEV\Desktop\Краснова Е.В\Личные документы\Спидкубинг 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467" y="4491447"/>
            <a:ext cx="3145293" cy="2143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KhromtsovaTV\Pictures\яркий город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716" y="1601193"/>
            <a:ext cx="2941044" cy="220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11693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617</TotalTime>
  <Words>1143</Words>
  <Application>Microsoft Office PowerPoint</Application>
  <PresentationFormat>Экран (4:3)</PresentationFormat>
  <Paragraphs>193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Финансовое обеспечение  муниципальной программы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user</cp:lastModifiedBy>
  <cp:revision>98</cp:revision>
  <dcterms:created xsi:type="dcterms:W3CDTF">2014-11-21T11:00:06Z</dcterms:created>
  <dcterms:modified xsi:type="dcterms:W3CDTF">2021-06-23T07:41:41Z</dcterms:modified>
</cp:coreProperties>
</file>