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8" r:id="rId3"/>
    <p:sldId id="265" r:id="rId4"/>
    <p:sldId id="269" r:id="rId5"/>
    <p:sldId id="270" r:id="rId6"/>
    <p:sldId id="271" r:id="rId7"/>
    <p:sldId id="273" r:id="rId8"/>
    <p:sldId id="257" r:id="rId9"/>
    <p:sldId id="259" r:id="rId10"/>
    <p:sldId id="258" r:id="rId11"/>
    <p:sldId id="260" r:id="rId12"/>
    <p:sldId id="275" r:id="rId13"/>
    <p:sldId id="274" r:id="rId14"/>
    <p:sldId id="276" r:id="rId15"/>
    <p:sldId id="261" r:id="rId16"/>
    <p:sldId id="277" r:id="rId17"/>
    <p:sldId id="278" r:id="rId18"/>
    <p:sldId id="279" r:id="rId19"/>
    <p:sldId id="264" r:id="rId20"/>
    <p:sldId id="26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хоткина Полина Александровна" initials="МП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9966"/>
    <a:srgbClr val="000099"/>
    <a:srgbClr val="FFFF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67345" autoAdjust="0"/>
  </p:normalViewPr>
  <p:slideViewPr>
    <p:cSldViewPr>
      <p:cViewPr>
        <p:scale>
          <a:sx n="70" d="100"/>
          <a:sy n="70" d="100"/>
        </p:scale>
        <p:origin x="-882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00"/>
    </p:cViewPr>
  </p:sorterViewPr>
  <p:notesViewPr>
    <p:cSldViewPr>
      <p:cViewPr>
        <p:scale>
          <a:sx n="80" d="100"/>
          <a:sy n="80" d="100"/>
        </p:scale>
        <p:origin x="-3894" y="-2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080544619422587E-2"/>
          <c:y val="0.40455068897637797"/>
          <c:w val="0.38689074803149609"/>
          <c:h val="0.580336122047244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</c:v>
                </c:pt>
              </c:strCache>
            </c:strRef>
          </c:tx>
          <c:dPt>
            <c:idx val="0"/>
            <c:bubble3D val="0"/>
            <c:spPr>
              <a:solidFill>
                <a:srgbClr val="FF9900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1.3875001543038428E-2"/>
                  <c:y val="-0.674341922447753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387932205063638E-2"/>
                  <c:y val="-0.221081868808224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673746601754597E-2"/>
                  <c:y val="-8.8419469665249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solidFill>
                  <a:schemeClr val="dk1"/>
                </a:solidFill>
              </a:ln>
            </c:spPr>
            <c:txPr>
              <a:bodyPr/>
              <a:lstStyle/>
              <a:p>
                <a:pPr>
                  <a:defRPr sz="2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Местный бюджет  - 97,9%</c:v>
                </c:pt>
                <c:pt idx="1">
                  <c:v>Областной бюджет - 1,04 %</c:v>
                </c:pt>
                <c:pt idx="2">
                  <c:v>Федеральный бюджет - 1,02 %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482556.3</c:v>
                </c:pt>
                <c:pt idx="1">
                  <c:v>18803.5</c:v>
                </c:pt>
                <c:pt idx="2">
                  <c:v>12176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49"/>
      </c:pieChart>
    </c:plotArea>
    <c:legend>
      <c:legendPos val="r"/>
      <c:layout>
        <c:manualLayout>
          <c:xMode val="edge"/>
          <c:yMode val="edge"/>
          <c:x val="0.50254731905381833"/>
          <c:y val="0.4722732925190084"/>
          <c:w val="0.48709117790330986"/>
          <c:h val="0.47343309330084288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Областной бюджет, тыс.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5932445719945965E-3"/>
                  <c:y val="-2.217156514228427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latin typeface="Times New Roman" pitchFamily="18" charset="0"/>
                        <a:cs typeface="Times New Roman" pitchFamily="18" charset="0"/>
                      </a:rPr>
                      <a:t>3744,7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641897865689448E-3"/>
                  <c:y val="-3.3257347713426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785138719413996E-2"/>
                  <c:y val="5.21509387784926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3744.7</c:v>
                </c:pt>
                <c:pt idx="1">
                  <c:v>12628.9</c:v>
                </c:pt>
                <c:pt idx="2">
                  <c:v>64337.3</c:v>
                </c:pt>
                <c:pt idx="3">
                  <c:v>5384.4</c:v>
                </c:pt>
                <c:pt idx="4">
                  <c:v>18803.5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Федеральный бюджет, тыс.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9449334289959172E-3"/>
                  <c:y val="-1.3857228213927569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221,4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856759146275998E-2"/>
                  <c:y val="-4.1571684641783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28379573137999E-3"/>
                  <c:y val="-3.0486120294707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195496485451198E-2"/>
                  <c:y val="5.21509387784926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221.4</c:v>
                </c:pt>
                <c:pt idx="1">
                  <c:v>6837.2</c:v>
                </c:pt>
                <c:pt idx="2">
                  <c:v>7833</c:v>
                </c:pt>
                <c:pt idx="3">
                  <c:v>5254.9</c:v>
                </c:pt>
                <c:pt idx="4">
                  <c:v>12176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518912"/>
        <c:axId val="99223808"/>
      </c:barChart>
      <c:catAx>
        <c:axId val="100518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223808"/>
        <c:crosses val="autoZero"/>
        <c:auto val="1"/>
        <c:lblAlgn val="ctr"/>
        <c:lblOffset val="100"/>
        <c:noMultiLvlLbl val="0"/>
      </c:catAx>
      <c:valAx>
        <c:axId val="99223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0518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833884003551427"/>
          <c:y val="0.32530421038756357"/>
          <c:w val="0.29276859060477872"/>
          <c:h val="0.37025195473627021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EDCC05-CF01-4002-8A6A-B42F81E9234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FF21E9-34B1-4D22-9F0C-D96E9D76D852}">
      <dgm:prSet phldrT="[Текст]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 dirty="0"/>
        </a:p>
      </dgm:t>
    </dgm:pt>
    <dgm:pt modelId="{6AE559A6-A99A-411D-A358-A79D09676967}" type="parTrans" cxnId="{C926A495-FDC1-431B-B268-AC4941279F38}">
      <dgm:prSet/>
      <dgm:spPr/>
      <dgm:t>
        <a:bodyPr/>
        <a:lstStyle/>
        <a:p>
          <a:endParaRPr lang="ru-RU"/>
        </a:p>
      </dgm:t>
    </dgm:pt>
    <dgm:pt modelId="{FC8D5991-5C8F-4CEF-953B-972D2667A728}" type="sibTrans" cxnId="{C926A495-FDC1-431B-B268-AC4941279F38}">
      <dgm:prSet/>
      <dgm:spPr/>
      <dgm:t>
        <a:bodyPr/>
        <a:lstStyle/>
        <a:p>
          <a:endParaRPr lang="ru-RU"/>
        </a:p>
      </dgm:t>
    </dgm:pt>
    <dgm:pt modelId="{9F6A58BD-861F-490B-B2FB-BD8512D507C0}">
      <dgm:prSet phldrT="[Текст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accent3">
                  <a:lumMod val="50000"/>
                </a:schemeClr>
              </a:solidFill>
            </a:rPr>
            <a:t>Приобретение основных средств</a:t>
          </a:r>
          <a:endParaRPr lang="ru-RU" sz="2400" b="1" dirty="0">
            <a:solidFill>
              <a:schemeClr val="accent3">
                <a:lumMod val="50000"/>
              </a:schemeClr>
            </a:solidFill>
          </a:endParaRPr>
        </a:p>
      </dgm:t>
    </dgm:pt>
    <dgm:pt modelId="{75B181BA-F5E7-4DE5-BE8C-A8EA82DDD100}" type="parTrans" cxnId="{1ADDE3A3-8152-4C36-A877-5731D662EC22}">
      <dgm:prSet/>
      <dgm:spPr/>
      <dgm:t>
        <a:bodyPr/>
        <a:lstStyle/>
        <a:p>
          <a:endParaRPr lang="ru-RU"/>
        </a:p>
      </dgm:t>
    </dgm:pt>
    <dgm:pt modelId="{E17EC2A9-C07A-478D-B3E8-C228F8F9F128}" type="sibTrans" cxnId="{1ADDE3A3-8152-4C36-A877-5731D662EC22}">
      <dgm:prSet/>
      <dgm:spPr/>
      <dgm:t>
        <a:bodyPr/>
        <a:lstStyle/>
        <a:p>
          <a:endParaRPr lang="ru-RU"/>
        </a:p>
      </dgm:t>
    </dgm:pt>
    <dgm:pt modelId="{5E48171E-65A5-4A45-9819-4BAB0951390A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997954A1-D062-4348-925A-61ABA246B376}" type="parTrans" cxnId="{32F75EED-9C99-4C8A-8FA5-740856A0CD4B}">
      <dgm:prSet/>
      <dgm:spPr/>
      <dgm:t>
        <a:bodyPr/>
        <a:lstStyle/>
        <a:p>
          <a:endParaRPr lang="ru-RU"/>
        </a:p>
      </dgm:t>
    </dgm:pt>
    <dgm:pt modelId="{657A17D1-D206-46A7-AC74-4AB83674B861}" type="sibTrans" cxnId="{32F75EED-9C99-4C8A-8FA5-740856A0CD4B}">
      <dgm:prSet/>
      <dgm:spPr/>
      <dgm:t>
        <a:bodyPr/>
        <a:lstStyle/>
        <a:p>
          <a:endParaRPr lang="ru-RU"/>
        </a:p>
      </dgm:t>
    </dgm:pt>
    <dgm:pt modelId="{7D037C15-F86D-431E-BF9C-BEE9DAE10136}">
      <dgm:prSet phldrT="[Текст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accent3">
                  <a:lumMod val="50000"/>
                </a:schemeClr>
              </a:solidFill>
            </a:rPr>
            <a:t>Ремонты</a:t>
          </a:r>
          <a:endParaRPr lang="ru-RU" sz="2400" b="1" dirty="0">
            <a:solidFill>
              <a:schemeClr val="accent3">
                <a:lumMod val="50000"/>
              </a:schemeClr>
            </a:solidFill>
          </a:endParaRPr>
        </a:p>
      </dgm:t>
    </dgm:pt>
    <dgm:pt modelId="{6D731ABD-5522-4F00-9E05-E0B1F06F9661}" type="parTrans" cxnId="{CA76BDEE-7E55-4410-B9E7-779C3F58F2DE}">
      <dgm:prSet/>
      <dgm:spPr/>
      <dgm:t>
        <a:bodyPr/>
        <a:lstStyle/>
        <a:p>
          <a:endParaRPr lang="ru-RU"/>
        </a:p>
      </dgm:t>
    </dgm:pt>
    <dgm:pt modelId="{C93D2C15-891F-478A-901A-632876F62728}" type="sibTrans" cxnId="{CA76BDEE-7E55-4410-B9E7-779C3F58F2DE}">
      <dgm:prSet/>
      <dgm:spPr/>
      <dgm:t>
        <a:bodyPr/>
        <a:lstStyle/>
        <a:p>
          <a:endParaRPr lang="ru-RU"/>
        </a:p>
      </dgm:t>
    </dgm:pt>
    <dgm:pt modelId="{CF9D305F-18DE-4B78-A68D-1669011143E9}" type="pres">
      <dgm:prSet presAssocID="{ADEDCC05-CF01-4002-8A6A-B42F81E9234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2EF0C-D10C-46DA-8BBD-3309C263B1CE}" type="pres">
      <dgm:prSet presAssocID="{64FF21E9-34B1-4D22-9F0C-D96E9D76D852}" presName="composite" presStyleCnt="0"/>
      <dgm:spPr/>
    </dgm:pt>
    <dgm:pt modelId="{257A3CB9-2DCD-4EFC-A393-3421E7B264F4}" type="pres">
      <dgm:prSet presAssocID="{64FF21E9-34B1-4D22-9F0C-D96E9D76D852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CD711-502A-4A77-8FDD-DE0A26BFB528}" type="pres">
      <dgm:prSet presAssocID="{64FF21E9-34B1-4D22-9F0C-D96E9D76D852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17BBC-CF97-4B07-84F6-54B6548089FA}" type="pres">
      <dgm:prSet presAssocID="{FC8D5991-5C8F-4CEF-953B-972D2667A728}" presName="sp" presStyleCnt="0"/>
      <dgm:spPr/>
    </dgm:pt>
    <dgm:pt modelId="{A060BBA9-7F13-46D7-A41C-284A777202D3}" type="pres">
      <dgm:prSet presAssocID="{5E48171E-65A5-4A45-9819-4BAB0951390A}" presName="composite" presStyleCnt="0"/>
      <dgm:spPr/>
    </dgm:pt>
    <dgm:pt modelId="{F76EA282-9799-4C77-B410-826C7BAF79D7}" type="pres">
      <dgm:prSet presAssocID="{5E48171E-65A5-4A45-9819-4BAB0951390A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6FFEF-86CE-4155-96BF-B748D4AAC617}" type="pres">
      <dgm:prSet presAssocID="{5E48171E-65A5-4A45-9819-4BAB0951390A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906A7D-B8A4-4DAB-BD26-246F2E25B976}" type="presOf" srcId="{64FF21E9-34B1-4D22-9F0C-D96E9D76D852}" destId="{257A3CB9-2DCD-4EFC-A393-3421E7B264F4}" srcOrd="0" destOrd="0" presId="urn:microsoft.com/office/officeart/2005/8/layout/chevron2"/>
    <dgm:cxn modelId="{C76BD9CE-50AD-4ED0-AB33-E1ABC823CA66}" type="presOf" srcId="{5E48171E-65A5-4A45-9819-4BAB0951390A}" destId="{F76EA282-9799-4C77-B410-826C7BAF79D7}" srcOrd="0" destOrd="0" presId="urn:microsoft.com/office/officeart/2005/8/layout/chevron2"/>
    <dgm:cxn modelId="{C926A495-FDC1-431B-B268-AC4941279F38}" srcId="{ADEDCC05-CF01-4002-8A6A-B42F81E92340}" destId="{64FF21E9-34B1-4D22-9F0C-D96E9D76D852}" srcOrd="0" destOrd="0" parTransId="{6AE559A6-A99A-411D-A358-A79D09676967}" sibTransId="{FC8D5991-5C8F-4CEF-953B-972D2667A728}"/>
    <dgm:cxn modelId="{32F75EED-9C99-4C8A-8FA5-740856A0CD4B}" srcId="{ADEDCC05-CF01-4002-8A6A-B42F81E92340}" destId="{5E48171E-65A5-4A45-9819-4BAB0951390A}" srcOrd="1" destOrd="0" parTransId="{997954A1-D062-4348-925A-61ABA246B376}" sibTransId="{657A17D1-D206-46A7-AC74-4AB83674B861}"/>
    <dgm:cxn modelId="{CA76BDEE-7E55-4410-B9E7-779C3F58F2DE}" srcId="{5E48171E-65A5-4A45-9819-4BAB0951390A}" destId="{7D037C15-F86D-431E-BF9C-BEE9DAE10136}" srcOrd="0" destOrd="0" parTransId="{6D731ABD-5522-4F00-9E05-E0B1F06F9661}" sibTransId="{C93D2C15-891F-478A-901A-632876F62728}"/>
    <dgm:cxn modelId="{028F2B4C-9243-40BE-BDB5-C2FC26C04D6E}" type="presOf" srcId="{7D037C15-F86D-431E-BF9C-BEE9DAE10136}" destId="{D5F6FFEF-86CE-4155-96BF-B748D4AAC617}" srcOrd="0" destOrd="0" presId="urn:microsoft.com/office/officeart/2005/8/layout/chevron2"/>
    <dgm:cxn modelId="{405F94BA-B9D7-4955-9CFE-E90D49BAB07D}" type="presOf" srcId="{ADEDCC05-CF01-4002-8A6A-B42F81E92340}" destId="{CF9D305F-18DE-4B78-A68D-1669011143E9}" srcOrd="0" destOrd="0" presId="urn:microsoft.com/office/officeart/2005/8/layout/chevron2"/>
    <dgm:cxn modelId="{1ADDE3A3-8152-4C36-A877-5731D662EC22}" srcId="{64FF21E9-34B1-4D22-9F0C-D96E9D76D852}" destId="{9F6A58BD-861F-490B-B2FB-BD8512D507C0}" srcOrd="0" destOrd="0" parTransId="{75B181BA-F5E7-4DE5-BE8C-A8EA82DDD100}" sibTransId="{E17EC2A9-C07A-478D-B3E8-C228F8F9F128}"/>
    <dgm:cxn modelId="{D6581F8D-141E-4E50-878C-6C17E82AF1ED}" type="presOf" srcId="{9F6A58BD-861F-490B-B2FB-BD8512D507C0}" destId="{903CD711-502A-4A77-8FDD-DE0A26BFB528}" srcOrd="0" destOrd="0" presId="urn:microsoft.com/office/officeart/2005/8/layout/chevron2"/>
    <dgm:cxn modelId="{AD2D9A5D-1C04-4A2A-B664-91E40B92688F}" type="presParOf" srcId="{CF9D305F-18DE-4B78-A68D-1669011143E9}" destId="{18E2EF0C-D10C-46DA-8BBD-3309C263B1CE}" srcOrd="0" destOrd="0" presId="urn:microsoft.com/office/officeart/2005/8/layout/chevron2"/>
    <dgm:cxn modelId="{BE479F9C-EEA1-483D-AB0D-09ED3585AB08}" type="presParOf" srcId="{18E2EF0C-D10C-46DA-8BBD-3309C263B1CE}" destId="{257A3CB9-2DCD-4EFC-A393-3421E7B264F4}" srcOrd="0" destOrd="0" presId="urn:microsoft.com/office/officeart/2005/8/layout/chevron2"/>
    <dgm:cxn modelId="{8752E996-BFFE-4D34-9F3D-8130E633A0DA}" type="presParOf" srcId="{18E2EF0C-D10C-46DA-8BBD-3309C263B1CE}" destId="{903CD711-502A-4A77-8FDD-DE0A26BFB528}" srcOrd="1" destOrd="0" presId="urn:microsoft.com/office/officeart/2005/8/layout/chevron2"/>
    <dgm:cxn modelId="{8DD8064A-AA77-428C-B329-17942D2B3F29}" type="presParOf" srcId="{CF9D305F-18DE-4B78-A68D-1669011143E9}" destId="{AA117BBC-CF97-4B07-84F6-54B6548089FA}" srcOrd="1" destOrd="0" presId="urn:microsoft.com/office/officeart/2005/8/layout/chevron2"/>
    <dgm:cxn modelId="{AC7D40D2-B8ED-4626-94FA-100CFDB73CD3}" type="presParOf" srcId="{CF9D305F-18DE-4B78-A68D-1669011143E9}" destId="{A060BBA9-7F13-46D7-A41C-284A777202D3}" srcOrd="2" destOrd="0" presId="urn:microsoft.com/office/officeart/2005/8/layout/chevron2"/>
    <dgm:cxn modelId="{2006E08E-E827-4C90-9439-A94BBD5F69BC}" type="presParOf" srcId="{A060BBA9-7F13-46D7-A41C-284A777202D3}" destId="{F76EA282-9799-4C77-B410-826C7BAF79D7}" srcOrd="0" destOrd="0" presId="urn:microsoft.com/office/officeart/2005/8/layout/chevron2"/>
    <dgm:cxn modelId="{13516E57-3537-4F1E-8B6A-0F3DD061DA1A}" type="presParOf" srcId="{A060BBA9-7F13-46D7-A41C-284A777202D3}" destId="{D5F6FFEF-86CE-4155-96BF-B748D4AAC6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0.17094</cdr:x>
      <cdr:y>0.30784</cdr:y>
    </cdr:from>
    <cdr:to>
      <cdr:x>0.23077</cdr:x>
      <cdr:y>0.67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H="1" flipV="1">
          <a:off x="1440159" y="1224141"/>
          <a:ext cx="504057" cy="144015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0.37607</cdr:x>
      <cdr:y>0.25351</cdr:y>
    </cdr:from>
    <cdr:to>
      <cdr:x>0.44445</cdr:x>
      <cdr:y>0.48892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flipH="1">
          <a:off x="3168352" y="1008112"/>
          <a:ext cx="576076" cy="93611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0.38462</cdr:x>
      <cdr:y>0.37494</cdr:y>
    </cdr:from>
    <cdr:to>
      <cdr:x>0.49321</cdr:x>
      <cdr:y>0.50703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 flipH="1">
          <a:off x="3240360" y="1490946"/>
          <a:ext cx="914900" cy="52527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D175C-DB7B-42D5-9142-04968B6FC76E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5C78E-B8B9-4C83-9CFA-BB3B9B713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828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EABAF-E5F5-452D-80E1-B866730E5949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499AA-1409-4943-BDFB-F28EA67AD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388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499AA-1409-4943-BDFB-F28EA67AD69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793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6975" y="179388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60648" y="3635896"/>
            <a:ext cx="6480720" cy="5184576"/>
          </a:xfrm>
        </p:spPr>
        <p:txBody>
          <a:bodyPr/>
          <a:lstStyle/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499AA-1409-4943-BDFB-F28EA67AD69C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34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52513" y="32385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60648" y="3923928"/>
            <a:ext cx="6408712" cy="48245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499AA-1409-4943-BDFB-F28EA67AD69C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876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499AA-1409-4943-BDFB-F28EA67AD69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348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2150" y="684213"/>
            <a:ext cx="5565775" cy="41735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499AA-1409-4943-BDFB-F28EA67AD69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356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2150" y="684213"/>
            <a:ext cx="5565775" cy="41735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499AA-1409-4943-BDFB-F28EA67AD69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356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5175" y="684213"/>
            <a:ext cx="5565775" cy="41735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499AA-1409-4943-BDFB-F28EA67AD69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21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5175" y="684213"/>
            <a:ext cx="5565775" cy="41735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499AA-1409-4943-BDFB-F28EA67AD69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21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36613" y="684213"/>
            <a:ext cx="5278437" cy="39576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499AA-1409-4943-BDFB-F28EA67AD69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259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2150" y="684213"/>
            <a:ext cx="5470525" cy="4102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499AA-1409-4943-BDFB-F28EA67AD69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193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684213"/>
            <a:ext cx="4892675" cy="3670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499AA-1409-4943-BDFB-F28EA67AD69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038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36613" y="755650"/>
            <a:ext cx="5373687" cy="40306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499AA-1409-4943-BDFB-F28EA67AD69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560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88640" y="4211960"/>
            <a:ext cx="6480720" cy="4680520"/>
          </a:xfrm>
        </p:spPr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499AA-1409-4943-BDFB-F28EA67AD69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267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989513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839544" cy="4114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499AA-1409-4943-BDFB-F28EA67AD69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166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5276850" cy="3957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499AA-1409-4943-BDFB-F28EA67AD69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672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36613" y="684213"/>
            <a:ext cx="5373687" cy="4029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499AA-1409-4943-BDFB-F28EA67AD69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514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36613" y="611188"/>
            <a:ext cx="5470525" cy="4102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499AA-1409-4943-BDFB-F28EA67AD69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363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5175" y="395288"/>
            <a:ext cx="5373688" cy="4030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499AA-1409-4943-BDFB-F28EA67AD69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177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323850"/>
            <a:ext cx="4989513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499AA-1409-4943-BDFB-F28EA67AD69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7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B921-13A5-47C7-8F31-48DAC6DE64F2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528D-2952-4943-9116-7BA4C8A544A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B921-13A5-47C7-8F31-48DAC6DE64F2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528D-2952-4943-9116-7BA4C8A544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B921-13A5-47C7-8F31-48DAC6DE64F2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528D-2952-4943-9116-7BA4C8A544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B921-13A5-47C7-8F31-48DAC6DE64F2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528D-2952-4943-9116-7BA4C8A544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B921-13A5-47C7-8F31-48DAC6DE64F2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528D-2952-4943-9116-7BA4C8A544AF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B921-13A5-47C7-8F31-48DAC6DE64F2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528D-2952-4943-9116-7BA4C8A544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B921-13A5-47C7-8F31-48DAC6DE64F2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528D-2952-4943-9116-7BA4C8A544AF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B921-13A5-47C7-8F31-48DAC6DE64F2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528D-2952-4943-9116-7BA4C8A544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B921-13A5-47C7-8F31-48DAC6DE64F2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528D-2952-4943-9116-7BA4C8A544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B921-13A5-47C7-8F31-48DAC6DE64F2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528D-2952-4943-9116-7BA4C8A544A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B921-13A5-47C7-8F31-48DAC6DE64F2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528D-2952-4943-9116-7BA4C8A544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396B921-13A5-47C7-8F31-48DAC6DE64F2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F9D528D-2952-4943-9116-7BA4C8A544A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836613"/>
            <a:ext cx="8064500" cy="5184775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/>
              </a:rPr>
              <a:t>Муниципальная программа </a:t>
            </a:r>
            <a:r>
              <a:rPr lang="ru-RU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Times New Roman"/>
              </a:rPr>
            </a:br>
            <a:r>
              <a:rPr lang="ru-RU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schemeClr val="tx1"/>
                </a:solidFill>
              </a:rPr>
              <a:t>«Развитие сферы культуры муниципального образования «Северодвинск»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за 2020 год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r>
              <a:rPr lang="ru-RU" sz="4400" dirty="0">
                <a:solidFill>
                  <a:schemeClr val="tx1"/>
                </a:solidFill>
                <a:latin typeface="Times New Roman"/>
              </a:rPr>
              <a:t/>
            </a:r>
            <a:br>
              <a:rPr lang="ru-RU" sz="4400" dirty="0">
                <a:solidFill>
                  <a:schemeClr val="tx1"/>
                </a:solidFill>
                <a:latin typeface="Times New Roman"/>
              </a:rPr>
            </a:br>
            <a:r>
              <a:rPr lang="ru-RU" sz="31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Отчет о реализации </a:t>
            </a:r>
            <a:br>
              <a:rPr lang="ru-RU" sz="31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31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Оценка эффективности</a:t>
            </a:r>
            <a:endParaRPr lang="ru-RU" sz="31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 descr="Z:\Муниципальная программа\Отчеты\2019\фото в презентацию\Безымянный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836712"/>
            <a:ext cx="1782316" cy="182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72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1124744"/>
            <a:ext cx="8713787" cy="751458"/>
          </a:xfrm>
        </p:spPr>
        <p:txBody>
          <a:bodyPr>
            <a:noAutofit/>
          </a:bodyPr>
          <a:lstStyle/>
          <a:p>
            <a:pPr algn="l"/>
            <a:r>
              <a:rPr lang="ru-RU" sz="2000" b="1" spc="0" dirty="0">
                <a:solidFill>
                  <a:schemeClr val="accent4">
                    <a:lumMod val="50000"/>
                  </a:schemeClr>
                </a:solidFill>
                <a:latin typeface="+mn-lt"/>
                <a:ea typeface="Times New Roman"/>
              </a:rPr>
              <a:t>Сведения о привлечении бюджетных ассигнований </a:t>
            </a:r>
            <a:br>
              <a:rPr lang="ru-RU" sz="2000" b="1" spc="0" dirty="0">
                <a:solidFill>
                  <a:schemeClr val="accent4">
                    <a:lumMod val="50000"/>
                  </a:schemeClr>
                </a:solidFill>
                <a:latin typeface="+mn-lt"/>
                <a:ea typeface="Times New Roman"/>
              </a:rPr>
            </a:br>
            <a:r>
              <a:rPr lang="ru-RU" sz="2000" b="1" spc="0" dirty="0">
                <a:solidFill>
                  <a:schemeClr val="accent4">
                    <a:lumMod val="50000"/>
                  </a:schemeClr>
                </a:solidFill>
                <a:latin typeface="+mn-lt"/>
                <a:ea typeface="Times New Roman"/>
              </a:rPr>
              <a:t>из вышестоящих бюджетов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634213"/>
              </p:ext>
            </p:extLst>
          </p:nvPr>
        </p:nvGraphicFramePr>
        <p:xfrm>
          <a:off x="179512" y="2348880"/>
          <a:ext cx="8496944" cy="357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760"/>
                <a:gridCol w="1656184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государственной программы</a:t>
                      </a:r>
                    </a:p>
                    <a:p>
                      <a:pPr algn="ctr"/>
                      <a:r>
                        <a:rPr lang="ru-RU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источника финансирования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Объем,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1"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30 979,5 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ГП АО «Культура Русского Севера»</a:t>
                      </a:r>
                    </a:p>
                    <a:p>
                      <a:pPr lvl="1"/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(в том числе 12 176,0 тыс. руб. из федерального бюджета)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25 653,5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ГП АО «Развитие образования и науки Архангельской области»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4 229,6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ГП АО «Патриотическое воспитание, развитие физической культуры, спорта, туризма и повышение эффективности реализации молодежной политики в Архангельской области»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890,0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Резервный Фонд Правительства Архангельской области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206,4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7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24744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a typeface="Times New Roman"/>
                <a:cs typeface="+mj-cs"/>
              </a:rPr>
              <a:t>Основные результаты реализации Программы за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Times New Roman"/>
                <a:cs typeface="+mj-cs"/>
              </a:rPr>
              <a:t>2020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a typeface="Times New Roman"/>
                <a:cs typeface="+mj-cs"/>
              </a:rPr>
              <a:t>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354346"/>
              </p:ext>
            </p:extLst>
          </p:nvPr>
        </p:nvGraphicFramePr>
        <p:xfrm>
          <a:off x="395536" y="2060848"/>
          <a:ext cx="8424936" cy="4144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462"/>
                <a:gridCol w="5789696"/>
                <a:gridCol w="1087658"/>
                <a:gridCol w="1080120"/>
              </a:tblGrid>
              <a:tr h="24538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результата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удовлетворенности населения Северодвинска качеством услуг в сфере культуры по результатам опроса, </a:t>
                      </a:r>
                      <a:r>
                        <a:rPr lang="ru-RU" sz="16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93,3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95,7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030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посетителей учреждений культуры, </a:t>
                      </a:r>
                      <a:r>
                        <a:rPr lang="ru-RU" sz="16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806 045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384 932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 укрепление материально-технической базы учреждений культуры и школ искусств направлено, </a:t>
                      </a:r>
                      <a:r>
                        <a:rPr lang="ru-RU" sz="16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6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81 701,5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035,3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произведены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ремонты на сумму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31 150,3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16 243,2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9504">
                <a:tc>
                  <a:txBody>
                    <a:bodyPr/>
                    <a:lstStyle/>
                    <a:p>
                      <a:pPr algn="l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приобретены основные средства на сумму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50 551,2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39 792,1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21352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Достигнут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уровень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среднемесячной заработной платы,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6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21352">
                <a:tc>
                  <a:txBody>
                    <a:bodyPr/>
                    <a:lstStyle/>
                    <a:p>
                      <a:pPr algn="l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работников учреждений культуры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41 821,88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44 336,12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21352">
                <a:tc>
                  <a:txBody>
                    <a:bodyPr/>
                    <a:lstStyle/>
                    <a:p>
                      <a:pPr algn="l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педагогов детских школ искусств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45 863,38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51 521,00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21352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лауреатов и дипломантов региональных, российских и международных конкурсах, </a:t>
                      </a:r>
                      <a:r>
                        <a:rPr lang="ru-RU" sz="16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691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972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79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534400" cy="64807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+mn-lt"/>
                <a:ea typeface="Times New Roman"/>
              </a:rPr>
              <a:t>Направления расходования средств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45276750"/>
              </p:ext>
            </p:extLst>
          </p:nvPr>
        </p:nvGraphicFramePr>
        <p:xfrm>
          <a:off x="1475656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914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09107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a typeface="Times New Roman"/>
                <a:cs typeface="+mj-cs"/>
              </a:rPr>
              <a:t>Приобретение основных средств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8361" y="5593015"/>
            <a:ext cx="8135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>
              <a:buFontTx/>
              <a:buChar char="-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офисная мебель для библиотек </a:t>
            </a:r>
          </a:p>
          <a:p>
            <a:pPr marL="95250" indent="-95250">
              <a:buFontTx/>
              <a:buChar char="-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комплекты звукового и светового оборудования для Дворца молодежи Строитель и ЦКиОМ</a:t>
            </a:r>
          </a:p>
          <a:p>
            <a:pPr marL="95250" indent="-95250">
              <a:buFontTx/>
              <a:buChar char="-"/>
            </a:pP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звукоусилительная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аппаратура для библиотеки «Мир знаний»</a:t>
            </a:r>
          </a:p>
          <a:p>
            <a:pPr marL="95250" indent="-95250">
              <a:buFontTx/>
              <a:buChar char="-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спортивные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уличные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тренажеры для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Парка культуры и отдыха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238" y="986017"/>
            <a:ext cx="5519786" cy="32316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В целях обеспечения основной деятельности</a:t>
            </a:r>
            <a:endParaRPr lang="ru-RU" sz="1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171" y="2894259"/>
            <a:ext cx="5544617" cy="32316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В целях обеспечения безопасности</a:t>
            </a:r>
            <a:endParaRPr lang="ru-RU" sz="1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171" y="5040443"/>
            <a:ext cx="5570485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В целях обеспечения комфортных условий для посетителей, расширения перечня услуг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1338" y="1268760"/>
            <a:ext cx="80648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учебное оборудование, инвентарь и музыкальные инструменты для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школ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искусств</a:t>
            </a:r>
          </a:p>
          <a:p>
            <a:pPr marL="285750" lvl="0" indent="-285750">
              <a:buFontTx/>
              <a:buChar char="-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кресла для лекционного зала, световое оборудование для большого зала  ЦКиОМ</a:t>
            </a:r>
          </a:p>
          <a:p>
            <a:pPr marL="285750" indent="-285750">
              <a:buFontTx/>
              <a:buChar char="-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книги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и брошюры для библиотек в количестве 6 039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экземпляров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спортивно-развлекательный комплекс «Веревочный парк» для Парка культуры и отдыха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оборудование и декорации для городских мероприятий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театральное и сценическое оснащение (декорации, костюмы, реквизит) для Драмтеатра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1338" y="3232605"/>
            <a:ext cx="81353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оборудование для системы видеонаблюдения Парка культуры и отдыха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комплект ограждений аттракционов Парка культуры и отдыха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441" y="3858595"/>
            <a:ext cx="5544617" cy="32316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В целях профилактики </a:t>
            </a:r>
            <a:r>
              <a:rPr lang="en-US" sz="1500" b="1" dirty="0" err="1" smtClean="0">
                <a:solidFill>
                  <a:schemeClr val="tx2">
                    <a:lumMod val="75000"/>
                  </a:schemeClr>
                </a:solidFill>
              </a:rPr>
              <a:t>Covid</a:t>
            </a:r>
            <a:r>
              <a:rPr lang="en-US" sz="1500" b="1" dirty="0" smtClean="0">
                <a:solidFill>
                  <a:schemeClr val="tx2">
                    <a:lumMod val="75000"/>
                  </a:schemeClr>
                </a:solidFill>
              </a:rPr>
              <a:t> 2019</a:t>
            </a:r>
            <a:endParaRPr lang="ru-RU" sz="1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2197" y="4169349"/>
            <a:ext cx="813531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специализированное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оборудование и инвентарь в целях профилактики распространения новой коронавирусной инфекции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рециркуляторы, стойки для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рециркуляторов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сенсорные дозаторы, термометры бесконтактные)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22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218" y="558852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a typeface="Times New Roman"/>
                <a:cs typeface="+mj-cs"/>
              </a:rPr>
              <a:t>Приобретение основных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Times New Roman"/>
                <a:cs typeface="+mj-cs"/>
              </a:rPr>
              <a:t>средств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ea typeface="Times New Roman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9"/>
          <a:stretch/>
        </p:blipFill>
        <p:spPr bwMode="auto">
          <a:xfrm>
            <a:off x="107504" y="1133591"/>
            <a:ext cx="4737451" cy="345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290" y="4005064"/>
            <a:ext cx="4716494" cy="2653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20" y="1115853"/>
            <a:ext cx="1799638" cy="134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8720"/>
            <a:ext cx="2589005" cy="194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28720"/>
            <a:ext cx="1298859" cy="194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50"/>
          <a:stretch/>
        </p:blipFill>
        <p:spPr bwMode="auto">
          <a:xfrm>
            <a:off x="6925780" y="1132198"/>
            <a:ext cx="2089383" cy="271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20" y="2593861"/>
            <a:ext cx="1799638" cy="1253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29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385" y="694300"/>
            <a:ext cx="59041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ea typeface="Times New Roman"/>
                <a:cs typeface="+mj-cs"/>
              </a:rPr>
              <a:t>Ремонтные работы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1930" y="1484784"/>
            <a:ext cx="2700300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Школы искусств: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1930" y="3792752"/>
            <a:ext cx="4832851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Учреждения культуры: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0621" y="1916832"/>
            <a:ext cx="78217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текущий ремонт по устройству гидроизоляции фасада здания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ДХШ 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(завершающий  этап)</a:t>
            </a:r>
          </a:p>
          <a:p>
            <a:pPr marL="177800" lvl="0" indent="-17780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ремонт системы отопления ДШИ 34, ДХШ №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77800" lvl="0" indent="-17780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ремонт сети наружного освещения, системы водоснабжения и фекальной канализации ДХШ № 2</a:t>
            </a:r>
          </a:p>
          <a:p>
            <a:pPr marL="177800" lvl="0" indent="-17780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геотехнический мониторинг здания ДШИ № 34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87242" y="4149080"/>
            <a:ext cx="77388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замена оконных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блоков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библиотеках</a:t>
            </a:r>
          </a:p>
          <a:p>
            <a:pPr marL="177800" indent="-177800"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амена радиаторов отопления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77800" indent="-17780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ремонт помещений библиотек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00621" y="4981041"/>
            <a:ext cx="81433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электромонтажные работы на объектах Парка культуры и отдыха</a:t>
            </a:r>
          </a:p>
          <a:p>
            <a:pPr marL="177800" indent="-17780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ремонтные работы аттракциона «Орбита» в Парке культуры и отдыха</a:t>
            </a:r>
          </a:p>
          <a:p>
            <a:pPr marL="177800" indent="-177800"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емонт пола малого зала ЦКиОМ</a:t>
            </a:r>
          </a:p>
        </p:txBody>
      </p:sp>
    </p:spTree>
    <p:extLst>
      <p:ext uri="{BB962C8B-B14F-4D97-AF65-F5344CB8AC3E}">
        <p14:creationId xmlns:p14="http://schemas.microsoft.com/office/powerpoint/2010/main" val="128295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385" y="368986"/>
            <a:ext cx="59041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ea typeface="Times New Roman"/>
                <a:cs typeface="+mj-cs"/>
              </a:rPr>
              <a:t>Ремонтные работы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3"/>
          <a:stretch/>
        </p:blipFill>
        <p:spPr bwMode="auto">
          <a:xfrm>
            <a:off x="179511" y="836712"/>
            <a:ext cx="648072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214448"/>
            <a:ext cx="1841316" cy="245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"/>
          <a:stretch/>
        </p:blipFill>
        <p:spPr bwMode="auto">
          <a:xfrm>
            <a:off x="6851176" y="836711"/>
            <a:ext cx="2182174" cy="3164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49"/>
          <a:stretch/>
        </p:blipFill>
        <p:spPr bwMode="auto">
          <a:xfrm>
            <a:off x="6223858" y="4228386"/>
            <a:ext cx="2809492" cy="248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22401" y="4589953"/>
            <a:ext cx="2483306" cy="176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14448"/>
            <a:ext cx="1872208" cy="249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28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6" y="376709"/>
            <a:ext cx="85562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ea typeface="Times New Roman"/>
                <a:cs typeface="+mj-cs"/>
              </a:rPr>
              <a:t>Яркие события и мероприятия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8"/>
          <a:stretch/>
        </p:blipFill>
        <p:spPr bwMode="auto">
          <a:xfrm>
            <a:off x="193353" y="3741755"/>
            <a:ext cx="3078477" cy="298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644" y="3752962"/>
            <a:ext cx="2231993" cy="297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73" y="908720"/>
            <a:ext cx="3763855" cy="271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389" y="908720"/>
            <a:ext cx="4826452" cy="271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0" r="4281"/>
          <a:stretch/>
        </p:blipFill>
        <p:spPr bwMode="auto">
          <a:xfrm>
            <a:off x="5882183" y="3763111"/>
            <a:ext cx="2983658" cy="296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00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/>
          <a:stretch/>
        </p:blipFill>
        <p:spPr bwMode="auto">
          <a:xfrm>
            <a:off x="203618" y="1268760"/>
            <a:ext cx="7156615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18904" r="32842"/>
          <a:stretch/>
        </p:blipFill>
        <p:spPr bwMode="auto">
          <a:xfrm>
            <a:off x="5838506" y="764704"/>
            <a:ext cx="294180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471810"/>
            <a:ext cx="86328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56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878771"/>
            <a:ext cx="8352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ea typeface="Times New Roman"/>
                <a:cs typeface="+mj-cs"/>
              </a:rPr>
              <a:t>Управление реализацией Программы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1" y="4077072"/>
            <a:ext cx="7986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 разработка, осуществление и корректировка Плана реализации</a:t>
            </a:r>
          </a:p>
          <a:p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 (степень выполнения Плана составила 98,3 балла)</a:t>
            </a:r>
          </a:p>
          <a:p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 контроль над реализацией муниципальной программы (анализ отчетов учреждений, совещания, консультации)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своевременное внесение изменений в муниципальную программу                  (3 постановления о внесении изменений)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835532"/>
            <a:ext cx="3744416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Взаимодействие: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6094" y="2260956"/>
            <a:ext cx="76261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участниками программы – 11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подведомственными учреждениями </a:t>
            </a:r>
          </a:p>
          <a:p>
            <a:pPr lvl="0"/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(с 28.04.2020 – с 10 подведомственными учреждениями)</a:t>
            </a:r>
          </a:p>
          <a:p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 с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органами исполнительной власти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Архангельской области</a:t>
            </a:r>
          </a:p>
          <a:p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 с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органами Администрации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Северодвинска</a:t>
            </a:r>
            <a:endParaRPr lang="ru-RU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920" y="3573016"/>
            <a:ext cx="3744416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Управление и контроль: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8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6348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a typeface="Times New Roman"/>
                <a:cs typeface="+mj-cs"/>
              </a:rPr>
              <a:t>Структура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a typeface="Times New Roman"/>
                <a:cs typeface="+mj-cs"/>
              </a:rPr>
              <a:t>Программы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a typeface="Times New Roman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24262"/>
            <a:ext cx="856895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Calibri"/>
              </a:rPr>
              <a:t>Подпрограмма 1 «Сохранение культурного наследия Северодвинска»:</a:t>
            </a:r>
            <a:endParaRPr lang="ru-RU" sz="1600" b="1" dirty="0" smtClean="0">
              <a:effectLst/>
              <a:latin typeface="Calibri"/>
              <a:ea typeface="Calibri"/>
              <a:cs typeface="Times New Roman"/>
            </a:endParaRPr>
          </a:p>
          <a:p>
            <a:pPr lvl="1"/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Calibri"/>
              </a:rPr>
              <a:t>Задача 1 – «Повышение уровня физической сохранности объектов культурного наследия»;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lvl="1"/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Calibri"/>
              </a:rPr>
              <a:t>Задача 2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–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Calibri"/>
              </a:rPr>
              <a:t>«Повышение уровня самосознания населения в вопросах использования и сохранения объектов культурного наследия».</a:t>
            </a:r>
          </a:p>
          <a:p>
            <a:pPr lvl="1"/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Задача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3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– «Популяризация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объектов культурного наследия и местных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достопримечательностей»</a:t>
            </a:r>
            <a:endParaRPr lang="ru-RU" dirty="0" smtClean="0">
              <a:solidFill>
                <a:srgbClr val="000000"/>
              </a:solidFill>
              <a:effectLst/>
              <a:latin typeface="Times New Roman"/>
              <a:ea typeface="Calibri"/>
              <a:cs typeface="Calibri"/>
            </a:endParaRPr>
          </a:p>
          <a:p>
            <a:pPr lvl="1"/>
            <a:endParaRPr lang="ru-RU" sz="800" dirty="0" smtClean="0">
              <a:effectLst/>
              <a:latin typeface="Calibri"/>
              <a:ea typeface="Calibri"/>
              <a:cs typeface="Times New Roman"/>
            </a:endParaRPr>
          </a:p>
          <a:p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Calibri"/>
              </a:rPr>
              <a:t>Подпрограмма 2 «Развитие культурного потенциала Северодвинска»:</a:t>
            </a:r>
            <a:endParaRPr lang="ru-RU" sz="1600" b="1" dirty="0" smtClean="0">
              <a:effectLst/>
              <a:latin typeface="Calibri"/>
              <a:ea typeface="Calibri"/>
              <a:cs typeface="Times New Roman"/>
            </a:endParaRPr>
          </a:p>
          <a:p>
            <a:pPr lvl="1"/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Calibri"/>
              </a:rPr>
              <a:t>Задача 1 – «Развитие библиотечного дела»;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lvl="1"/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Calibri"/>
              </a:rPr>
              <a:t>Задача 2 – «Развитие музейного дела»;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lvl="1"/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Calibri"/>
              </a:rPr>
              <a:t>Задача 3 – «Укрепление кадрового потенциала сферы культуры»;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lvl="1"/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Calibri"/>
              </a:rPr>
              <a:t>Задача 4 – «Поддержка профессионального искусства и народного творчества».</a:t>
            </a:r>
          </a:p>
          <a:p>
            <a:pPr lvl="1"/>
            <a:endParaRPr lang="ru-RU" sz="800" dirty="0" smtClean="0">
              <a:effectLst/>
              <a:latin typeface="Calibri"/>
              <a:ea typeface="Calibri"/>
              <a:cs typeface="Times New Roman"/>
            </a:endParaRPr>
          </a:p>
          <a:p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Calibri"/>
              </a:rPr>
              <a:t>Подпрограмма 3 «Развитие системы дополнительного художественного эстетического воспитания детей и подростков»:</a:t>
            </a:r>
            <a:endParaRPr lang="ru-RU" sz="1600" b="1" dirty="0" smtClean="0">
              <a:effectLst/>
              <a:latin typeface="Calibri"/>
              <a:ea typeface="Calibri"/>
              <a:cs typeface="Times New Roman"/>
            </a:endParaRPr>
          </a:p>
          <a:p>
            <a:pPr lvl="1" algn="just"/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Calibri"/>
              </a:rPr>
              <a:t>Задача 1 – «Стимулирование творческой самореализации  молодых дарований»;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lvl="1"/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Calibri"/>
              </a:rPr>
              <a:t>Задача 2 – «Повышение качества и доступности муниципальных услуг дополнительного образования детей и подростков в сфере культуры».</a:t>
            </a:r>
          </a:p>
          <a:p>
            <a:pPr lvl="1"/>
            <a:endParaRPr lang="ru-RU" sz="800" dirty="0" smtClean="0">
              <a:effectLst/>
              <a:latin typeface="Calibri"/>
              <a:ea typeface="Calibri"/>
              <a:cs typeface="Times New Roman"/>
            </a:endParaRPr>
          </a:p>
          <a:p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Calibri"/>
              </a:rPr>
              <a:t>Обеспечивающая подпрограмма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313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931" y="1030451"/>
            <a:ext cx="7200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a typeface="Times New Roman"/>
                <a:cs typeface="+mj-cs"/>
              </a:rPr>
              <a:t>Оценка эффективности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Times New Roman"/>
                <a:cs typeface="+mj-cs"/>
              </a:rPr>
              <a:t>реализации Программы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ea typeface="Times New Roman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522072"/>
              </p:ext>
            </p:extLst>
          </p:nvPr>
        </p:nvGraphicFramePr>
        <p:xfrm>
          <a:off x="395536" y="2149395"/>
          <a:ext cx="8352928" cy="27284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96744"/>
                <a:gridCol w="1656184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 критерия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Значение критерия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76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Индекс освоения бюджетных средств, выделенных на реализацию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Программы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1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1,000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64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Индекс достижения плановых значений  показателей Программы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1,049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 качества планирования Программы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0,975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34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Критерий эффективности реализации Программы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1,023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4725144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b="1" dirty="0"/>
              <a:t>Оценка эффективности реализации Программы в </a:t>
            </a:r>
            <a:r>
              <a:rPr lang="ru-RU" b="1" dirty="0" smtClean="0"/>
              <a:t>2020 </a:t>
            </a:r>
            <a:r>
              <a:rPr lang="ru-RU" b="1" dirty="0"/>
              <a:t>году:</a:t>
            </a:r>
            <a:r>
              <a:rPr lang="ru-RU" dirty="0"/>
              <a:t> </a:t>
            </a:r>
          </a:p>
          <a:p>
            <a:r>
              <a:rPr lang="ru-RU" dirty="0"/>
              <a:t>э</a:t>
            </a:r>
            <a:r>
              <a:rPr lang="ru-RU" dirty="0" smtClean="0"/>
              <a:t>ффективный </a:t>
            </a:r>
            <a:r>
              <a:rPr lang="ru-RU" dirty="0"/>
              <a:t>уровень реализации муниципальной программы в отчетном периоде. </a:t>
            </a:r>
          </a:p>
          <a:p>
            <a:endParaRPr lang="ru-RU" dirty="0"/>
          </a:p>
        </p:txBody>
      </p:sp>
      <p:pic>
        <p:nvPicPr>
          <p:cNvPr id="6" name="Picture 2" descr="Z:\Муниципальная программа\Отчеты\2019\фото в презентацию\Безымянный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92306"/>
            <a:ext cx="16383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25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764704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a typeface="Times New Roman"/>
                <a:cs typeface="+mj-cs"/>
              </a:rPr>
              <a:t>Оценка достижения показателей цели и задач, </a:t>
            </a: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a typeface="Times New Roman"/>
                <a:cs typeface="+mj-cs"/>
              </a:rPr>
              <a:t>выполнения мероприятий </a:t>
            </a: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a typeface="Times New Roman"/>
                <a:cs typeface="+mj-cs"/>
              </a:rPr>
              <a:t>(административных мероприятий) Программы в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Times New Roman"/>
                <a:cs typeface="+mj-cs"/>
              </a:rPr>
              <a:t>2020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a typeface="Times New Roman"/>
                <a:cs typeface="+mj-cs"/>
              </a:rPr>
              <a:t>году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88187"/>
              </p:ext>
            </p:extLst>
          </p:nvPr>
        </p:nvGraphicFramePr>
        <p:xfrm>
          <a:off x="351735" y="2276872"/>
          <a:ext cx="8352928" cy="39409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0"/>
                <a:gridCol w="1872208"/>
              </a:tblGrid>
              <a:tr h="69055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 критерия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Значение критерия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19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показателей цели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46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Средний индекс достижения плановых значений показателей цели 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Программы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1,041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2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показателей задач Программы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1900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Средний индекс достижения плановых значений показателей задач Программы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1,086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190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показателей мероприятий (административных мероприятий) Программы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1900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Средний индекс достижения плановых значений показателей мероприятий (административных мероприятий) Программы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1,000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12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529260"/>
              </p:ext>
            </p:extLst>
          </p:nvPr>
        </p:nvGraphicFramePr>
        <p:xfrm>
          <a:off x="395536" y="1052736"/>
          <a:ext cx="8280919" cy="5649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188"/>
                <a:gridCol w="6227798"/>
                <a:gridCol w="821248"/>
                <a:gridCol w="889685"/>
              </a:tblGrid>
              <a:tr h="37680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5290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Удовлетворенность населения Северодвинска качеством услуг в сфере культуры, </a:t>
                      </a:r>
                      <a:r>
                        <a:rPr lang="ru-RU" sz="16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90,6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95,7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010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Посещаемость учреждений культуры Северодвинска, </a:t>
                      </a:r>
                      <a:r>
                        <a:rPr lang="ru-RU" sz="16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6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365 000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384 932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1851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отремонтированных объектов культурного наследия и памятников истории и культуры, расположенных на территории муниципального образования «Северодвинск», по отношению к общему количеству памятников муниципального образования, </a:t>
                      </a:r>
                      <a:r>
                        <a:rPr lang="ru-RU" sz="16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8571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учреждений культуры и школ искусств, имеющих свой сайт в информационно-телекоммуникационной сети «Интернет», в общем количестве учреждений культуры и школ искусств Северодвинска, </a:t>
                      </a:r>
                      <a:r>
                        <a:rPr lang="ru-RU" sz="16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8571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работников учреждений культуры (основной персонал), повысивших квалификацию, к общему числу работников основного персонала учреждений культуры, </a:t>
                      </a:r>
                      <a:r>
                        <a:rPr lang="ru-RU" sz="16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8571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работников школ искусств (основной персонал), повысивших квалификацию, к общему числу работников основного персонала школ искусств, </a:t>
                      </a:r>
                      <a:r>
                        <a:rPr lang="ru-RU" sz="16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30,3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8571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муниципальных учреждений культуры и школ искусств, в которых отсутствуют штрафы за нарушение требований пожарной безопасности, </a:t>
                      </a:r>
                      <a:r>
                        <a:rPr lang="ru-RU" sz="16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5576" y="459556"/>
            <a:ext cx="77488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a typeface="Times New Roman"/>
                <a:cs typeface="+mj-cs"/>
              </a:rPr>
              <a:t>Достижение значений показателей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Times New Roman"/>
                <a:cs typeface="+mj-cs"/>
              </a:rPr>
              <a:t>цели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ea typeface="Times New Roman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314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519176"/>
              </p:ext>
            </p:extLst>
          </p:nvPr>
        </p:nvGraphicFramePr>
        <p:xfrm>
          <a:off x="241385" y="1338172"/>
          <a:ext cx="8661230" cy="5430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462"/>
                <a:gridCol w="6685892"/>
                <a:gridCol w="812358"/>
                <a:gridCol w="695518"/>
              </a:tblGrid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задачи / показателя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4656">
                <a:tc gridSpan="4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Задача 1 </a:t>
                      </a:r>
                      <a:r>
                        <a:rPr lang="ru-RU" sz="15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«Повышение уровня физической сохранности объектов культурного наследия»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9152"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музейных предметов, представленных (во всех формах) зрителю в год из числа музейных предметов, отреставрированных за последние 2 года, </a:t>
                      </a:r>
                      <a:r>
                        <a:rPr lang="ru-RU" sz="15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ед.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0304"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передвижных выставок МБУК «СГКМ», </a:t>
                      </a:r>
                      <a:r>
                        <a:rPr lang="ru-RU" sz="15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ед.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Объем передвижного фонда МБУК «СГКМ» для экспонирования, </a:t>
                      </a:r>
                      <a:r>
                        <a:rPr lang="ru-RU" sz="15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ед.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23040">
                <a:tc gridSpan="4"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Задача 2 «Повышение уровня самосознания населения в вопросах использования и сохранения объектов культурного наследия»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публикаций, связанных с сохранением и использованием объектов культурного наследия (памятников истории, культуры, археологии), в средствах массовой информации, </a:t>
                      </a:r>
                      <a:r>
                        <a:rPr lang="ru-RU" sz="15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ед.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/>
                </a:tc>
              </a:tr>
              <a:tr h="221352">
                <a:tc>
                  <a:txBody>
                    <a:bodyPr/>
                    <a:lstStyle/>
                    <a:p>
                      <a:pPr algn="l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Среднее количество посетителей на одной выставке, </a:t>
                      </a:r>
                      <a:r>
                        <a:rPr lang="ru-RU" sz="15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ед.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773</a:t>
                      </a:r>
                    </a:p>
                  </a:txBody>
                  <a:tcPr anchor="ctr"/>
                </a:tc>
              </a:tr>
              <a:tr h="221352">
                <a:tc gridSpan="4"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Задача 3 «Популяризация объектов культурного наследия и местных достопримечательностей»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352">
                <a:tc>
                  <a:txBody>
                    <a:bodyPr/>
                    <a:lstStyle/>
                    <a:p>
                      <a:pPr algn="l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объектов из числа культурного наследия и городских достопримечательностей, обеспеченных знаками навигации, </a:t>
                      </a:r>
                      <a:r>
                        <a:rPr lang="ru-RU" sz="15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5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21352">
                <a:tc>
                  <a:txBody>
                    <a:bodyPr/>
                    <a:lstStyle/>
                    <a:p>
                      <a:pPr algn="l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объектов культурного наследия и местных достопримечательностей, информация о которых размещена на интернет ресурсах, занимающихся популяризацией объектов культурного наследия </a:t>
                      </a:r>
                    </a:p>
                    <a:p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местных достопримечательностей, </a:t>
                      </a:r>
                      <a:r>
                        <a:rPr kumimoji="0" lang="ru-RU" sz="15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ед. </a:t>
                      </a:r>
                      <a:endParaRPr lang="ru-RU" sz="15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476672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a typeface="Times New Roman"/>
                <a:cs typeface="+mj-cs"/>
              </a:rPr>
              <a:t>Подпрограмма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ea typeface="Times New Roman"/>
                <a:cs typeface="+mj-cs"/>
              </a:rPr>
              <a:t>1 «Сохранение культурного наследия Северодвинска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a typeface="Times New Roman"/>
                <a:cs typeface="+mj-cs"/>
              </a:rPr>
              <a:t>»: достижение показателей задач</a:t>
            </a:r>
            <a:endParaRPr lang="ru-RU" b="1" dirty="0">
              <a:solidFill>
                <a:schemeClr val="accent4">
                  <a:lumMod val="50000"/>
                </a:schemeClr>
              </a:solidFill>
              <a:ea typeface="Times New Roman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123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975151"/>
              </p:ext>
            </p:extLst>
          </p:nvPr>
        </p:nvGraphicFramePr>
        <p:xfrm>
          <a:off x="158327" y="1340768"/>
          <a:ext cx="8749102" cy="492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253"/>
                <a:gridCol w="6829959"/>
                <a:gridCol w="802470"/>
                <a:gridCol w="875420"/>
              </a:tblGrid>
              <a:tr h="282219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 задачи / показателя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2219">
                <a:tc gridSpan="4"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Задача 1 «Развитие библиотечного дела»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003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выданных документов  МБУ «МБС», 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ед.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648 862</a:t>
                      </a:r>
                      <a:endParaRPr lang="ru-RU" sz="13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7069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библиографических записей в электронном каталоге МБУ «МБС», 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ед.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121 000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122 158</a:t>
                      </a:r>
                      <a:endParaRPr lang="ru-RU" sz="1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2219">
                <a:tc gridSpan="4"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Задача 2 «Развитие музейного дела»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720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выставок (экспозиций)» МБУК «СГКМ», 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ед.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anchor="ctr"/>
                </a:tc>
              </a:tr>
              <a:tr h="472629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представленных (во всех формах) зрителю музейных предметов в общем количестве музейных предметов основного фонда, 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</a:p>
                  </a:txBody>
                  <a:tcPr anchor="ctr"/>
                </a:tc>
              </a:tr>
              <a:tr h="359488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посещений филиала МБУК «СГКМ» в селе Ненокса, 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ед.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854</a:t>
                      </a:r>
                    </a:p>
                  </a:txBody>
                  <a:tcPr anchor="ctr"/>
                </a:tc>
              </a:tr>
              <a:tr h="282219">
                <a:tc gridSpan="4"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Задача 3 «Укрепление кадрового потенциала сферы культуры»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01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специалистов, повысивших квалификацию, к общему числу специалистов, 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36,8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801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внедренных инновационных форм работы, 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ед.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2219">
                <a:tc gridSpan="4"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Задача 4 «Поддержка профессионального искусства и народного творчества»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017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Средняя заполняемость зрительных залов, 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53,3</a:t>
                      </a:r>
                    </a:p>
                  </a:txBody>
                  <a:tcPr anchor="ctr"/>
                </a:tc>
              </a:tr>
              <a:tr h="472629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муниципальных учреждений культуры и школ искусств, выполняющих показатели муниципального задания в полном объеме, 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3" y="515969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a typeface="Times New Roman"/>
                <a:cs typeface="+mj-cs"/>
              </a:rPr>
              <a:t>Подпрограмма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ea typeface="Times New Roman"/>
                <a:cs typeface="+mj-cs"/>
              </a:rPr>
              <a:t>2 «Развитие культурного потенциала Северодвинска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a typeface="Times New Roman"/>
                <a:cs typeface="+mj-cs"/>
              </a:rPr>
              <a:t>»: достижение показателей задач</a:t>
            </a:r>
            <a:endParaRPr lang="ru-RU" b="1" dirty="0">
              <a:solidFill>
                <a:schemeClr val="accent4">
                  <a:lumMod val="50000"/>
                </a:schemeClr>
              </a:solidFill>
              <a:ea typeface="Times New Roman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9122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928301"/>
              </p:ext>
            </p:extLst>
          </p:nvPr>
        </p:nvGraphicFramePr>
        <p:xfrm>
          <a:off x="323528" y="2276872"/>
          <a:ext cx="8496943" cy="38023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716"/>
                <a:gridCol w="6401031"/>
                <a:gridCol w="920502"/>
                <a:gridCol w="849694"/>
              </a:tblGrid>
              <a:tr h="372406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задачи/показателя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2406">
                <a:tc gridSpan="4"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Задача 1 «Стимулирование творческой самореализации молодых дарований»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3090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лауреатов и дипломантов детских творческих конкурсов в общем количестве учащихся, </a:t>
                      </a:r>
                      <a:r>
                        <a:rPr lang="ru-RU" sz="16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55,4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56,7</a:t>
                      </a:r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33090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детей, привлекаемых к участию в творческих мероприятиях, в общем числе детей от 6 до 17 лет, </a:t>
                      </a:r>
                      <a:r>
                        <a:rPr lang="ru-RU" sz="16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15,9</a:t>
                      </a:r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33090">
                <a:tc gridSpan="4"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Задача 2 «Повышение качества и доступности муниципальных услуг дополнительного образования детей и подростков в сфере культуры»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40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учащихся, обучающихся на «4» и «5», к общему числу учащихся, </a:t>
                      </a:r>
                      <a:r>
                        <a:rPr lang="ru-RU" sz="16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</a:p>
                  </a:txBody>
                  <a:tcPr anchor="ctr"/>
                </a:tc>
              </a:tr>
              <a:tr h="439898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учебных классов, оснащенных новым учебным оборудованием, </a:t>
                      </a:r>
                      <a:r>
                        <a:rPr lang="ru-RU" sz="16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ед.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836712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a typeface="Times New Roman"/>
                <a:cs typeface="+mj-cs"/>
              </a:rPr>
              <a:t>Подпрограмма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ea typeface="Times New Roman"/>
                <a:cs typeface="+mj-cs"/>
              </a:rPr>
              <a:t>3 «Развитие системы дополнительного художественного эстетического воспитания детей и подростков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a typeface="Times New Roman"/>
                <a:cs typeface="+mj-cs"/>
              </a:rPr>
              <a:t>»: достижение показателей задач</a:t>
            </a:r>
            <a:endParaRPr lang="ru-RU" b="1" dirty="0">
              <a:solidFill>
                <a:schemeClr val="accent4">
                  <a:lumMod val="50000"/>
                </a:schemeClr>
              </a:solidFill>
              <a:ea typeface="Times New Roman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485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534400" cy="57606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+mn-lt"/>
                <a:ea typeface="Times New Roman"/>
              </a:rPr>
              <a:t>Финансирование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Times New Roman"/>
              </a:rPr>
              <a:t>Программы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+mn-lt"/>
              <a:ea typeface="Times New Roman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65050681"/>
              </p:ext>
            </p:extLst>
          </p:nvPr>
        </p:nvGraphicFramePr>
        <p:xfrm>
          <a:off x="395536" y="1484784"/>
          <a:ext cx="8424936" cy="3976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5733256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Индекс освоения бюджетных </a:t>
            </a:r>
            <a:r>
              <a:rPr lang="ru-RU" sz="2000" b="1" dirty="0" smtClean="0"/>
              <a:t>средств</a:t>
            </a:r>
            <a:r>
              <a:rPr lang="ru-RU" sz="2000" b="1" dirty="0"/>
              <a:t> </a:t>
            </a:r>
            <a:r>
              <a:rPr lang="ru-RU" sz="2000" b="1" dirty="0" smtClean="0"/>
              <a:t>– 1,0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214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66880243"/>
              </p:ext>
            </p:extLst>
          </p:nvPr>
        </p:nvGraphicFramePr>
        <p:xfrm>
          <a:off x="313866" y="1340768"/>
          <a:ext cx="8568952" cy="4870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54868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a typeface="Times New Roman"/>
                <a:cs typeface="+mj-cs"/>
              </a:rPr>
              <a:t>Динамика финансирования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a typeface="Times New Roman"/>
                <a:cs typeface="+mj-cs"/>
              </a:rPr>
              <a:t>Программы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ea typeface="Times New Roman"/>
                <a:cs typeface="+mj-cs"/>
              </a:rPr>
              <a:t>из вышестоящих бюджетов</a:t>
            </a:r>
          </a:p>
        </p:txBody>
      </p:sp>
    </p:spTree>
    <p:extLst>
      <p:ext uri="{BB962C8B-B14F-4D97-AF65-F5344CB8AC3E}">
        <p14:creationId xmlns:p14="http://schemas.microsoft.com/office/powerpoint/2010/main" val="280613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2230</TotalTime>
  <Words>1516</Words>
  <Application>Microsoft Office PowerPoint</Application>
  <PresentationFormat>Экран (4:3)</PresentationFormat>
  <Paragraphs>313</Paragraphs>
  <Slides>20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Ясность</vt:lpstr>
      <vt:lpstr>Муниципальная программа   «Развитие сферы культуры муниципального образования «Северодвинск»   за 2020 год  Отчет о реализации  Оценка эффективности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Финансирование Программы</vt:lpstr>
      <vt:lpstr>Презентация PowerPoint</vt:lpstr>
      <vt:lpstr>Сведения о привлечении бюджетных ассигнований  из вышестоящих бюджетов</vt:lpstr>
      <vt:lpstr>Презентация PowerPoint</vt:lpstr>
      <vt:lpstr>Направления расходования средств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РЕАЛИЗАЦИИ И ОЦЕНКЕ ЭФФЕКТИВНОСТИ</dc:title>
  <dc:creator>Махоткина Полина Александровна</dc:creator>
  <cp:lastModifiedBy>user</cp:lastModifiedBy>
  <cp:revision>146</cp:revision>
  <cp:lastPrinted>2021-06-16T15:28:42Z</cp:lastPrinted>
  <dcterms:created xsi:type="dcterms:W3CDTF">2018-06-18T06:55:04Z</dcterms:created>
  <dcterms:modified xsi:type="dcterms:W3CDTF">2021-06-28T13:12:06Z</dcterms:modified>
</cp:coreProperties>
</file>