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92" r:id="rId2"/>
    <p:sldId id="296" r:id="rId3"/>
    <p:sldId id="340" r:id="rId4"/>
    <p:sldId id="275" r:id="rId5"/>
    <p:sldId id="276" r:id="rId6"/>
    <p:sldId id="333" r:id="rId7"/>
    <p:sldId id="371" r:id="rId8"/>
    <p:sldId id="317" r:id="rId9"/>
    <p:sldId id="327" r:id="rId10"/>
    <p:sldId id="328" r:id="rId11"/>
    <p:sldId id="329" r:id="rId12"/>
    <p:sldId id="330" r:id="rId13"/>
    <p:sldId id="332" r:id="rId14"/>
    <p:sldId id="345" r:id="rId15"/>
    <p:sldId id="337" r:id="rId16"/>
    <p:sldId id="305" r:id="rId17"/>
    <p:sldId id="341" r:id="rId18"/>
    <p:sldId id="313" r:id="rId19"/>
    <p:sldId id="342" r:id="rId20"/>
    <p:sldId id="374" r:id="rId21"/>
    <p:sldId id="315" r:id="rId22"/>
    <p:sldId id="283" r:id="rId23"/>
    <p:sldId id="375" r:id="rId24"/>
    <p:sldId id="376" r:id="rId25"/>
    <p:sldId id="377" r:id="rId26"/>
    <p:sldId id="344" r:id="rId27"/>
    <p:sldId id="316" r:id="rId28"/>
    <p:sldId id="334" r:id="rId29"/>
    <p:sldId id="335" r:id="rId30"/>
    <p:sldId id="336" r:id="rId31"/>
    <p:sldId id="338" r:id="rId32"/>
    <p:sldId id="303" r:id="rId33"/>
    <p:sldId id="373" r:id="rId34"/>
    <p:sldId id="372" r:id="rId35"/>
    <p:sldId id="291" r:id="rId36"/>
  </p:sldIdLst>
  <p:sldSz cx="12192000" cy="6858000"/>
  <p:notesSz cx="6794500" cy="99822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50BE5"/>
    <a:srgbClr val="FF9933"/>
    <a:srgbClr val="5FCBEF"/>
    <a:srgbClr val="0099CC"/>
    <a:srgbClr val="0079A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8" autoAdjust="0"/>
    <p:restoredTop sz="94660"/>
  </p:normalViewPr>
  <p:slideViewPr>
    <p:cSldViewPr showGuides="1">
      <p:cViewPr>
        <p:scale>
          <a:sx n="88" d="100"/>
          <a:sy n="88" d="100"/>
        </p:scale>
        <p:origin x="-114" y="-516"/>
      </p:cViewPr>
      <p:guideLst>
        <p:guide orient="horz" pos="21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&#1050;&#1085;&#1080;&#1075;&#1072;3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B prst="angle"/>
            </a:sp3d>
          </c:spPr>
          <c:invertIfNegative val="0"/>
          <c:cat>
            <c:strRef>
              <c:f>Лист1!$A$1:$A$6</c:f>
              <c:strCache>
                <c:ptCount val="6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Обеспечивающая подпрограмма</c:v>
                </c:pt>
              </c:strCache>
            </c:strRef>
          </c:cat>
          <c:val>
            <c:numRef>
              <c:f>Лист1!$B$1:$B$6</c:f>
            </c:numRef>
          </c:val>
        </c:ser>
        <c:ser>
          <c:idx val="0"/>
          <c:order val="0"/>
          <c:invertIfNegative val="0"/>
          <c:cat>
            <c:strRef>
              <c:f>[Книга1]Лист1!$A$1:$A$6</c:f>
              <c:strCache>
                <c:ptCount val="6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Обеспечивающая подпрограмма</c:v>
                </c:pt>
              </c:strCache>
            </c:strRef>
          </c:cat>
          <c:val>
            <c:numRef>
              <c:f>[Книга1]Лист1!$B$1:$B$6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7.1895426686620001E-3"/>
                  <c:y val="-2.400324929616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en-US" baseline="0" dirty="0" smtClean="0"/>
                      <a:t> 122,2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170,3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24,6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[Книга1]Лист1!$A$1:$A$6</c:f>
              <c:strCache>
                <c:ptCount val="6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Обеспечивающая подпрограмма</c:v>
                </c:pt>
              </c:strCache>
            </c:strRef>
          </c:cat>
          <c:val>
            <c:numRef>
              <c:f>[Книга1]Лист1!$C$1:$C$6</c:f>
              <c:numCache>
                <c:formatCode>General</c:formatCode>
                <c:ptCount val="6"/>
                <c:pt idx="0">
                  <c:v>3446.3</c:v>
                </c:pt>
                <c:pt idx="1">
                  <c:v>158.6</c:v>
                </c:pt>
                <c:pt idx="2">
                  <c:v>137.4</c:v>
                </c:pt>
                <c:pt idx="3">
                  <c:v>0.5</c:v>
                </c:pt>
                <c:pt idx="4">
                  <c:v>40.9</c:v>
                </c:pt>
                <c:pt idx="5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17760"/>
        <c:axId val="35183936"/>
      </c:barChart>
      <c:catAx>
        <c:axId val="11051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83936"/>
        <c:crosses val="autoZero"/>
        <c:auto val="1"/>
        <c:lblAlgn val="ctr"/>
        <c:lblOffset val="100"/>
        <c:noMultiLvlLbl val="0"/>
      </c:catAx>
      <c:valAx>
        <c:axId val="3518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51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6.9986890890967102E-2"/>
          <c:y val="0.20300881644711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6789544169068"/>
          <c:y val="0.13126588035717399"/>
          <c:w val="0.83847981658846304"/>
          <c:h val="0.7687575226030890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938560"/>
        <c:axId val="42828928"/>
      </c:barChart>
      <c:catAx>
        <c:axId val="111938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828928"/>
        <c:crosses val="autoZero"/>
        <c:auto val="1"/>
        <c:lblAlgn val="ctr"/>
        <c:lblOffset val="100"/>
        <c:noMultiLvlLbl val="0"/>
      </c:catAx>
      <c:valAx>
        <c:axId val="4282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12700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93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8.33333333333333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78 546,1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4198039300099E-4"/>
                  <c:y val="-4.69034823971349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2 846 250,0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31055875914813E-2"/>
                  <c:y val="-7.71130314282215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1 612 200,5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0177946950881"/>
                      <c:h val="8.263500773662847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2318.8000000000002</c:v>
                </c:pt>
                <c:pt idx="1">
                  <c:v>2101231</c:v>
                </c:pt>
                <c:pt idx="2">
                  <c:v>1212045.6000000001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12128512"/>
        <c:axId val="42830656"/>
      </c:barChart>
      <c:catAx>
        <c:axId val="1121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830656"/>
        <c:crosses val="autoZero"/>
        <c:auto val="1"/>
        <c:lblAlgn val="ctr"/>
        <c:lblOffset val="100"/>
        <c:noMultiLvlLbl val="0"/>
      </c:catAx>
      <c:valAx>
        <c:axId val="4283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12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50000000000002E-3"/>
          <c:y val="0"/>
          <c:w val="0.97968750000000016"/>
          <c:h val="0.8090917932399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 дошкольных организациях, руб</c:v>
                </c:pt>
                <c:pt idx="1">
                  <c:v>В общеобразовательных организациях, руб</c:v>
                </c:pt>
                <c:pt idx="2">
                  <c:v>В организациях дополнительного образования, 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39391.5</c:v>
                </c:pt>
                <c:pt idx="1">
                  <c:v>43495.4</c:v>
                </c:pt>
                <c:pt idx="2">
                  <c:v>46412.5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 дошкольных организациях, руб</c:v>
                </c:pt>
                <c:pt idx="1">
                  <c:v>В общеобразовательных организациях, руб</c:v>
                </c:pt>
                <c:pt idx="2">
                  <c:v>В организациях дополнительного образования, руб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42162.9</c:v>
                </c:pt>
                <c:pt idx="1">
                  <c:v>47204.5</c:v>
                </c:pt>
                <c:pt idx="2">
                  <c:v>51176.800000000003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6162048"/>
        <c:axId val="42859264"/>
      </c:barChart>
      <c:catAx>
        <c:axId val="11616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859264"/>
        <c:crosses val="autoZero"/>
        <c:auto val="1"/>
        <c:lblAlgn val="ctr"/>
        <c:lblOffset val="100"/>
        <c:noMultiLvlLbl val="0"/>
      </c:catAx>
      <c:valAx>
        <c:axId val="4285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16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87D760-9B40-4070-8616-AC7DADE4957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803775"/>
            <a:ext cx="5435600" cy="3930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4813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82138"/>
            <a:ext cx="2944813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BC4161-7EAC-4954-BD79-4224867B994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268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04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154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3974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54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368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50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418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687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45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6478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65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417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78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846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707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83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6445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2165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552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479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681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2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2835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282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78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6423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6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54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95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886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902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216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4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68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7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sp>
          <p:nvSpPr>
            <p:cNvPr id="29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0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40AD8E-E61D-4757-A4F7-F1A31E62126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2D436-793F-4463-AC83-2958EE988B48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446CD9-AE7F-49C5-A375-135D8ADDD5DC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A35682-D348-40C2-A4BE-1F2FDA6A8F25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8EC987-9EBA-41E3-B152-9161F8CFD98D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FAA6AD-F5BC-40FA-A041-E1034AE7BD1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E0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0708EF-5C9E-422C-B75A-7436C8C1781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D1BBBD-BF25-4AD9-951A-2E8EC53B08FD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CFD649-29E6-4589-8870-41188C2482C7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F508FB-CED7-4959-B9C1-F3AF3E0FEBC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9C2E7B-4A0A-4A99-8E57-533C9815EF75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A48C8-0EAA-4994-9A88-6FDAADCFE3EE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508F43-8F6E-4B1B-BA6F-F1B75CE1E654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293D06-437C-4142-82C8-862F8D3F7D3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6F36F-3B6C-441E-AF72-21FF8E173F21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FD6AB8-A7C6-45CF-A7B2-90CBCAD51BC8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224F22-C67E-4185-AD0F-A72FA1CDACE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F46365-AED1-450C-9FE1-7284EE75ECFB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91CFFF-0C0C-4986-A734-B965C1115A83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заголовка</a:t>
            </a:r>
            <a:endParaRPr lang="en-US" altLang="x-non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75EE37-7330-46A6-B76C-7D29A0D09DC9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28.06.2021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jpeg"/><Relationship Id="rId11" Type="http://schemas.openxmlformats.org/officeDocument/2006/relationships/image" Target="../media/image60.jpeg"/><Relationship Id="rId5" Type="http://schemas.openxmlformats.org/officeDocument/2006/relationships/image" Target="../media/image58.jpeg"/><Relationship Id="rId10" Type="http://schemas.openxmlformats.org/officeDocument/2006/relationships/image" Target="../media/image56.wmf"/><Relationship Id="rId4" Type="http://schemas.openxmlformats.org/officeDocument/2006/relationships/image" Target="../media/image57.jpeg"/><Relationship Id="rId9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" y="0"/>
            <a:ext cx="12180137" cy="6858000"/>
          </a:xfrm>
          <a:prstGeom prst="rect">
            <a:avLst/>
          </a:prstGeom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71475" y="125413"/>
            <a:ext cx="11528425" cy="661719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эффективности </a:t>
            </a:r>
          </a:p>
          <a:p>
            <a:pPr algn="ctr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</a:t>
            </a:r>
          </a:p>
          <a:p>
            <a:pPr algn="ctr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Северодвинска</a:t>
            </a:r>
            <a:r>
              <a:rPr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3600" dirty="0" smtClean="0">
                <a:latin typeface="Calibri" panose="020F0502020204030204" pitchFamily="34" charset="0"/>
              </a:rPr>
              <a:t>,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 постановлением Администрации Северодвинска от 09.03.2016 № 58-па </a:t>
            </a:r>
          </a:p>
          <a:p>
            <a:pPr algn="ctr" eaLnBrk="1" hangingPunct="1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 редакции постановления Администрации Северодвинска </a:t>
            </a:r>
          </a:p>
          <a:p>
            <a:pPr algn="ctr" eaLnBrk="1" hangingPunct="1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муниципальную программу </a:t>
            </a:r>
          </a:p>
          <a:p>
            <a:pPr algn="ctr" eaLnBrk="1" hangingPunct="1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Северодвинска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№ 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48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eaLnBrk="1" hangingPunct="1"/>
            <a:endParaRPr sz="4000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Номер слайда 6"/>
          <p:cNvSpPr txBox="1"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noFill/>
          <a:ln>
            <a:noFill/>
          </a:ln>
        </p:spPr>
        <p:txBody>
          <a:bodyPr anchor="ctr"/>
          <a:lstStyle/>
          <a:p>
            <a:pPr marL="0" indent="0" algn="r" defTabSz="914400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200" dirty="0">
                <a:solidFill>
                  <a:srgbClr val="898989"/>
                </a:solidFill>
                <a:latin typeface="Calibri" panose="020F0502020204030204" pitchFamily="34" charset="0"/>
              </a:rPr>
              <a:t>1</a:t>
            </a:fld>
            <a:endParaRPr lang="ru-RU" altLang="ru-RU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534400" y="6032500"/>
            <a:ext cx="42926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</a:t>
            </a:r>
            <a:endParaRPr sz="24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23592" y="0"/>
            <a:ext cx="9768407" cy="707886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дошкольного,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образования детей»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33" name="Замещающее содержимое 225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326227"/>
              </p:ext>
            </p:extLst>
          </p:nvPr>
        </p:nvGraphicFramePr>
        <p:xfrm>
          <a:off x="85057" y="691690"/>
          <a:ext cx="12072663" cy="6187300"/>
        </p:xfrm>
        <a:graphic>
          <a:graphicData uri="http://schemas.openxmlformats.org/drawingml/2006/table">
            <a:tbl>
              <a:tblPr/>
              <a:tblGrid>
                <a:gridCol w="1530425"/>
                <a:gridCol w="5278943"/>
                <a:gridCol w="3514223"/>
                <a:gridCol w="1749072"/>
              </a:tblGrid>
              <a:tr h="295456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6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354551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дополнительного образования</a:t>
                      </a:r>
                      <a:endParaRPr lang="ru-RU" altLang="en-US" sz="18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 eaLnBrk="1" hangingPunct="1">
                        <a:buNone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293 133,7</a:t>
                      </a:r>
                      <a:endParaRPr lang="ru-RU" altLang="en-US" sz="1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290 455,3</a:t>
                      </a:r>
                      <a:endParaRPr lang="ru-RU" altLang="en-US" sz="1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533656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14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предоставления дополнительного образования (финансирование муниципального задания)</a:t>
                      </a:r>
                      <a:endParaRPr lang="ru-RU" altLang="en-US" sz="1400" b="1" i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252 817,7</a:t>
                      </a:r>
                      <a:endParaRPr lang="ru-RU" altLang="en-US" sz="1800" b="1" i="1" dirty="0">
                        <a:solidFill>
                          <a:srgbClr val="250BE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252 817,7</a:t>
                      </a:r>
                      <a:endParaRPr lang="ru-RU" altLang="en-US" sz="1800" b="1" i="1" dirty="0">
                        <a:solidFill>
                          <a:srgbClr val="250BE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2581542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just" defTabSz="457200" eaLnBrk="1" hangingPunct="1">
                        <a:lnSpc>
                          <a:spcPct val="100000"/>
                        </a:lnSpc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Осуществлялось финансирование 6 организаций дополнительного образования. </a:t>
                      </a:r>
                    </a:p>
                    <a:p>
                      <a:pPr lvl="0" indent="179705" algn="just" defTabSz="457200" eaLnBrk="1" hangingPunct="1">
                        <a:lnSpc>
                          <a:spcPct val="100000"/>
                        </a:lnSpc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году численность детей, охваченных образовательными программами дополнительного образования детей  </a:t>
                      </a:r>
                      <a:r>
                        <a:rPr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составила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21 115 </a:t>
                      </a:r>
                      <a:r>
                        <a:rPr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18 678 </a:t>
                      </a:r>
                      <a:r>
                        <a:rPr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17 953 </a:t>
                      </a:r>
                      <a:r>
                        <a:rPr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lvl="0" indent="179705" algn="just" defTabSz="457200" eaLnBrk="1" hangingPunct="1">
                        <a:lnSpc>
                          <a:spcPct val="100000"/>
                        </a:lnSpc>
                        <a:buNone/>
                      </a:pP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школьного возраста, имеющих возможность по выбору получать доступные качественные услуги дополнительного образования, в общей численности детей школьного возраста в 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 </a:t>
                      </a:r>
                      <a:r>
                        <a:rPr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составила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процентов. Среднегодовой контингент обучающихся муниципальных образовательных организаций дополнительного образования детей составил </a:t>
                      </a:r>
                      <a:r>
                        <a:rPr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sz="1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sz="1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en-US" altLang="x-none"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sz="1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чел./час. </a:t>
                      </a:r>
                      <a:endParaRPr lang="ru-RU" sz="1400" b="1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lnSpc>
                          <a:spcPct val="100000"/>
                        </a:lnSpc>
                        <a:buNone/>
                      </a:pPr>
                      <a:endParaRPr lang="ru-RU" sz="16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lnSpc>
                          <a:spcPct val="100000"/>
                        </a:lnSpc>
                        <a:buNone/>
                      </a:pPr>
                      <a:endParaRPr lang="ru-RU" sz="16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lnSpc>
                          <a:spcPct val="100000"/>
                        </a:lnSpc>
                        <a:buNone/>
                      </a:pPr>
                      <a:endParaRPr lang="ru-RU" sz="140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lnSpc>
                          <a:spcPct val="100000"/>
                        </a:lnSpc>
                        <a:buNone/>
                      </a:pPr>
                      <a:r>
                        <a:rPr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4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 федерального проекта «Успех каждого </a:t>
                      </a:r>
                      <a:r>
                        <a:rPr sz="1400" b="1" u="non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ребенка</a:t>
                      </a:r>
                      <a:r>
                        <a:rPr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продолжена реализация мероприятий: «Создание детских технопарков «Кванториум» на базе МАОУДО «Северный Кванториум», «Создание целевой модели развития дополнительного образования детей в Архангельской области», «Создание новых мест дополнительного образования» </a:t>
                      </a:r>
                      <a:endParaRPr lang="ru-RU" altLang="en-US" sz="14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116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воспитания и социализации обучающихся</a:t>
                      </a:r>
                      <a:endParaRPr lang="ru-RU" altLang="en-US" sz="18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457200" eaLnBrk="1" hangingPunct="1">
                        <a:buNone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4 878,2</a:t>
                      </a:r>
                      <a:endParaRPr lang="ru-RU" altLang="en-US" sz="1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 eaLnBrk="1" hangingPunct="1">
                        <a:buNone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4 878,2</a:t>
                      </a:r>
                      <a:endParaRPr lang="ru-RU" altLang="en-US" sz="18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1541711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Реализованы конкурсы, фестивали, социальный проект «Дети Северодвинска»,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социально-педагогические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</a:t>
                      </a:r>
                      <a:r>
                        <a:rPr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 государственной программы Архангельской области 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области»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содействию в трудоустройстве несовершеннолетних граждан 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человек (в 2019 году -</a:t>
                      </a:r>
                      <a:r>
                        <a:rPr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Осуществлялась работа 12 военно-патриотических клубов в общеобразовательных организациях.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МАОУ «СОШ № 9»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риобретены технические средства обучения для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 мероприятий по профилактике дорожно-транспортного травматизма в рамках федерального проекта «Безопасность дорожного движения» национального проекта «Безопасные и качественные автомобильные дороги»</a:t>
                      </a:r>
                      <a:endParaRPr lang="ru-RU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0" marB="4571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118121"/>
              </p:ext>
            </p:extLst>
          </p:nvPr>
        </p:nvGraphicFramePr>
        <p:xfrm>
          <a:off x="119336" y="3558912"/>
          <a:ext cx="118964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  <a:gridCol w="3528392"/>
                <a:gridCol w="167136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-Обеспечение функционирования системы персонифицированного финансирования дополнительного образования детей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1800" b="1" i="0" u="non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28 331,8</a:t>
                      </a:r>
                      <a:endParaRPr lang="ru-RU" sz="1800" b="1" i="0" u="non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sz="1800" b="1" i="0" u="none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25 653,4</a:t>
                      </a:r>
                      <a:endParaRPr lang="ru-RU" sz="1800" b="1" i="0" u="non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" y="1"/>
            <a:ext cx="2545761" cy="7078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15879" y="0"/>
            <a:ext cx="6447623" cy="707886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дошкольного,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образования детей»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581" name="Замещающее содержимое 245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320270"/>
              </p:ext>
            </p:extLst>
          </p:nvPr>
        </p:nvGraphicFramePr>
        <p:xfrm>
          <a:off x="1" y="980729"/>
          <a:ext cx="10056440" cy="5988209"/>
        </p:xfrm>
        <a:graphic>
          <a:graphicData uri="http://schemas.openxmlformats.org/drawingml/2006/table">
            <a:tbl>
              <a:tblPr/>
              <a:tblGrid>
                <a:gridCol w="453937"/>
                <a:gridCol w="6224961"/>
                <a:gridCol w="1747498"/>
                <a:gridCol w="1630044"/>
              </a:tblGrid>
              <a:tr h="515713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3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1183213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Совершенствование эффективного механизма взаимодействия системы профориентации детей и молодежи с предприятиями судостроительного кластера Северодвинска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1061849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just" defTabSz="457200" eaLnBrk="1" hangingPunct="1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мероприятия направленные на профориентацию детей и молодежи для кадрового обеспечения судостроительного кластера. Оборудованы кабинеты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профориентации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«СОШ № 9»; 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«Детский морской центр «Североморец», приобретены основные средства для объединений судомоделирования и радиоконструирования МАОУ ДО «Северный Кванториум».</a:t>
                      </a:r>
                      <a:endParaRPr lang="ru-RU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37077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Развитие физической культуры и </a:t>
                      </a:r>
                      <a:r>
                        <a:rPr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457200" eaLnBrk="1" hangingPunct="1">
                        <a:buNone/>
                      </a:pPr>
                      <a:r>
                        <a:rPr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образовательных организациях</a:t>
                      </a:r>
                      <a:endParaRPr lang="ru-RU" altLang="en-US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11 334,5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11 334,5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79" marB="4567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2275484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just" defTabSz="45720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 государственной программы Архангельской области 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области» закуплено спортивно-технологическое оборудование для организаций (МБОУ ДО «ДЮСШ № 1» и МБОУ ДО «ДЮСШ № 2»), осуществляющих подготовку спортивного резерва для спортивных сборных команд, в том числе спортивных сборных команд Российской Федерации.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 муниципальных образовательных организаций, выполнивших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нормативы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ГТО,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общей численности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организаций, принявших участие в выполнении нормативов ВФСК ГТО в 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составила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76,6%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2019 году -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75,8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marL="91438" marR="91438" marT="45679" marB="456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5"/>
            <a:ext cx="2353418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276180"/>
            <a:ext cx="2133104" cy="1599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84" y="1921615"/>
            <a:ext cx="2135560" cy="1258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220" y="3352433"/>
            <a:ext cx="1989088" cy="17514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95400" y="254632"/>
            <a:ext cx="10737691" cy="400110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дошкольного, общего и дополнительного образования детей»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6629" name="Замещающее содержимое 266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751395"/>
              </p:ext>
            </p:extLst>
          </p:nvPr>
        </p:nvGraphicFramePr>
        <p:xfrm>
          <a:off x="119336" y="980728"/>
          <a:ext cx="9827270" cy="5577247"/>
        </p:xfrm>
        <a:graphic>
          <a:graphicData uri="http://schemas.openxmlformats.org/drawingml/2006/table">
            <a:tbl>
              <a:tblPr/>
              <a:tblGrid>
                <a:gridCol w="438717"/>
                <a:gridCol w="6021018"/>
                <a:gridCol w="1688306"/>
                <a:gridCol w="1679229"/>
              </a:tblGrid>
              <a:tr h="515996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3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545196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Выявление и развитие потенциала одаренных детей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2003284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just" defTabSz="45720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году образовательными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организациями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ей.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областных конкурсах – </a:t>
                      </a:r>
                      <a:r>
                        <a:rPr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2 218 обучающихся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В 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всероссийских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межрегиональных конкурсах – </a:t>
                      </a:r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обучающийся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 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международных и общероссийских интеллектуальных играх – </a:t>
                      </a:r>
                      <a:r>
                        <a:rPr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  <a:r>
                        <a:rPr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Школе одаренных детей на базе МАОУ ДО ДЮЦ занимались </a:t>
                      </a:r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человек </a:t>
                      </a:r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5 направлениям. В областной школе для одаренных детей проходили обучение </a:t>
                      </a:r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человек </a:t>
                      </a:r>
                      <a:r>
                        <a:rPr lang="ru-RU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6 общеобразовательных организаций. </a:t>
                      </a:r>
                      <a:endParaRPr lang="ru-RU" altLang="en-US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9" marB="4571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3985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Организация отдыха, оздоровления и занятости детей в каникулярный период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145756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снащение материально-технической базы 6 лагерей с дневным пребыванием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базе общеобразовательных организаций.</a:t>
                      </a:r>
                      <a:endParaRPr lang="ru-RU" altLang="en-US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60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464" y="4437112"/>
            <a:ext cx="1685640" cy="15734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556792"/>
            <a:ext cx="1685640" cy="19509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32175" y="457200"/>
            <a:ext cx="8291739" cy="954107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дошкольного, общего и дополнительного образования детей»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8677" name="Замещающее содержимое 286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99674"/>
              </p:ext>
            </p:extLst>
          </p:nvPr>
        </p:nvGraphicFramePr>
        <p:xfrm>
          <a:off x="957263" y="1881188"/>
          <a:ext cx="10166350" cy="4847257"/>
        </p:xfrm>
        <a:graphic>
          <a:graphicData uri="http://schemas.openxmlformats.org/drawingml/2006/table">
            <a:tbl>
              <a:tblPr/>
              <a:tblGrid>
                <a:gridCol w="460375"/>
                <a:gridCol w="6323013"/>
                <a:gridCol w="1773237"/>
                <a:gridCol w="1609725"/>
              </a:tblGrid>
              <a:tr h="51752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64135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Развитие системы психолого-педагогической, медицинской и социальной помощи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16 198,6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16 198,6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3382963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just" defTabSz="457200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Осуществлялось финансирование муниципального задания МБОУ ЦППМСП, связанное </a:t>
                      </a: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реализацией муниципальных услуг:</a:t>
                      </a:r>
                    </a:p>
                    <a:p>
                      <a:pPr lvl="0" indent="179705" defTabSz="457200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реализация дополнительных общеобразовательных общеразвивающих программ. Объем выполнения данной услуги в целом составил 100,0 % (план – 8 400 чел. /час., факт – 8 400);</a:t>
                      </a:r>
                    </a:p>
                    <a:p>
                      <a:pPr lvl="0" indent="179705" defTabSz="457200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коррекционно-развивающая, компенсирующая и логопедическая помощь обучающимся. Объем выполнения данной услуги в целом составил 100,0</a:t>
                      </a: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(план – 130 человек, факт – 130);</a:t>
                      </a:r>
                    </a:p>
                    <a:p>
                      <a:pPr lvl="0" indent="179705" defTabSz="457200" eaLnBrk="1" hangingPunct="1">
                        <a:buNone/>
                      </a:pP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психолого-медико-педагогическое обследование детей. Объем выполнения данной услуги в целом составил 100,0 % (план – 285 человек, факт – 285);</a:t>
                      </a:r>
                    </a:p>
                    <a:p>
                      <a:pPr lvl="0" indent="179705" defTabSz="457200" eaLnBrk="1" hangingPunct="1">
                        <a:buNone/>
                      </a:pP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 психолого-педагогическое консультирование обучающихся, их родителей (законных представителей) и педагогических работников. Объем выполнения данной услуги в целом составил 100,0 % (план – 905 человек, факт – 905).</a:t>
                      </a:r>
                      <a:endParaRPr lang="ru-RU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3575720" cy="18002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8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AutoShape 10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AutoShape 12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AutoShape 14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0" y="92704"/>
            <a:ext cx="8623300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педагогических работников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87421263"/>
              </p:ext>
            </p:extLst>
          </p:nvPr>
        </p:nvGraphicFramePr>
        <p:xfrm>
          <a:off x="144463" y="615924"/>
          <a:ext cx="8975872" cy="624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204864"/>
            <a:ext cx="2948590" cy="189359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6801" y="71383"/>
            <a:ext cx="9855199" cy="954107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«Развитие инфраструктуры муниципальной системы образования Северодвинска»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2773" name="Таблица 32772"/>
          <p:cNvGraphicFramePr/>
          <p:nvPr>
            <p:extLst>
              <p:ext uri="{D42A27DB-BD31-4B8C-83A1-F6EECF244321}">
                <p14:modId xmlns:p14="http://schemas.microsoft.com/office/powerpoint/2010/main" val="1398932803"/>
              </p:ext>
            </p:extLst>
          </p:nvPr>
        </p:nvGraphicFramePr>
        <p:xfrm>
          <a:off x="593725" y="1168400"/>
          <a:ext cx="11123613" cy="3455988"/>
        </p:xfrm>
        <a:graphic>
          <a:graphicData uri="http://schemas.openxmlformats.org/drawingml/2006/table">
            <a:tbl>
              <a:tblPr/>
              <a:tblGrid>
                <a:gridCol w="7491413"/>
                <a:gridCol w="1855787"/>
                <a:gridCol w="1776413"/>
              </a:tblGrid>
              <a:tr h="601663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768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  Строительство и капитальный ремонт объектов инфраструктуры системы образования Северодвинска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17 183,2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17 183,2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7032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2.  Улучшение технического состояния зданий и сооружений муниципальной системы образования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16 402,2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16 402,2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963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3. Повышение уровня безопасности объектов и систем жизнеобеспечения муниципальных образовательных организаций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136 769,3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136 769,3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16" marR="83216" marT="41615" marB="41615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</a:tbl>
          </a:graphicData>
        </a:graphic>
      </p:graphicFrame>
      <p:pic>
        <p:nvPicPr>
          <p:cNvPr id="32801" name="Рисунок 6" descr="https://images.aif.ru/012/727/dc0574ee37f5e30341757c6cd14e7a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4745038"/>
            <a:ext cx="2789237" cy="185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802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4746625"/>
            <a:ext cx="2813050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803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25" y="4745038"/>
            <a:ext cx="3298825" cy="185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804" name="Рисунок 9" descr="http://tv29.ru/new/images/pict/2015_06_09_14_46_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38" y="196850"/>
            <a:ext cx="2336800" cy="201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8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AutoShape 10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AutoShape 12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AutoShape 14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03300" y="52625"/>
            <a:ext cx="9855199" cy="954107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капитальный ремонт объектов инфраструктуры системы образования Северодвинска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5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463783"/>
            <a:ext cx="4156596" cy="31178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6" name="TextBox 3"/>
          <p:cNvSpPr txBox="1"/>
          <p:nvPr/>
        </p:nvSpPr>
        <p:spPr>
          <a:xfrm>
            <a:off x="884238" y="1155700"/>
            <a:ext cx="4275658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теневых навесов в 6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</a:t>
            </a:r>
            <a:r>
              <a:rPr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spcBef>
                <a:spcPct val="0"/>
              </a:spcBef>
              <a:buClrTx/>
              <a:buSzTx/>
              <a:buNone/>
            </a:pPr>
            <a:r>
              <a:rPr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работ 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2 276,57</a:t>
            </a:r>
            <a:r>
              <a:rPr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7" name="TextBox 2"/>
          <p:cNvSpPr txBox="1"/>
          <p:nvPr/>
        </p:nvSpPr>
        <p:spPr>
          <a:xfrm>
            <a:off x="6816080" y="1095632"/>
            <a:ext cx="443007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спортивной площадки в МБОУ «СОШ № </a:t>
            </a:r>
            <a:r>
              <a:rPr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spcBef>
                <a:spcPct val="0"/>
              </a:spcBef>
              <a:buClrTx/>
              <a:buSzTx/>
              <a:buNone/>
            </a:pPr>
            <a:r>
              <a:rPr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работ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11 169,984 </a:t>
            </a:r>
            <a:r>
              <a:rPr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тыс.руб)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8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420888"/>
            <a:ext cx="4430076" cy="33225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8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AutoShape 10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AutoShape 12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AutoShape 14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9151" y="52625"/>
            <a:ext cx="9855199" cy="954107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технического состояния зданий и сооружений муниципальной системы образования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73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19975" y="4322763"/>
            <a:ext cx="4137025" cy="2328862"/>
          </a:xfrm>
        </p:spPr>
      </p:pic>
      <p:sp>
        <p:nvSpPr>
          <p:cNvPr id="21" name="TextBox 20"/>
          <p:cNvSpPr txBox="1"/>
          <p:nvPr/>
        </p:nvSpPr>
        <p:spPr>
          <a:xfrm>
            <a:off x="6931025" y="1270000"/>
            <a:ext cx="49577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87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00" y="1209675"/>
            <a:ext cx="4337836" cy="2439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6" name="Прямоугольник 1"/>
          <p:cNvSpPr>
            <a:spLocks noChangeArrowheads="1"/>
          </p:cNvSpPr>
          <p:nvPr/>
        </p:nvSpPr>
        <p:spPr bwMode="auto">
          <a:xfrm>
            <a:off x="203199" y="1209674"/>
            <a:ext cx="718482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строительных конструкций, разработка проектно-сметной документации в образовательных организациях </a:t>
            </a:r>
          </a:p>
          <a:p>
            <a:pPr marL="285750" lvl="0" indent="-285750" defTabSz="914400">
              <a:spcBef>
                <a:spcPct val="0"/>
              </a:spcBef>
              <a:buClrTx/>
              <a:buSzTx/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(стоимость работ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9 410,95 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lvl="1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бассейна в МАОУ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кадетская школа»,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28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lvl="1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усиление строительных конструкций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«Гуманитарная гимназия  № 8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457200" lvl="1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 здания МАОУДО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ДЮЦ.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6137275" y="1041400"/>
            <a:ext cx="4573588" cy="874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Ремонт фасадов в 17 и крылец                            в 8 образовательных организациях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(стоимость работ – 18 870,45 тыс. руб.)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None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" name="Объект 3"/>
          <p:cNvSpPr txBox="1"/>
          <p:nvPr/>
        </p:nvSpPr>
        <p:spPr bwMode="auto">
          <a:xfrm>
            <a:off x="479376" y="1006732"/>
            <a:ext cx="4789488" cy="1057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Замена оконных и дверных блоков               в 31 образовательной организации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(стоимость работ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13 418,35 тыс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. руб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.)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40964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598" y="1981907"/>
            <a:ext cx="3016857" cy="16956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963" y="1981906"/>
            <a:ext cx="3066970" cy="1726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31" y="1981906"/>
            <a:ext cx="2301347" cy="1726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00" y="5039994"/>
            <a:ext cx="2090664" cy="1567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3482" y="5039994"/>
            <a:ext cx="2130587" cy="15990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3300" y="52625"/>
            <a:ext cx="9855199" cy="954107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объектов и систем жизнеобеспечения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72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578" y="1983520"/>
            <a:ext cx="2299196" cy="17243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3503712" y="3921397"/>
            <a:ext cx="4573588" cy="874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Ремонт кровель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None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в 7 образовательных организациях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(стоимость работ – 17 896,47тыс. руб.)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3300" y="52625"/>
            <a:ext cx="9855199" cy="954107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объектов и систем жизнеобеспечения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392" y="1018192"/>
            <a:ext cx="1123324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капитальные ремонты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плавательных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спортивных залов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28 233,00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, из них средства областного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10 000,00 </a:t>
            </a: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сумму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1 956,16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, из них средства областного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1 956,16 тыс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2" y="2975195"/>
            <a:ext cx="4873789" cy="36553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969941"/>
            <a:ext cx="4892040" cy="3660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054100" y="58738"/>
            <a:ext cx="9647767" cy="492443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в 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подпрограммы</a:t>
            </a:r>
            <a:endParaRPr lang="ru-RU" altLang="ru-RU" sz="2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7608168" y="551181"/>
            <a:ext cx="4413970" cy="57554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sz="2800" b="1" dirty="0">
                <a:solidFill>
                  <a:srgbClr val="236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Подпрограммы: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sz="2000" b="1" dirty="0">
              <a:solidFill>
                <a:srgbClr val="2362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дошкольного, общего и дополнительного образования детей.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и совершенствование инфраструктуры муниципальной системы образования Северодвинска.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комфортной и безопасной образовательной среды.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Безбарьерная среда муниципальных образовательных учреждений Северодвинска.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Совершенствование системы предоставления услуг в сфере образования Северодвинска.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Обеспечивающая подпрограмма.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0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8" y="5867400"/>
            <a:ext cx="728662" cy="1571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81130613"/>
              </p:ext>
            </p:extLst>
          </p:nvPr>
        </p:nvGraphicFramePr>
        <p:xfrm>
          <a:off x="119337" y="843812"/>
          <a:ext cx="7416824" cy="582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2" name="TextBox 1"/>
          <p:cNvSpPr txBox="1"/>
          <p:nvPr/>
        </p:nvSpPr>
        <p:spPr>
          <a:xfrm>
            <a:off x="231775" y="523346"/>
            <a:ext cx="963613" cy="338826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sz="1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16632"/>
            <a:ext cx="9888569" cy="1182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5725" y="1252538"/>
            <a:ext cx="9563100" cy="1421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 электроосвещения</a:t>
            </a:r>
            <a:r>
              <a:rPr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7 486,525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сумму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8 090,25 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руб.)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91" y="2852936"/>
            <a:ext cx="5256584" cy="3506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837332"/>
            <a:ext cx="4690849" cy="352174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58176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6126501" y="604874"/>
            <a:ext cx="5781675" cy="5865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</a:rPr>
              <a:t>электротехнических систем и систем вентиляции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</a:rPr>
              <a:t>(стоимость работ – 2 029,2 тыс. руб.)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250BE5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ru-RU" sz="1800" kern="0" dirty="0">
              <a:solidFill>
                <a:srgbClr val="250BE5"/>
              </a:solidFill>
              <a:latin typeface="Times New Roman" panose="0202060305040502030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250BE5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lang="ru-RU" sz="1800" kern="0" dirty="0">
              <a:solidFill>
                <a:srgbClr val="250BE5"/>
              </a:solidFill>
              <a:latin typeface="Times New Roman" panose="0202060305040502030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50BE5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</a:rPr>
              <a:t>по комплексному ремонту помещений                     в 37 образовательных организациях                   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</a:rPr>
              <a:t>(стоимость работ –  27 437,167 тыс. руб.)</a:t>
            </a:r>
          </a:p>
          <a:p>
            <a:pPr marL="0" lvl="0" indent="0" eaLnBrk="1" hangingPunct="1">
              <a:buClr>
                <a:srgbClr val="FF0000"/>
              </a:buClr>
              <a:buNone/>
              <a:defRPr/>
            </a:pPr>
            <a:r>
              <a:rPr lang="ru-RU" sz="1800" kern="0" dirty="0" smtClean="0">
                <a:latin typeface="Times New Roman" panose="02020603050405020304"/>
              </a:rPr>
              <a:t>В том числе открытие трех </a:t>
            </a:r>
            <a:r>
              <a:rPr lang="ru-RU" sz="1800" kern="0" dirty="0">
                <a:latin typeface="Times New Roman" panose="02020603050405020304"/>
              </a:rPr>
              <a:t>дополнительных групп </a:t>
            </a:r>
            <a:r>
              <a:rPr lang="ru-RU" sz="1800" kern="0" dirty="0" smtClean="0">
                <a:latin typeface="Times New Roman" panose="02020603050405020304"/>
              </a:rPr>
              <a:t>в </a:t>
            </a:r>
          </a:p>
          <a:p>
            <a:pPr marL="0" lvl="0" indent="0" eaLnBrk="1" hangingPunct="1">
              <a:buClr>
                <a:srgbClr val="FF0000"/>
              </a:buClr>
              <a:buNone/>
              <a:defRPr/>
            </a:pPr>
            <a:r>
              <a:rPr lang="ru-RU" sz="1800" kern="0" dirty="0" smtClean="0">
                <a:latin typeface="Times New Roman" panose="02020603050405020304"/>
              </a:rPr>
              <a:t>МБДОУ </a:t>
            </a:r>
            <a:r>
              <a:rPr lang="ru-RU" sz="1800" kern="0" dirty="0">
                <a:latin typeface="Times New Roman" panose="02020603050405020304"/>
              </a:rPr>
              <a:t>№ 13 «Незабудка», МБДОУ № 66 </a:t>
            </a:r>
            <a:r>
              <a:rPr lang="ru-RU" sz="1800" kern="0" dirty="0" smtClean="0">
                <a:latin typeface="Times New Roman" panose="02020603050405020304"/>
              </a:rPr>
              <a:t>«Беломорочка» </a:t>
            </a:r>
          </a:p>
          <a:p>
            <a:pPr marL="0" lvl="0" indent="0" eaLnBrk="1" hangingPunct="1">
              <a:buClr>
                <a:srgbClr val="FF0000"/>
              </a:buClr>
              <a:buNone/>
              <a:defRPr/>
            </a:pPr>
            <a:r>
              <a:rPr lang="ru-RU" sz="1800" kern="0" dirty="0" smtClean="0">
                <a:latin typeface="Times New Roman" panose="02020603050405020304"/>
              </a:rPr>
              <a:t>и МБДОУ </a:t>
            </a:r>
            <a:r>
              <a:rPr lang="ru-RU" sz="1800" kern="0" dirty="0">
                <a:latin typeface="Times New Roman" panose="02020603050405020304"/>
              </a:rPr>
              <a:t>№ 69 </a:t>
            </a:r>
            <a:r>
              <a:rPr lang="ru-RU" sz="1800" kern="0" dirty="0" smtClean="0">
                <a:latin typeface="Times New Roman" panose="02020603050405020304"/>
              </a:rPr>
              <a:t>«Дюймовочка»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</a:endParaRPr>
          </a:p>
        </p:txBody>
      </p:sp>
      <p:sp>
        <p:nvSpPr>
          <p:cNvPr id="3" name="Объект 3"/>
          <p:cNvSpPr txBox="1"/>
          <p:nvPr/>
        </p:nvSpPr>
        <p:spPr bwMode="auto">
          <a:xfrm>
            <a:off x="260688" y="604874"/>
            <a:ext cx="5908675" cy="61102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по ремонту сантехнических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систем,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систем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холодного и горячего водоснабжения, систем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отопления, систем фекальной и ливневой канализаций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(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стоимость работ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7 458,556 тыс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.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руб.)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теневых навесов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(стоимость работ – 565,982 тыс. руб.)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3300" y="52625"/>
            <a:ext cx="9855199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выполнены работы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111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3" y="2599567"/>
            <a:ext cx="2500312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2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601" y="1390104"/>
            <a:ext cx="1052024" cy="14040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3" name="Рисунок 6" descr="http://dnepr.web2ua.com/wp-content/uploads/2016/11/60559_v_dnepre_otkryli_detskij_sad_dlja_detej_i.jpeg"/>
          <p:cNvPicPr>
            <a:picLocks noChangeAspect="1"/>
          </p:cNvPicPr>
          <p:nvPr/>
        </p:nvPicPr>
        <p:blipFill>
          <a:blip r:embed="rId5"/>
          <a:srcRect t="48122" r="53175" b="9319"/>
          <a:stretch>
            <a:fillRect/>
          </a:stretch>
        </p:blipFill>
        <p:spPr>
          <a:xfrm>
            <a:off x="3030987" y="3140968"/>
            <a:ext cx="2696629" cy="18305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4" name="Рисунок 8" descr="http://rybilnik.ru/sites/default/files/img/photo_galeries_images/p104054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120" y="1400026"/>
            <a:ext cx="1797324" cy="1399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5" name="Рисунок 10" descr="http://www.gorodperm.ru/upload/pages/196/image_127786568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024" y="5037875"/>
            <a:ext cx="2217399" cy="1633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06" y="5037875"/>
            <a:ext cx="2262187" cy="167728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8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AutoShape 10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156" name="AutoShape 12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157" name="AutoShape 14" descr="ÐÐ°ÑÑÐ¸Ð½ÐºÐ¸ Ð¿Ð¾ Ð·Ð°Ð¿ÑÐ¾ÑÑ Ð¦Ð®ÐÐ¢Ð¢ ÑÐµÐ²ÐµÑÐ¾Ð´Ð²Ð¸Ð½ÑÐº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4917" y="7937"/>
            <a:ext cx="11112500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«Формирование комфортной и безопасной образовательной среды»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9161" name="Таблица 49160"/>
          <p:cNvGraphicFramePr/>
          <p:nvPr>
            <p:extLst>
              <p:ext uri="{D42A27DB-BD31-4B8C-83A1-F6EECF244321}">
                <p14:modId xmlns:p14="http://schemas.microsoft.com/office/powerpoint/2010/main" val="3314337123"/>
              </p:ext>
            </p:extLst>
          </p:nvPr>
        </p:nvGraphicFramePr>
        <p:xfrm>
          <a:off x="261938" y="1066800"/>
          <a:ext cx="11586125" cy="5175250"/>
        </p:xfrm>
        <a:graphic>
          <a:graphicData uri="http://schemas.openxmlformats.org/drawingml/2006/table">
            <a:tbl>
              <a:tblPr/>
              <a:tblGrid>
                <a:gridCol w="8566150"/>
                <a:gridCol w="152400"/>
                <a:gridCol w="1339850"/>
                <a:gridCol w="95800"/>
                <a:gridCol w="1431925"/>
              </a:tblGrid>
              <a:tr h="52705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7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921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 1. Обеспечение содержания зданий и сооружений муниципальных образовательных организаций, обустройство прилегающих к ним территорий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78 544,0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78 110,1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304925"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lnSpc>
                          <a:spcPct val="150000"/>
                        </a:lnSpc>
                        <a:buNone/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исполнения муниципальных функций МКУ ЦОФООС - 386 901,50 м². </a:t>
                      </a:r>
                    </a:p>
                    <a:p>
                      <a:pPr lvl="0" algn="just" defTabSz="457200" eaLnBrk="1" hangingPunct="1">
                        <a:buNone/>
                      </a:pPr>
                      <a:r>
                        <a:rPr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Выполнено: </a:t>
                      </a:r>
                      <a:r>
                        <a:rPr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аварийно-диспетчерское обслуживание – 8 897 заявок; профилактическое обслуживание –  2 870 заявок; транспортное обслуживание – 422 заявок; проектные работы – 10 проектов. </a:t>
                      </a:r>
                      <a:endParaRPr lang="ru-RU" altLang="en-US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191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2. Повышение уровня благоустройства территорий муниципальных образовательных организаций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891,8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891,8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1304925"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</a:pPr>
                      <a:r>
                        <a:rPr b="1" i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Выполнены работы:  </a:t>
                      </a:r>
                      <a:r>
                        <a:rPr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обрезке и </a:t>
                      </a:r>
                      <a:r>
                        <a:rPr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ликвидации</a:t>
                      </a:r>
                      <a:r>
                        <a:rPr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деревьев</a:t>
                      </a:r>
                      <a:r>
                        <a:rPr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ремонту </a:t>
                      </a:r>
                      <a:r>
                        <a:rPr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</a:t>
                      </a:r>
                      <a:r>
                        <a:rPr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освещения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 в </a:t>
                      </a:r>
                      <a:r>
                        <a:rPr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организациях.</a:t>
                      </a:r>
                      <a:endParaRPr lang="ru-RU" altLang="en-US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66" marB="3516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189" name="Рисунок 9" descr="http://lib.znate.ru/pars_docs/refs/69/68917/68917_html_2ebefa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0475" cy="176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11899"/>
            <a:ext cx="11112500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«Формирование комфортной и безопасной образовательной среды»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1124744"/>
            <a:ext cx="907300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проведения конкурса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территорий образовательных организаций, подведомственных Управлению образования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реализованы проекты на сумму 10,000 тыс. руб.: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 «Сказка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«Искорки радости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66 «Беломорочка»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 белого моря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8 «Лесная сказка»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«Дорога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сад- дорога в будущее»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74 «Винни-Пух»-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««Сказочное царство, детское государство»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89 «Умка»- 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«Умка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территория детских интересов»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«СП № 1»- проект «Школьный двор – я здесь как дома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«Вернём детей в реальный мир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21» - 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сделаем школу краше!».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МАОУДО «ДЮЦ»- проект «Будь готов к своему Эвересту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83" y="2348880"/>
            <a:ext cx="3744415" cy="280831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40470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21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78106"/>
              </p:ext>
            </p:extLst>
          </p:nvPr>
        </p:nvGraphicFramePr>
        <p:xfrm>
          <a:off x="438150" y="1201738"/>
          <a:ext cx="11509375" cy="5564188"/>
        </p:xfrm>
        <a:graphic>
          <a:graphicData uri="http://schemas.openxmlformats.org/drawingml/2006/table">
            <a:tbl>
              <a:tblPr/>
              <a:tblGrid>
                <a:gridCol w="8456613"/>
                <a:gridCol w="1514475"/>
                <a:gridCol w="1538287"/>
              </a:tblGrid>
              <a:tr h="527050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Задачи подпрограммы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87" marB="351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2020 ГОДУ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87" marB="351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87" marB="351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87" marB="351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619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3. Повышение уровня пожарной безопасности муниципальных образовательных организаций</a:t>
                      </a: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87" marB="351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17 148,1</a:t>
                      </a: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87" marB="351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17 148,1</a:t>
                      </a:r>
                      <a:endParaRPr kumimoji="0" lang="ru-RU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00" marR="70400" marT="35187" marB="3518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3924300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выполнены работы по подготовке проектной документации на модернизацию систем автоматической пожарной сигнализации и систем оповещения и управления эвакуацией при пожаре в 3 образовательных организациях;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выполнены работы по подготовке проектной документации, оборудованию системами автоматической пожарной сигнализации и систем оповещения и управления эвакуацией при пожаре на одном объекте в 1 образовательной организации;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выполнены работы по подготовке проектной документации и по модернизации систем автоматической пожарной сигнализации и систем оповещения и управления эвакуацией при пожаре на изначально предусмотренном уровне в соответствии с нормативами в 12 образовательных организациях (14 объектах). С привлечением областных средств выполнены работы в 6 образовательных организациях;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выполнены работы по установке в пожароопасных помещениях муниципальных образовательных учреждений дверей 0,6 часа степени огнестойкости в 4 образовательных организациях (8 помещениях). С привлечением областных средств выполнены работы в 1 образовательной организации. </a:t>
                      </a:r>
                    </a:p>
                  </a:txBody>
                  <a:tcPr marL="70400" marR="70400" marT="35187" marB="351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50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98425"/>
            <a:ext cx="28575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8" name="Заголовок 1"/>
          <p:cNvSpPr>
            <a:spLocks noGrp="1"/>
          </p:cNvSpPr>
          <p:nvPr>
            <p:ph type="title"/>
          </p:nvPr>
        </p:nvSpPr>
        <p:spPr>
          <a:xfrm>
            <a:off x="4125913" y="239713"/>
            <a:ext cx="7891462" cy="92551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«Формирование комфортной и безопасной образовательной среды»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502038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6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33234"/>
              </p:ext>
            </p:extLst>
          </p:nvPr>
        </p:nvGraphicFramePr>
        <p:xfrm>
          <a:off x="401638" y="971550"/>
          <a:ext cx="11558587" cy="5902325"/>
        </p:xfrm>
        <a:graphic>
          <a:graphicData uri="http://schemas.openxmlformats.org/drawingml/2006/table">
            <a:tbl>
              <a:tblPr/>
              <a:tblGrid>
                <a:gridCol w="8505825"/>
                <a:gridCol w="1514475"/>
                <a:gridCol w="1538287"/>
              </a:tblGrid>
              <a:tr h="527050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Задачи подпрограммы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78" marB="351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РЕЗУЛЬТАТЫ РЕАЛИЗАЦИИ ПРОГРАММЫ В 2020 ГОДУ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78" marB="351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78" marB="351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kumimoji="0" lang="ru-RU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78" marB="351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619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0BE5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Задача 4. Повышение защищенности территории и зданий муниципальных образовательных организаций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50BE5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95" marR="70395" marT="35178" marB="351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0BE5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16 808,3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50BE5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95" marR="70395" marT="35178" marB="351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0BE5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16 808,3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50BE5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95" marR="70395" marT="35178" marB="351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4387850"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28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 выполнены работы по оснащению системой видеонаблюдения одного объекта в 1 образовательной организации;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 выполнены работы по модернизации систем видеонаблюдения в 3 образовательных организациях (3 объектах);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 выполнены работы по оборудованию объектов муниципальных образовательных организаций системами охранной сигнализации в 5 организациях (5 объектах);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 выполнены работы по оборудованию объектов муниципальных образовательных организаций системам контроля и управления доступом в 1 организации (1 объекте); 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 выполнены работы по устройству ограждения территории муниципальных образовательных организаций в 3 организациях (3 объектах);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- выполнены работы по подготовке проектной документации на оборудование 64 объектов системами охранной сигнализации.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</a:pPr>
                      <a:endParaRPr kumimoji="0" lang="ru-RU" alt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50BE5"/>
                        </a:solidFill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95" marR="70395" marT="35178" marB="3517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5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98425"/>
            <a:ext cx="28575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6" name="Заголовок 1"/>
          <p:cNvSpPr>
            <a:spLocks noGrp="1"/>
          </p:cNvSpPr>
          <p:nvPr>
            <p:ph type="title"/>
          </p:nvPr>
        </p:nvSpPr>
        <p:spPr>
          <a:xfrm>
            <a:off x="4113213" y="0"/>
            <a:ext cx="7891462" cy="92551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«Формирование комфортной и безопасной образовательной среды»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55256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Таблица 55297"/>
          <p:cNvGraphicFramePr/>
          <p:nvPr>
            <p:extLst>
              <p:ext uri="{D42A27DB-BD31-4B8C-83A1-F6EECF244321}">
                <p14:modId xmlns:p14="http://schemas.microsoft.com/office/powerpoint/2010/main" val="2987293249"/>
              </p:ext>
            </p:extLst>
          </p:nvPr>
        </p:nvGraphicFramePr>
        <p:xfrm>
          <a:off x="388938" y="915988"/>
          <a:ext cx="11558588" cy="5883438"/>
        </p:xfrm>
        <a:graphic>
          <a:graphicData uri="http://schemas.openxmlformats.org/drawingml/2006/table">
            <a:tbl>
              <a:tblPr/>
              <a:tblGrid>
                <a:gridCol w="8505825"/>
                <a:gridCol w="1514475"/>
                <a:gridCol w="1538288"/>
              </a:tblGrid>
              <a:tr h="50474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Задачи подпрограммы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59291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5. Обеспечение соблюдения санитарно-гигиенических норм и требований охраны труда при организации обучения и воспитания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29 304,3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29 303,1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4259882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</a:pPr>
                      <a:r>
                        <a:rPr lang="ru-RU" sz="15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целях обеспечения безопасности и улучшения условий труда работников муниципальных образовательных организаций проведены следующие мероприятия:</a:t>
                      </a:r>
                    </a:p>
                    <a:p>
                      <a:pPr lvl="0" defTabSz="45720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</a:pP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 проведена специальная оценка условий труда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 местах образовательных организаций,</a:t>
                      </a:r>
                    </a:p>
                    <a:p>
                      <a:pPr lvl="0" defTabSz="45720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</a:pP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 проведено психиатрическое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освидетельствование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образовательных организаций,</a:t>
                      </a:r>
                    </a:p>
                    <a:p>
                      <a:pPr lvl="0" defTabSz="45720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</a:pP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проведена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утилизация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люминесцентных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ламп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В целях профилактики новой коронавирусной инфекции в образовательных организациях закуплено и установлено следующее оборудование и дезинфицирующие средства: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- 1053 ультрафиолетовых рециркуляторов закрытого типа,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- 750 инфракрасных термометров,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дезинфицирующие средства для уборки помещений и обработки рук на сумму 1 992,5 тыс. руб.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i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рамках мероприятия по приобретению образовательными организациями оборудования и дезинфицирующих средств для профилактики COVID-19, ОРВИ и гриппа израсходовано 27 158,7 тыс. руб., из них 25 950,6 тыс. руб. было выделено из резерва городского округа Архангельской области «Северодвинск».</a:t>
                      </a:r>
                    </a:p>
                    <a:p>
                      <a:pPr lvl="0" defTabSz="45720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</a:pPr>
                      <a:r>
                        <a:rPr lang="ru-RU" sz="15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(67 %) муниципальных образовательных организациях принято решение о присоединении к концепции «Нулевой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5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defTabSz="45720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</a:pPr>
                      <a:r>
                        <a:rPr lang="ru-RU" sz="15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15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безопасных условий труда способствует снижению рисков производственного травматизма.</a:t>
                      </a:r>
                    </a:p>
                    <a:p>
                      <a:pPr lvl="0" algn="just" defTabSz="457200" eaLnBrk="1" hangingPunct="1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buNone/>
                      </a:pP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Анализ производственного травматизма за три года (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–20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гг.) показал, что он остается стабильно низким: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 от общего числа работающих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 от общего числа работающих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 от общего числа работающих </a:t>
                      </a:r>
                      <a:r>
                        <a:rPr sz="1500" b="1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– 1 несчастный случай, 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несчастный случай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5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– 2 </a:t>
                      </a:r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несчастных случая</a:t>
                      </a:r>
                      <a:r>
                        <a:rPr sz="15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altLang="en-US" sz="1600" b="1" i="1" dirty="0">
                        <a:solidFill>
                          <a:srgbClr val="250BE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395" marR="70395" marT="35168" marB="3516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31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8" y="123825"/>
            <a:ext cx="2857500" cy="166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17" name="Заголовок 1"/>
          <p:cNvSpPr>
            <a:spLocks noGrp="1"/>
          </p:cNvSpPr>
          <p:nvPr>
            <p:ph type="title"/>
          </p:nvPr>
        </p:nvSpPr>
        <p:spPr>
          <a:xfrm>
            <a:off x="4100513" y="0"/>
            <a:ext cx="7891462" cy="925513"/>
          </a:xfrm>
        </p:spPr>
        <p:txBody>
          <a:bodyPr vert="horz" wrap="square" lIns="91440" tIns="45720" rIns="91440" bIns="45720" anchor="t"/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«Формирование комфортной и безопасной образовательной среды»</a:t>
            </a:r>
            <a:endParaRPr sz="2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5957" y="103962"/>
            <a:ext cx="10992757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4 «Безбарьерная среда муниципальных образовательных учреждений Северодвинска»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146385" y="4776788"/>
            <a:ext cx="5199063" cy="1412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Прошли обучение </a:t>
            </a:r>
            <a:r>
              <a:rPr lang="ru-RU" sz="1800" b="1" kern="0" dirty="0">
                <a:latin typeface="Times New Roman" panose="02020603050405020304"/>
              </a:rPr>
              <a:t>6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+mn-cs"/>
              </a:rPr>
              <a:t> педагогов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11" name="Объект 3"/>
          <p:cNvSpPr txBox="1"/>
          <p:nvPr/>
        </p:nvSpPr>
        <p:spPr bwMode="auto">
          <a:xfrm>
            <a:off x="557213" y="4702175"/>
            <a:ext cx="5137150" cy="2155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закуплено</a:t>
            </a:r>
            <a:r>
              <a:rPr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sz="16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6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Char char="n"/>
            </a:pPr>
            <a:endParaRPr sz="1200" dirty="0">
              <a:solidFill>
                <a:srgbClr val="00B0F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0000"/>
              </a:buClr>
              <a:buSzPct val="60000"/>
              <a:buFont typeface="Wingdings" panose="05000000000000000000" pitchFamily="2" charset="2"/>
              <a:buNone/>
            </a:pPr>
            <a:r>
              <a:rPr sz="1200" dirty="0">
                <a:solidFill>
                  <a:srgbClr val="00B0F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57351" name="Рисунок 13" descr="https://midpo.ru/images/2016/03/foto-23-03-2016-1200x6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693" y="5220823"/>
            <a:ext cx="2673470" cy="15038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Рисунок 14" descr="https://pbs.twimg.com/media/DC8UvIBW0AALp4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054" y="5220823"/>
            <a:ext cx="2684660" cy="150752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7353" name="Таблица 57352"/>
          <p:cNvGraphicFramePr/>
          <p:nvPr>
            <p:extLst>
              <p:ext uri="{D42A27DB-BD31-4B8C-83A1-F6EECF244321}">
                <p14:modId xmlns:p14="http://schemas.microsoft.com/office/powerpoint/2010/main" val="593125224"/>
              </p:ext>
            </p:extLst>
          </p:nvPr>
        </p:nvGraphicFramePr>
        <p:xfrm>
          <a:off x="304800" y="971550"/>
          <a:ext cx="11887200" cy="3695806"/>
        </p:xfrm>
        <a:graphic>
          <a:graphicData uri="http://schemas.openxmlformats.org/drawingml/2006/table">
            <a:tbl>
              <a:tblPr/>
              <a:tblGrid>
                <a:gridCol w="8794750"/>
                <a:gridCol w="1527175"/>
                <a:gridCol w="1565275"/>
              </a:tblGrid>
              <a:tr h="53975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963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 Обеспечение доступности муниципальных образовательных организаций для детей с ограниченными возможностями здоровья и детей-инвалидов для получения образовательных услуг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3444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Местный бюджет</a:t>
                      </a:r>
                      <a:endParaRPr lang="ru-RU" altLang="en-US" sz="16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317,1</a:t>
                      </a:r>
                      <a:endParaRPr lang="ru-RU" altLang="en-US" sz="16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317,1</a:t>
                      </a:r>
                      <a:endParaRPr lang="ru-RU" altLang="en-US" sz="16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Областной бюджет</a:t>
                      </a:r>
                      <a:endParaRPr lang="ru-RU" altLang="en-US" sz="16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altLang="en-US" sz="16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altLang="en-US" sz="1600" b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963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2. Повышение уровня квалификации педагогических работников, занятых в обучении детей с ограниченными возможностями здоровья, детей-инвалидов                                                        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34" marR="83234" marT="41603" marB="416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</a:tbl>
          </a:graphicData>
        </a:graphic>
      </p:graphicFrame>
      <p:pic>
        <p:nvPicPr>
          <p:cNvPr id="57385" name="Picture 2" descr="ÐÐ°ÑÑÐ¸Ð½ÐºÐ¸ Ð¿Ð¾ Ð·Ð°Ð¿ÑÐ¾ÑÑ Ð¾Ð±ÑÐµÐµ Ð¾Ð±ÑÐ°Ð·Ð¾Ð²Ð°Ð½Ð¸Ðµ 1-4 ÐºÐ»Ð°ÑÑÑ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671638" cy="21161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7386" name="Объект 1"/>
          <p:cNvGraphicFramePr>
            <a:graphicFrameLocks noChangeAspect="1"/>
          </p:cNvGraphicFramePr>
          <p:nvPr/>
        </p:nvGraphicFramePr>
        <p:xfrm>
          <a:off x="92075" y="92075"/>
          <a:ext cx="1092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showAsIcon="1" r:id="rId7" imgW="1094740" imgH="643890" progId="Package">
                  <p:embed/>
                </p:oleObj>
              </mc:Choice>
              <mc:Fallback>
                <p:oleObj showAsIcon="1" r:id="rId7" imgW="1094740" imgH="643890" progId="Package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0922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7" name="Объект 2"/>
          <p:cNvGraphicFramePr>
            <a:graphicFrameLocks noChangeAspect="1"/>
          </p:cNvGraphicFramePr>
          <p:nvPr/>
        </p:nvGraphicFramePr>
        <p:xfrm>
          <a:off x="92075" y="92075"/>
          <a:ext cx="1092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showAsIcon="1" r:id="rId9" imgW="1094740" imgH="643890" progId="Package">
                  <p:embed/>
                </p:oleObj>
              </mc:Choice>
              <mc:Fallback>
                <p:oleObj showAsIcon="1" r:id="rId9" imgW="1094740" imgH="643890" progId="Package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09220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88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4713" y="4776789"/>
            <a:ext cx="1703203" cy="1947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88926" y="23815"/>
            <a:ext cx="8256231" cy="1384995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«Совершенствование системы предоставления услуг в сфере образования Северодвинска»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9397" name="Замещающее содержимое 593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857472"/>
              </p:ext>
            </p:extLst>
          </p:nvPr>
        </p:nvGraphicFramePr>
        <p:xfrm>
          <a:off x="500063" y="1408113"/>
          <a:ext cx="11212513" cy="5188579"/>
        </p:xfrm>
        <a:graphic>
          <a:graphicData uri="http://schemas.openxmlformats.org/drawingml/2006/table">
            <a:tbl>
              <a:tblPr/>
              <a:tblGrid>
                <a:gridCol w="517525"/>
                <a:gridCol w="7099300"/>
                <a:gridCol w="1992313"/>
                <a:gridCol w="1603375"/>
              </a:tblGrid>
              <a:tr h="51752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93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639762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инновационной составляющей образовательных услуг</a:t>
                      </a:r>
                      <a:endParaRPr lang="ru-RU" altLang="en-US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140,9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140,9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1468438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</a:t>
                      </a:r>
                      <a:r>
                        <a:rPr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«Инновации в </a:t>
                      </a:r>
                      <a:r>
                        <a:rPr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r>
                        <a:rPr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9 педагогических работников образовательных организаций, получили поощрение за инновационную деятельность</a:t>
                      </a:r>
                      <a:r>
                        <a:rPr lang="ru-RU" b="0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</a:t>
                      </a:r>
                      <a:r>
                        <a:rPr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 инновационного опыта муниципальных образовательных организаций.</a:t>
                      </a:r>
                      <a:endParaRPr lang="ru-RU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04837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информационного поля образовательной системы</a:t>
                      </a:r>
                      <a:endParaRPr lang="ru-RU" altLang="en-US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1463675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defTabSz="457200" eaLnBrk="1" hangingPunct="1">
                        <a:buNone/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 дошкольного, общего образования, которые оказывают услуги в электронном виде, составила </a:t>
                      </a:r>
                      <a:r>
                        <a:rPr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 процентов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количество граждан, обратившихся за предоставлением муниципальных услуг в электронном виде, – </a:t>
                      </a:r>
                      <a:r>
                        <a:rPr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количество посещений, обращений граждан на портале Управления образования Администрации Северодвинска – </a:t>
                      </a:r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15 919 </a:t>
                      </a:r>
                      <a:r>
                        <a:rPr u="sng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altLang="en-US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7" marB="457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23814"/>
            <a:ext cx="3346647" cy="23970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48743" y="23813"/>
            <a:ext cx="5954486" cy="1815882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«Совершенствование системы предоставления услуг в сфере образования Северодвинска»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445" name="Замещающее содержимое 614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69196"/>
              </p:ext>
            </p:extLst>
          </p:nvPr>
        </p:nvGraphicFramePr>
        <p:xfrm>
          <a:off x="551384" y="1891069"/>
          <a:ext cx="11517313" cy="4569292"/>
        </p:xfrm>
        <a:graphic>
          <a:graphicData uri="http://schemas.openxmlformats.org/drawingml/2006/table">
            <a:tbl>
              <a:tblPr/>
              <a:tblGrid>
                <a:gridCol w="528638"/>
                <a:gridCol w="7239000"/>
                <a:gridCol w="2030412"/>
                <a:gridCol w="1719263"/>
              </a:tblGrid>
              <a:tr h="51752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Задачи подпрограммы 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9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859099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endParaRPr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457200" eaLnBrk="1" hangingPunct="1">
                        <a:buNone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творческой активности и профессионального развития педагогических работников</a:t>
                      </a:r>
                      <a:endParaRPr lang="ru-RU" altLang="en-US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24 882,8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24 376,6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2832100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450000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2020 году проведено августовское совещание работников образования муниципального образования «Северодвинск».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расходов на оплату жилых помещений, отопления и освещения педагогическим работникам, проживающим и работающим в сельских населенных пунктах, осуществлялось из областного бюджета для </a:t>
                      </a:r>
                      <a:r>
                        <a:rPr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двух общеобразовательных организаций</a:t>
                      </a: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450000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Правом на компенсацию расходов за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жилых помещений воспользовалось 19 педагогических работников.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450000" defTabSz="457200" eaLnBrk="1" hangingPunct="1">
                        <a:buNone/>
                      </a:pP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Правом на компенсацию расходов на оплату стоимости проезда и провоза багажа к месту использования отпуска и обратно для лиц, работающих в муниципальных организациях сферы образования, финансируемых из местного бюджета, и членов их </a:t>
                      </a:r>
                      <a:r>
                        <a:rPr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воспользовались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 человек</a:t>
                      </a:r>
                      <a:r>
                        <a:rPr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altLang="en-US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692" marB="4569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8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175" y="23813"/>
            <a:ext cx="2765425" cy="183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5478" cy="29731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81000" y="966788"/>
            <a:ext cx="11633200" cy="490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5" name="Прямоугольник 2"/>
          <p:cNvSpPr/>
          <p:nvPr/>
        </p:nvSpPr>
        <p:spPr>
          <a:xfrm>
            <a:off x="415720" y="78152"/>
            <a:ext cx="11114087" cy="37240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179705" algn="ctr" defTabSz="914400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</a:p>
          <a:p>
            <a:pPr marL="0" lvl="0" indent="179705" algn="ctr" defTabSz="914400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доступности, качества и эффективности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179705" algn="ctr" defTabSz="914400" hangingPunct="1">
              <a:spcBef>
                <a:spcPct val="0"/>
              </a:spcBef>
              <a:buClrTx/>
              <a:buSzTx/>
              <a:buFontTx/>
              <a:buNone/>
            </a:pPr>
            <a:r>
              <a:rPr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Северодвинске с учетом запросов личности, общества и государства.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179705" algn="just" defTabSz="91440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23629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</a:p>
          <a:p>
            <a:pPr marL="0" lvl="0" indent="179705" algn="just" defTabSz="91440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 основании отчета об исполнении Плана </a:t>
            </a:r>
            <a:r>
              <a:rPr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реализации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муниципальной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179705" algn="just" defTabSz="91440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программы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«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Развитие </a:t>
            </a:r>
            <a:r>
              <a:rPr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образования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Северодвинска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»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179705" algn="just" defTabSz="91440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степень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выполнения </a:t>
            </a:r>
            <a:r>
              <a:rPr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плана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составила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100,00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балл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ов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том числе: 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 algn="just" defTabSz="91440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в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087" y="4441649"/>
            <a:ext cx="1916113" cy="206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847254"/>
            <a:ext cx="2416175" cy="166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453609"/>
            <a:ext cx="2753872" cy="206540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484913" y="413658"/>
            <a:ext cx="6650039" cy="1384995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5 «Совершенствование системы предоставления услуг в сфере образования Северодвинска»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3493" name="Замещающее содержимое 6349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680553"/>
              </p:ext>
            </p:extLst>
          </p:nvPr>
        </p:nvGraphicFramePr>
        <p:xfrm>
          <a:off x="1216025" y="2187575"/>
          <a:ext cx="10747375" cy="3843925"/>
        </p:xfrm>
        <a:graphic>
          <a:graphicData uri="http://schemas.openxmlformats.org/drawingml/2006/table">
            <a:tbl>
              <a:tblPr/>
              <a:tblGrid>
                <a:gridCol w="823913"/>
                <a:gridCol w="6537325"/>
                <a:gridCol w="1833562"/>
                <a:gridCol w="1552575"/>
              </a:tblGrid>
              <a:tr h="51752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82550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муниципальной системы независимой оценки качества образования</a:t>
                      </a:r>
                      <a:endParaRPr lang="ru-RU" altLang="en-US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122,2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2100263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defTabSz="457200" eaLnBrk="1" hangingPunct="1">
                        <a:buNone/>
                      </a:pP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охваченных мониторинговыми исследованиями образовательных достижений, </a:t>
                      </a:r>
                      <a:r>
                        <a:rPr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составила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 процента</a:t>
                      </a:r>
                      <a:r>
                        <a:rPr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defTabSz="457200" eaLnBrk="1" hangingPunct="1">
                        <a:buNone/>
                      </a:pP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участвующих в независимой оценке качества работы муниципальных образовательных организаций, составила </a:t>
                      </a:r>
                      <a:r>
                        <a:rPr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процентов</a:t>
                      </a: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lvl="0" indent="179705" defTabSz="457200" eaLnBrk="1" hangingPunct="1">
                        <a:buNone/>
                      </a:pPr>
                      <a:r>
                        <a:rPr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образовательных организаций, участвующих в мониторинге, рейтинге независимой оценки качества работы муниципальных образовательных организаций составило </a:t>
                      </a:r>
                      <a:r>
                        <a:rPr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единицы</a:t>
                      </a:r>
                      <a:endParaRPr lang="ru-RU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696" marB="4569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4624"/>
            <a:ext cx="3096344" cy="30963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29929" y="174171"/>
            <a:ext cx="8796404" cy="523220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подпрограмма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5541" name="Замещающее содержимое 655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605588"/>
              </p:ext>
            </p:extLst>
          </p:nvPr>
        </p:nvGraphicFramePr>
        <p:xfrm>
          <a:off x="695400" y="2001838"/>
          <a:ext cx="10807700" cy="4066823"/>
        </p:xfrm>
        <a:graphic>
          <a:graphicData uri="http://schemas.openxmlformats.org/drawingml/2006/table">
            <a:tbl>
              <a:tblPr/>
              <a:tblGrid>
                <a:gridCol w="7212013"/>
                <a:gridCol w="1884362"/>
                <a:gridCol w="1711325"/>
              </a:tblGrid>
              <a:tr h="421648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8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51675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Обеспечивающая подпрограмма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62 470,7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61 953,8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2727166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just" defTabSz="457200" eaLnBrk="1" hangingPunct="1"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органов Администрации Северодвинска и обеспечение их 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функций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составило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61 953,8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 руб. 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 от 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запланированных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62 470,7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тыс. 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561" name="Picture 26" descr="ÐÐ°ÑÑÐ¸Ð½ÐºÐ¸ Ð¿Ð¾ Ð·Ð°Ð¿ÑÐ¾ÑÑ ÑÐ¾ÑÐ¾ ÑÐ¿ÑÐ°Ð²Ð»ÐµÐ½Ð¸Ðµ Ð¿ÐµÑÑÐ¾Ð½Ð°Ð»Ð¾Ð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0525" cy="200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31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noFill/>
          <a:ln>
            <a:noFill/>
          </a:ln>
        </p:spPr>
        <p:txBody>
          <a:bodyPr anchor="ctr"/>
          <a:lstStyle/>
          <a:p>
            <a:pPr marL="0" indent="0" algn="r" defTabSz="914400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200" dirty="0">
                <a:solidFill>
                  <a:srgbClr val="898989"/>
                </a:solidFill>
                <a:latin typeface="Calibri" panose="020F0502020204030204" pitchFamily="34" charset="0"/>
              </a:rPr>
              <a:t>32</a:t>
            </a:fld>
            <a:endParaRPr lang="ru-RU" altLang="ru-RU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7629" y="-10633"/>
            <a:ext cx="9128574" cy="954106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                     Программы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7590" name="Таблица 67589"/>
          <p:cNvGraphicFramePr/>
          <p:nvPr>
            <p:extLst>
              <p:ext uri="{D42A27DB-BD31-4B8C-83A1-F6EECF244321}">
                <p14:modId xmlns:p14="http://schemas.microsoft.com/office/powerpoint/2010/main" val="2075541955"/>
              </p:ext>
            </p:extLst>
          </p:nvPr>
        </p:nvGraphicFramePr>
        <p:xfrm>
          <a:off x="3175000" y="943475"/>
          <a:ext cx="8855075" cy="5994291"/>
        </p:xfrm>
        <a:graphic>
          <a:graphicData uri="http://schemas.openxmlformats.org/drawingml/2006/table">
            <a:tbl>
              <a:tblPr/>
              <a:tblGrid>
                <a:gridCol w="7502525"/>
                <a:gridCol w="1352550"/>
              </a:tblGrid>
              <a:tr h="64258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критерия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критерия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642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215900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Индекс освоения бюджетных средств, выделенных на реализацию муниципальной программы: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64258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Индекс достижения плановых значений показателей муниципальной программы: 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642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Средний индекс достижения плановых значений показателей целей муниципальной программы: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7051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Средний индекс достижения плановых значений показателей задач подпрограмм муниципальной программы: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9636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Средний индекс достижения плановых значений показателей мероприятий (административных мероприятий) подпрограмм муниципальной программы: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0,999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3971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Показатель качества планирования муниципальной программы: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6425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4. Коэффициент снижения эффективности муниципальной программы:</a:t>
                      </a:r>
                      <a:endParaRPr lang="ru-RU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64258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0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Критерий эффективности реализации муниципальной программы: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buNone/>
                      </a:pPr>
                      <a:r>
                        <a:rPr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</a:tbl>
          </a:graphicData>
        </a:graphic>
      </p:graphicFrame>
      <p:pic>
        <p:nvPicPr>
          <p:cNvPr id="67622" name="Picture 36" descr="http://kgo66.ru/images/images/2017/11/13/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0"/>
            <a:ext cx="2897188" cy="1998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623" name="Picture 38" descr="http://obrs.ru/wp-content/uploads/2012/02/effektivn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" y="5056188"/>
            <a:ext cx="3079750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624" name="Picture 40" descr="http://test-po.rosoperator.ru/upload/iblock/55b/25638364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2188"/>
            <a:ext cx="3079750" cy="2208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100"/>
            <a:ext cx="11171766" cy="11430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ответственного исполнителя по управлению реализацией Программы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84" y="1484784"/>
            <a:ext cx="11125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Проводился мониторинг  выполнения Плана реализации муниципальной программы за первое полугодие и за отчетный финансовый год;</a:t>
            </a:r>
          </a:p>
          <a:p>
            <a:pPr indent="450000"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основании приказа УО определены уровни ответственности за реализацию мероприятий подпрограмм Программы;</a:t>
            </a:r>
          </a:p>
          <a:p>
            <a:pPr indent="450000" algn="just"/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рамках реализации Программы осуществлялось взаимодействие ответственного исполнителя  с министерством образования и науки Архангельской области, с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Архангельской области, с агентством по спорту Архангельской области;</a:t>
            </a:r>
          </a:p>
          <a:p>
            <a:pPr indent="450000" algn="just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Вносились корректировки в Программу в связи с изменением объемов финансирования мероприятий (7 раз)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19100"/>
            <a:ext cx="1056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дальнейшему совершенствованию управления реализации муниципальной программы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400" y="1700808"/>
            <a:ext cx="1097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целях привлечения дополнительных источников финансирования планируется расширять участие образовательных организаций в конкурсах по предоставлению субсидии Правительства Российской Федерации и Правительства Архангельской области на реализацию мероприятий;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Для совершенствования управления реализацией программы необходимо усилить контроль за    достижением плановых значений показателей и проводить корректировку значений показателей;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В целом итог 2020 года показал хорошую организацию управления реализацией муниципальной программой, поэтому в следующем отчетном периоде реализация программы возможна без кардинальных изменений;</a:t>
            </a:r>
          </a:p>
          <a:p>
            <a:pPr indent="45000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Планирование и реализация муниципальной программы в дальнейшем будет осуществляться в соответствии со Стратегией развития города Северодвинска.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noFill/>
          <a:ln>
            <a:noFill/>
          </a:ln>
        </p:spPr>
        <p:txBody>
          <a:bodyPr anchor="ctr"/>
          <a:lstStyle/>
          <a:p>
            <a:pPr marL="0" indent="0" algn="r" defTabSz="914400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200" dirty="0">
                <a:solidFill>
                  <a:srgbClr val="898989"/>
                </a:solidFill>
                <a:latin typeface="Calibri" panose="020F0502020204030204" pitchFamily="34" charset="0"/>
              </a:rPr>
              <a:t>35</a:t>
            </a:fld>
            <a:endParaRPr lang="ru-RU" altLang="ru-RU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9635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471738" y="3703638"/>
            <a:ext cx="9882188" cy="1816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/>
            <a:endParaRPr sz="2000"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endParaRPr sz="2000"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endParaRPr sz="2000" b="1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r>
              <a:rPr sz="52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sz="52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70778" y="6187578"/>
            <a:ext cx="1121222" cy="67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81000" y="966788"/>
            <a:ext cx="11633200" cy="490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647044" y="82893"/>
            <a:ext cx="8623300" cy="523875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94" y="2750929"/>
            <a:ext cx="3456264" cy="2025708"/>
          </a:xfrm>
          <a:prstGeom prst="rect">
            <a:avLst/>
          </a:prstGeom>
          <a:noFill/>
          <a:ln w="9525">
            <a:noFill/>
            <a:round/>
          </a:ln>
          <a:effectLst>
            <a:softEdge rad="31750"/>
          </a:effectLst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165" y="2749549"/>
            <a:ext cx="3042344" cy="2027088"/>
          </a:xfrm>
          <a:prstGeom prst="rect">
            <a:avLst/>
          </a:prstGeom>
          <a:noFill/>
          <a:ln w="9525">
            <a:noFill/>
            <a:round/>
          </a:ln>
          <a:effectLst>
            <a:softEdge rad="31750"/>
          </a:effectLst>
        </p:spPr>
      </p:pic>
      <p:pic>
        <p:nvPicPr>
          <p:cNvPr id="308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3073" y="4919447"/>
            <a:ext cx="2492077" cy="1661906"/>
          </a:xfrm>
          <a:prstGeom prst="rect">
            <a:avLst/>
          </a:prstGeom>
          <a:noFill/>
          <a:ln w="9525">
            <a:noFill/>
            <a:round/>
          </a:ln>
          <a:effectLst>
            <a:softEdge rad="31750"/>
          </a:effectLst>
        </p:spPr>
      </p:pic>
      <p:sp>
        <p:nvSpPr>
          <p:cNvPr id="7181" name="Прямоугольник 2"/>
          <p:cNvSpPr>
            <a:spLocks noChangeArrowheads="1"/>
          </p:cNvSpPr>
          <p:nvPr/>
        </p:nvSpPr>
        <p:spPr bwMode="auto">
          <a:xfrm>
            <a:off x="282266" y="641268"/>
            <a:ext cx="1170288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Муниципальная система образования включает 64 образовательных организаций:</a:t>
            </a:r>
            <a:r>
              <a:rPr kumimoji="0" lang="en-US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US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28 общеобразовательных организаций, в </a:t>
            </a:r>
            <a:r>
              <a:rPr kumimoji="0" lang="ru-RU" alt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т.ч</a:t>
            </a: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ru-RU" alt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 структурных подразделений дошкольного образования</a:t>
            </a: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29 дошкольных образовательных организаций;</a:t>
            </a:r>
          </a:p>
          <a:p>
            <a:pPr marL="0" marR="0" lvl="0" indent="0" algn="just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 организаций дополнительного образования.</a:t>
            </a:r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266" y="4896038"/>
            <a:ext cx="2615787" cy="1743858"/>
          </a:xfrm>
          <a:prstGeom prst="rect">
            <a:avLst/>
          </a:prstGeom>
          <a:noFill/>
          <a:ln w="9525">
            <a:noFill/>
            <a:round/>
          </a:ln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79" y="4919447"/>
            <a:ext cx="2942793" cy="1695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59" y="2749549"/>
            <a:ext cx="3266691" cy="1958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62" y="4939397"/>
            <a:ext cx="2766232" cy="17004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926167" y="84138"/>
            <a:ext cx="9647767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>
            <a:spAutoFit/>
          </a:bodyPr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муниципальной программы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293" name="Таблица 12292"/>
          <p:cNvGraphicFramePr/>
          <p:nvPr>
            <p:extLst>
              <p:ext uri="{D42A27DB-BD31-4B8C-83A1-F6EECF244321}">
                <p14:modId xmlns:p14="http://schemas.microsoft.com/office/powerpoint/2010/main" val="2978880975"/>
              </p:ext>
            </p:extLst>
          </p:nvPr>
        </p:nvGraphicFramePr>
        <p:xfrm>
          <a:off x="576263" y="665163"/>
          <a:ext cx="11404600" cy="1532845"/>
        </p:xfrm>
        <a:graphic>
          <a:graphicData uri="http://schemas.openxmlformats.org/drawingml/2006/table">
            <a:tbl>
              <a:tblPr/>
              <a:tblGrid>
                <a:gridCol w="7463953"/>
                <a:gridCol w="2016224"/>
                <a:gridCol w="1924423"/>
              </a:tblGrid>
              <a:tr h="53975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28" marR="83228" marT="41597" marB="4159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28" marR="83228" marT="41597" marB="41597">
                    <a:lnL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28" marR="83228" marT="41597" marB="41597" anchor="ctr">
                    <a:lnL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28" marR="83228" marT="41597" marB="4159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3571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Северодвинска</a:t>
                      </a:r>
                      <a:r>
                        <a:rPr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28" marR="83228" marT="41597" marB="4159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2F2F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555 737,8</a:t>
                      </a:r>
                      <a:endParaRPr lang="ru-RU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28" marR="83228" marT="41597" marB="4159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536 996,6</a:t>
                      </a:r>
                      <a:endParaRPr lang="ru-RU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228" marR="83228" marT="41597" marB="41597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</a:tbl>
          </a:graphicData>
        </a:graphic>
      </p:graphicFrame>
      <p:pic>
        <p:nvPicPr>
          <p:cNvPr id="12311" name="Рисунок 6" descr="http://www.yamaledu.org/uploads/posts/2018-04/1523284881_gordos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0"/>
            <a:ext cx="2173288" cy="169386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1149530" y="2379616"/>
          <a:ext cx="10798629" cy="400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00212840"/>
              </p:ext>
            </p:extLst>
          </p:nvPr>
        </p:nvGraphicFramePr>
        <p:xfrm>
          <a:off x="479376" y="2636912"/>
          <a:ext cx="11463866" cy="3992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04" y="2348880"/>
            <a:ext cx="1149380" cy="490639"/>
          </a:xfrm>
          <a:prstGeom prst="rect">
            <a:avLst/>
          </a:prstGeom>
          <a:noFill/>
          <a:ln>
            <a:noFill/>
          </a:ln>
        </p:spPr>
        <p:txBody>
          <a:bodyPr vert="horz" wrap="none" lIns="45720" tIns="45720" rIns="45720" bIns="45720" anchor="t" anchorCtr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95400" y="49019"/>
            <a:ext cx="10722429" cy="1107996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привлечении бюджетных ассигнований в рамках государственных программ (федеральных целевых программ) Российской Федерации и государственных программ Архангельской области 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sz="2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341" name="Замещающее содержимое 143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484239"/>
              </p:ext>
            </p:extLst>
          </p:nvPr>
        </p:nvGraphicFramePr>
        <p:xfrm>
          <a:off x="31626" y="1221455"/>
          <a:ext cx="12192000" cy="5636545"/>
        </p:xfrm>
        <a:graphic>
          <a:graphicData uri="http://schemas.openxmlformats.org/drawingml/2006/table">
            <a:tbl>
              <a:tblPr/>
              <a:tblGrid>
                <a:gridCol w="758312"/>
                <a:gridCol w="8564050"/>
                <a:gridCol w="1426892"/>
                <a:gridCol w="1442746"/>
              </a:tblGrid>
              <a:tr h="333049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программы, федеральной целевой программы, источник финансирования</a:t>
                      </a: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2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457200" eaLnBrk="1" hangingPunct="1">
                        <a:buNone/>
                      </a:pPr>
                      <a:r>
                        <a:rPr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руб.)</a:t>
                      </a: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457200" eaLnBrk="1" hangingPunct="1">
                        <a:buNone/>
                      </a:pPr>
                      <a:r>
                        <a:rPr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руб.)</a:t>
                      </a: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64528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Архангельской области «Развитие образования и науки Архангельской области» (федеральный бюджет)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87 700,6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78 546,1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67005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Архангельской области «Развитие образования и науки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Архангельской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(областной бюджет)</a:t>
                      </a:r>
                      <a:endParaRPr lang="ru-RU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2 831 511,4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2 828 838,0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170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Архангельской области «Социальная поддержка граждан в </a:t>
                      </a:r>
                      <a:r>
                        <a:rPr sz="16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Архангельской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(областной бюджет)</a:t>
                      </a:r>
                      <a:endParaRPr lang="ru-RU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1075987">
                <a:tc>
                  <a:txBody>
                    <a:bodyPr/>
                    <a:lstStyle/>
                    <a:p>
                      <a:pPr marL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altLang="en-US" sz="1600" b="0" i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altLang="en-US" sz="1600" b="0" i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altLang="en-US" sz="1600" b="1" i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Государственная программа Архангельской области «Патриотическое воспитание, развитие физической культуры, спорта, туризма и повышение эффективности реализации молодежной политики в Архангельской области» (областной бюджет)</a:t>
                      </a:r>
                    </a:p>
                    <a:p>
                      <a:pPr marL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ru-RU" altLang="en-US" sz="1600" b="1" i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altLang="en-US" sz="1800" b="1" i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7 340,2</a:t>
                      </a:r>
                      <a:endParaRPr lang="ru-RU" altLang="en-US" sz="1800" b="1" i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ru-RU" altLang="en-US" sz="1800" b="1" i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7 340,2</a:t>
                      </a:r>
                      <a:endParaRPr lang="ru-RU" altLang="en-US" sz="1800" b="1" i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360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457200" eaLnBrk="1" hangingPunct="1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Архангельской области «Защита населения и территорий Архангельской области от чрезвычайных ситуаций, обеспечение пожарной безопасности и безопасности на водных объектах» (областной бюджет)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429,9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429,9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40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Правительства Архангельской области</a:t>
                      </a:r>
                    </a:p>
                    <a:p>
                      <a:pPr lvl="0" algn="just" defTabSz="457200" eaLnBrk="1" hangingPunct="1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(областной бюджет)</a:t>
                      </a:r>
                      <a:endParaRPr lang="ru-RU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9 397,2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9 397,2</a:t>
                      </a:r>
                      <a:endParaRPr lang="ru-RU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 marT="45712" marB="45712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7702550" y="1130300"/>
            <a:ext cx="11113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673099" y="240665"/>
            <a:ext cx="8562341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Оценка достижения показателей,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выполнение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мероприятий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Программы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2020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/>
          <p:nvPr>
            <p:extLst>
              <p:ext uri="{D42A27DB-BD31-4B8C-83A1-F6EECF244321}">
                <p14:modId xmlns:p14="http://schemas.microsoft.com/office/powerpoint/2010/main" val="2843964949"/>
              </p:ext>
            </p:extLst>
          </p:nvPr>
        </p:nvGraphicFramePr>
        <p:xfrm>
          <a:off x="702945" y="1863725"/>
          <a:ext cx="85331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показателей цели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индекс достижения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1,031</a:t>
                      </a:r>
                      <a:endParaRPr lang="ru-RU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Текстовое поле 6"/>
          <p:cNvSpPr txBox="1"/>
          <p:nvPr/>
        </p:nvSpPr>
        <p:spPr>
          <a:xfrm>
            <a:off x="565785" y="1320800"/>
            <a:ext cx="85331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Сведения  о достижении плановых значений показателей цели Программы:</a:t>
            </a:r>
            <a:endParaRPr lang="ru-RU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65785" y="2777490"/>
            <a:ext cx="86696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Сведения о достижении плановых значений показателей задач подпрограмм Программы:</a:t>
            </a:r>
            <a:endParaRPr lang="ru-RU" dirty="0"/>
          </a:p>
        </p:txBody>
      </p:sp>
      <p:graphicFrame>
        <p:nvGraphicFramePr>
          <p:cNvPr id="9" name="Таблица 8"/>
          <p:cNvGraphicFramePr/>
          <p:nvPr>
            <p:extLst>
              <p:ext uri="{D42A27DB-BD31-4B8C-83A1-F6EECF244321}">
                <p14:modId xmlns:p14="http://schemas.microsoft.com/office/powerpoint/2010/main" val="1347420648"/>
              </p:ext>
            </p:extLst>
          </p:nvPr>
        </p:nvGraphicFramePr>
        <p:xfrm>
          <a:off x="673099" y="3490595"/>
          <a:ext cx="85623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2701"/>
                <a:gridCol w="3219639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показателей задач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/>
                </a:tc>
              </a:tr>
              <a:tr h="3873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индекс достижения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1,002</a:t>
                      </a:r>
                      <a:endParaRPr lang="ru-RU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505" y="4624388"/>
            <a:ext cx="1916113" cy="206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Текстовое поле 17"/>
          <p:cNvSpPr txBox="1"/>
          <p:nvPr/>
        </p:nvSpPr>
        <p:spPr>
          <a:xfrm>
            <a:off x="673099" y="4351655"/>
            <a:ext cx="8562341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Сведения о достижении плановых значений показателей мероприятий (административных мероприятий)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подпрограмм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Программы:</a:t>
            </a:r>
            <a:endParaRPr lang="ru-RU" altLang="en-US" dirty="0"/>
          </a:p>
        </p:txBody>
      </p:sp>
      <p:graphicFrame>
        <p:nvGraphicFramePr>
          <p:cNvPr id="19" name="Замещающее содержимое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585737"/>
              </p:ext>
            </p:extLst>
          </p:nvPr>
        </p:nvGraphicFramePr>
        <p:xfrm>
          <a:off x="677863" y="5070158"/>
          <a:ext cx="859599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3845"/>
                <a:gridCol w="3232150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показателей мероприятий (административных)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3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индекс достижения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0,999</a:t>
                      </a:r>
                      <a:endParaRPr lang="ru-RU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411810" y="-99392"/>
            <a:ext cx="8581479" cy="954107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дошкольного, общего и дополнительного образования детей»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437" name="Замещающее содержимое 184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532676"/>
              </p:ext>
            </p:extLst>
          </p:nvPr>
        </p:nvGraphicFramePr>
        <p:xfrm>
          <a:off x="119335" y="836712"/>
          <a:ext cx="11873955" cy="5832647"/>
        </p:xfrm>
        <a:graphic>
          <a:graphicData uri="http://schemas.openxmlformats.org/drawingml/2006/table">
            <a:tbl>
              <a:tblPr/>
              <a:tblGrid>
                <a:gridCol w="529546"/>
                <a:gridCol w="6340535"/>
                <a:gridCol w="2890904"/>
                <a:gridCol w="2112970"/>
              </a:tblGrid>
              <a:tr h="366561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 </a:t>
                      </a:r>
                      <a:endParaRPr lang="ru-RU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6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457200" algn="ctr" defTabSz="457200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65163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</a:t>
                      </a:r>
                      <a:r>
                        <a:rPr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alt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2 011 519,9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2 011 408,9</a:t>
                      </a:r>
                      <a:endParaRPr lang="ru-RU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94636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основных образовательных программ дошкольного образования, осуществление присмотра и ухода (финансирование муниципального задания)</a:t>
                      </a:r>
                      <a:endParaRPr lang="ru-RU" altLang="en-US" i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916 140,7</a:t>
                      </a:r>
                      <a:endParaRPr lang="ru-RU" altLang="en-US" b="1" dirty="0">
                        <a:solidFill>
                          <a:srgbClr val="250BE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916 118,6</a:t>
                      </a:r>
                      <a:endParaRPr lang="ru-RU" altLang="en-US" b="1" dirty="0">
                        <a:solidFill>
                          <a:srgbClr val="250BE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3501521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algn="just" defTabSz="457200" eaLnBrk="1" hangingPunct="1"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Осуществлялось финансирование 29 муниципальных бюджетных и автономных дошкольных образовательных учреждений, 5 структурных подразделений муниципальных бюджетных общеобразовательных учреждений, а также субсидирование частного </a:t>
                      </a:r>
                      <a:r>
                        <a:rPr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сада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(ИП 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Сухова Е.А.).</a:t>
                      </a: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Среднегодовой контингент детей в образовательных организациях, реализующих образовательную программу дошкольного образования составил </a:t>
                      </a:r>
                      <a:r>
                        <a:rPr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</a:t>
                      </a:r>
                      <a:r>
                        <a:rPr lang="ru-RU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r>
                        <a:rPr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числе:</a:t>
                      </a:r>
                    </a:p>
                    <a:p>
                      <a:pPr lvl="0" indent="179705" algn="just" defTabSz="457200" eaLnBrk="1" hangingPunct="1">
                        <a:buChar char="-"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муниципальных дошкольных образовательных организациях 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11 845</a:t>
                      </a:r>
                      <a:r>
                        <a:rPr lang="ru-RU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lvl="0" indent="179705" algn="just" defTabSz="457200" eaLnBrk="1" hangingPunct="1">
                        <a:buChar char="-"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структурных подразделениях </a:t>
                      </a:r>
                      <a:r>
                        <a:rPr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реализующих образовательную программу дошкольного образования </a:t>
                      </a:r>
                      <a:r>
                        <a:rPr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составил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  <a:r>
                        <a:rPr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человек.</a:t>
                      </a: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родительской платы за содержание детей в дошкольной образовательной </a:t>
                      </a:r>
                      <a:r>
                        <a:rPr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 составил </a:t>
                      </a:r>
                      <a:r>
                        <a:rPr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</a:t>
                      </a:r>
                      <a:r>
                        <a:rPr u="sng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ублей</a:t>
                      </a:r>
                      <a:r>
                        <a:rPr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lang="ru-RU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10 дошкольных образовательных организациях приобретено современное</a:t>
                      </a:r>
                      <a:r>
                        <a:rPr lang="ru-RU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для пищеблоков,</a:t>
                      </a:r>
                      <a:r>
                        <a:rPr lang="ru-RU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0" indent="179705" algn="just" defTabSz="457200" eaLnBrk="1" hangingPunct="1">
                        <a:buNone/>
                      </a:pPr>
                      <a:r>
                        <a:rPr lang="ru-RU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2 -детская мебель и постельные принадлежности.</a:t>
                      </a:r>
                      <a:endParaRPr lang="ru-RU" altLang="en-US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00" marB="4570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7702550" y="1130300"/>
            <a:ext cx="11113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1313"/>
            <a:ext cx="3024336" cy="20970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69533" y="23794"/>
            <a:ext cx="10270067" cy="954107"/>
          </a:xfrm>
          <a:prstGeom prst="rect">
            <a:avLst/>
          </a:prstGeom>
          <a:noFill/>
          <a:ln w="9525" cmpd="sng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defTabSz="457200" eaLnBrk="1" hangingPunct="1"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дошкольного, общего и дополнительного образования детей»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485" name="Замещающее содержимое 2048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41291"/>
              </p:ext>
            </p:extLst>
          </p:nvPr>
        </p:nvGraphicFramePr>
        <p:xfrm>
          <a:off x="623392" y="1268760"/>
          <a:ext cx="11141075" cy="5409828"/>
        </p:xfrm>
        <a:graphic>
          <a:graphicData uri="http://schemas.openxmlformats.org/drawingml/2006/table">
            <a:tbl>
              <a:tblPr/>
              <a:tblGrid>
                <a:gridCol w="484188"/>
                <a:gridCol w="7212012"/>
                <a:gridCol w="1651000"/>
                <a:gridCol w="1793875"/>
              </a:tblGrid>
              <a:tr h="52070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подпрограммы </a:t>
                      </a:r>
                      <a:endParaRPr lang="ru-RU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РЕАЛИЗАЦИИ ПРОГРАММЫ В 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(тыс. руб.)</a:t>
                      </a:r>
                      <a:endParaRPr lang="ru-RU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(тыс. руб.)</a:t>
                      </a:r>
                      <a:endParaRPr lang="ru-RU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CBEF"/>
                    </a:solidFill>
                  </a:tcPr>
                </a:tc>
              </a:tr>
              <a:tr h="36512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общего образования</a:t>
                      </a:r>
                      <a:endParaRPr lang="ru-RU" altLang="en-US" sz="20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1 801 090,7</a:t>
                      </a:r>
                      <a:endParaRPr lang="ru-RU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1 786 597,0</a:t>
                      </a:r>
                      <a:endParaRPr lang="ru-RU" altLang="en-US" sz="20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</a:tr>
              <a:tr h="599405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b="1" i="1" u="sng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Реализация основных образовательных программ начального общего, основного общего, среднего общего образования (финансирование муниципального задания)</a:t>
                      </a:r>
                      <a:endParaRPr lang="ru-RU" altLang="en-US" sz="1600" b="1" i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699 305,0</a:t>
                      </a:r>
                      <a:endParaRPr lang="ru-RU" altLang="en-US" sz="1600" b="1" dirty="0">
                        <a:solidFill>
                          <a:srgbClr val="250BE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698 330,2</a:t>
                      </a:r>
                      <a:endParaRPr lang="ru-RU" altLang="en-US" sz="1600" b="1" dirty="0">
                        <a:solidFill>
                          <a:srgbClr val="250BE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1311275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Осуществлялось финансирование 28 муниципальных бюджетных и автономных общеобразовательных учреждений.</a:t>
                      </a:r>
                    </a:p>
                    <a:p>
                      <a:pPr lvl="0" algn="just" defTabSz="457200" eaLnBrk="1" hangingPunct="1"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Среднегодовой контингент обучающихся в муниципальных общеобразовательных организациях составил </a:t>
                      </a:r>
                      <a:r>
                        <a:rPr sz="16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</a:t>
                      </a:r>
                      <a:r>
                        <a:rPr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r>
                        <a:rPr lang="ru-RU" sz="160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19 683</a:t>
                      </a:r>
                      <a:r>
                        <a:rPr lang="ru-RU" sz="16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Средняя наполняемость классов (без учета классов для детей с ограниченными возможностями здоровья) составила </a:t>
                      </a:r>
                      <a:r>
                        <a:rPr sz="16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человек.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954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sz="1600" b="1" i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питания обучающихся в общеобразовательных организациях</a:t>
                      </a:r>
                      <a:endParaRPr lang="ru-RU" altLang="en-US" sz="1600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94 008,9</a:t>
                      </a:r>
                      <a:endParaRPr lang="ru-RU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80 490,1</a:t>
                      </a:r>
                      <a:endParaRPr lang="ru-RU" altLang="en-US" sz="16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9"/>
                    </a:solidFill>
                  </a:tcPr>
                </a:tc>
              </a:tr>
              <a:tr h="1798638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179705" defTabSz="457200" eaLnBrk="1" hangingPunct="1">
                        <a:buNone/>
                      </a:pP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обеспеченных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бесплатным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питанием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составила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10 628</a:t>
                      </a:r>
                      <a:r>
                        <a:rPr sz="16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sz="1600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льготной категории детей средняя стоимость завтрака составила– 86,6 руб. в день, стоимость обеда – 128,0 руб.</a:t>
                      </a:r>
                      <a:endParaRPr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indent="179705" defTabSz="457200" eaLnBrk="1" hangingPunct="1">
                        <a:buNone/>
                      </a:pP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 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закуплено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для пищеблоков, в 6 -  приобретены видеокамеры и оборудование для осуществления видеозаписи во время проведения государственной итоговой аттестации в 9 классах</a:t>
                      </a:r>
                      <a:endParaRPr lang="ru-RU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06" marB="4570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88177" cy="17728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70223E-60C3-4E22-936C-D46EEAA4EE2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Грань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  <a:fontScheme name="Грань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2736</Words>
  <Application>Microsoft Office PowerPoint</Application>
  <PresentationFormat>Произвольный</PresentationFormat>
  <Paragraphs>534</Paragraphs>
  <Slides>35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Грань</vt:lpstr>
      <vt:lpstr>Package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 привлечении бюджетных ассигнований в рамках государственных программ (федеральных целевых программ) Российской Федерации и государственных программ Архангельской области в 2020 году</vt:lpstr>
      <vt:lpstr>Презентация PowerPoint</vt:lpstr>
      <vt:lpstr>Подпрограмма 1 «Развитие дошкольного, общего и дополнительного образования детей»</vt:lpstr>
      <vt:lpstr>Подпрограмма 1 «Развитие дошкольного, общего и дополнительного образования детей»</vt:lpstr>
      <vt:lpstr>Подпрограмма 1 «Развитие дошкольного,  общего и дополнительного образования детей»</vt:lpstr>
      <vt:lpstr>Подпрограмма 1 «Развитие дошкольного,  общего и дополнительного образования детей»</vt:lpstr>
      <vt:lpstr>Подпрограмма 1 «Развитие дошкольного, общего и дополнительного образования детей»</vt:lpstr>
      <vt:lpstr>Подпрограмма 1 «Развитие дошкольного, общего и дополнительного образования детей»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Подпрограмма 3 «Формирование комфортной и безопасной образовательной среды»</vt:lpstr>
      <vt:lpstr>Подпрограмма 3 «Формирование комфортной и безопасной образовательной среды»</vt:lpstr>
      <vt:lpstr>Подпрограмма 3 «Формирование комфортной и безопасной образовательной среды»</vt:lpstr>
      <vt:lpstr>Презентация PowerPoint</vt:lpstr>
      <vt:lpstr>Подпрограмма 5 «Совершенствование системы предоставления услуг в сфере образования Северодвинска»</vt:lpstr>
      <vt:lpstr>Подпрограмма 5 «Совершенствование системы предоставления услуг в сфере образования Северодвинска»</vt:lpstr>
      <vt:lpstr>Подпрограмма 5 «Совершенствование системы предоставления услуг в сфере образования Северодвинска»</vt:lpstr>
      <vt:lpstr>Обеспечивающая подпрограмма</vt:lpstr>
      <vt:lpstr>Презентация PowerPoint</vt:lpstr>
      <vt:lpstr>Результаты деятельности ответственного исполнителя по управлению реализацией Программы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Бачериков Олег Васильевич</dc:creator>
  <cp:lastModifiedBy>user</cp:lastModifiedBy>
  <cp:revision>641</cp:revision>
  <cp:lastPrinted>2020-04-21T05:53:00Z</cp:lastPrinted>
  <dcterms:created xsi:type="dcterms:W3CDTF">2017-11-28T15:01:00Z</dcterms:created>
  <dcterms:modified xsi:type="dcterms:W3CDTF">2021-06-28T13:09:00Z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1049-11.2.0.9431</vt:lpwstr>
  </property>
</Properties>
</file>