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9"/>
  </p:notes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dLbls>
            <c:dLblPos val="outEnd"/>
            <c:showVal val="1"/>
          </c:dLbls>
          <c:cat>
            <c:numLit>
              <c:formatCode>General</c:formatCode>
              <c:ptCount val="1"/>
              <c:pt idx="0">
                <c:v>2018</c:v>
              </c:pt>
            </c:numLit>
          </c:cat>
          <c:val>
            <c:numRef>
              <c:f>Лист1!$L$9:$N$9</c:f>
              <c:numCache>
                <c:formatCode>General</c:formatCode>
                <c:ptCount val="3"/>
                <c:pt idx="0">
                  <c:v>105</c:v>
                </c:pt>
                <c:pt idx="1">
                  <c:v>85</c:v>
                </c:pt>
                <c:pt idx="2">
                  <c:v>72</c:v>
                </c:pt>
              </c:numCache>
            </c:numRef>
          </c:val>
        </c:ser>
        <c:axId val="68713088"/>
        <c:axId val="68739456"/>
      </c:barChart>
      <c:catAx>
        <c:axId val="68713088"/>
        <c:scaling>
          <c:orientation val="minMax"/>
        </c:scaling>
        <c:axPos val="b"/>
        <c:numFmt formatCode="General" sourceLinked="1"/>
        <c:tickLblPos val="nextTo"/>
        <c:crossAx val="68739456"/>
        <c:crosses val="autoZero"/>
        <c:auto val="1"/>
        <c:lblAlgn val="ctr"/>
        <c:lblOffset val="100"/>
      </c:catAx>
      <c:valAx>
        <c:axId val="68739456"/>
        <c:scaling>
          <c:orientation val="minMax"/>
        </c:scaling>
        <c:delete val="1"/>
        <c:axPos val="l"/>
        <c:numFmt formatCode="General" sourceLinked="1"/>
        <c:tickLblPos val="none"/>
        <c:crossAx val="68713088"/>
        <c:crosses val="autoZero"/>
        <c:crossBetween val="between"/>
      </c:valAx>
    </c:plotArea>
    <c:plotVisOnly val="1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0.44167</cdr:x>
      <cdr:y>0.66667</cdr:y>
    </cdr:from>
    <cdr:to>
      <cdr:x>0.64167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019300" y="25908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0.46042</cdr:x>
      <cdr:y>0.91837</cdr:y>
    </cdr:from>
    <cdr:to>
      <cdr:x>0.56458</cdr:x>
      <cdr:y>0.97959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685468" y="3240360"/>
          <a:ext cx="607528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000" dirty="0"/>
            <a:t>2019</a:t>
          </a:r>
          <a:endParaRPr lang="ru-RU" sz="1000" dirty="0"/>
        </a:p>
      </cdr:txBody>
    </cdr:sp>
  </cdr:relSizeAnchor>
  <cdr:relSizeAnchor xmlns:cdr="http://schemas.openxmlformats.org/drawingml/2006/chartDrawing">
    <cdr:from>
      <cdr:x>0.77778</cdr:x>
      <cdr:y>0.92</cdr:y>
    </cdr:from>
    <cdr:to>
      <cdr:x>0.90123</cdr:x>
      <cdr:y>0.98611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536504" y="3246121"/>
          <a:ext cx="720080" cy="2332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000" dirty="0">
              <a:latin typeface="Arial" pitchFamily="34" charset="0"/>
              <a:cs typeface="Arial" pitchFamily="34" charset="0"/>
            </a:rPr>
            <a:t>2020</a:t>
          </a:r>
          <a:endParaRPr lang="ru-RU" sz="1000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Для перемещения страницы щёлкните мышью</a:t>
            </a: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2000" b="0" strike="noStrike" spc="-1"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84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&lt;верхний колонтитул&gt;</a:t>
            </a:r>
          </a:p>
        </p:txBody>
      </p:sp>
      <p:sp>
        <p:nvSpPr>
          <p:cNvPr id="85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86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87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48CB2D6C-3DCE-4E36-A8FF-E17A87D0486C}" type="slidenum">
              <a:rPr lang="ru-RU" sz="1400" b="0" strike="noStrike" spc="-1">
                <a:latin typeface="Times New Roman"/>
              </a:rPr>
              <a:pPr algn="r"/>
              <a:t>‹#›</a:t>
            </a:fld>
            <a:endParaRPr lang="ru-RU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</p:spPr>
      </p:sp>
      <p:sp>
        <p:nvSpPr>
          <p:cNvPr id="376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377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A2A71977-14AC-4199-8676-3E4D8B82A1C1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4</a:t>
            </a:fld>
            <a:endParaRPr lang="ru-RU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</p:spPr>
      </p:sp>
      <p:sp>
        <p:nvSpPr>
          <p:cNvPr id="379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380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F20393C3-C4F7-41C6-A7D7-EC7359987999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6</a:t>
            </a:fld>
            <a:endParaRPr lang="ru-RU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88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88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88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88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88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88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88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88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88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88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88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88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49872CA6-7D11-48CB-BAFC-B5A14C8FD97B}" type="datetime">
              <a:rPr lang="ru-RU" sz="1200" b="0" strike="noStrike" spc="-1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17.06.2021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5A1695AF-93EA-4D74-9B0D-3D3A4FF14A2F}" type="slidenum">
              <a:rPr lang="ru-RU" sz="1200" b="0" strike="noStrike" spc="-1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Для правки текста заглавия щёлкните мышью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400" b="0" strike="noStrike" spc="-1">
                <a:solidFill>
                  <a:srgbClr val="000000"/>
                </a:solidFill>
                <a:latin typeface="Calibri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4400" b="0" strike="noStrike" spc="-1">
                <a:solidFill>
                  <a:srgbClr val="000000"/>
                </a:solidFill>
                <a:latin typeface="Calibri"/>
              </a:rPr>
              <a:t>Образец заголовка</a:t>
            </a: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ru-RU" sz="3200" b="0" strike="noStrike" spc="-1">
                <a:solidFill>
                  <a:srgbClr val="000000"/>
                </a:solidFill>
                <a:latin typeface="Calibri"/>
              </a:rPr>
              <a:t>Образец текста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Второй уровень</a:t>
            </a:r>
          </a:p>
          <a:p>
            <a:pPr marL="1143000" lvl="2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ru-RU" sz="2400" b="0" strike="noStrike" spc="-1">
                <a:solidFill>
                  <a:srgbClr val="000000"/>
                </a:solidFill>
                <a:latin typeface="Calibri"/>
              </a:rPr>
              <a:t>Третий уровень</a:t>
            </a:r>
          </a:p>
          <a:p>
            <a:pPr marL="1600200" lvl="3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Четвертый уровень</a:t>
            </a:r>
          </a:p>
          <a:p>
            <a:pPr marL="2057400" lvl="4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Пятый уровень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DDAA7BD0-E9EE-4FAB-84D0-CA9181A113D0}" type="datetime">
              <a:rPr lang="ru-RU" sz="1200" b="0" strike="noStrike" spc="-1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17.06.2021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F367D865-4A03-4328-9927-41CF5D411A49}" type="slidenum">
              <a:rPr lang="ru-RU" sz="1200" b="0" strike="noStrike" spc="-1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png"/><Relationship Id="rId7" Type="http://schemas.openxmlformats.org/officeDocument/2006/relationships/image" Target="../media/image6.emf"/><Relationship Id="rId12" Type="http://schemas.openxmlformats.org/officeDocument/2006/relationships/image" Target="../media/image11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11" Type="http://schemas.openxmlformats.org/officeDocument/2006/relationships/image" Target="../media/image10.png"/><Relationship Id="rId5" Type="http://schemas.openxmlformats.org/officeDocument/2006/relationships/image" Target="../media/image4.emf"/><Relationship Id="rId10" Type="http://schemas.openxmlformats.org/officeDocument/2006/relationships/image" Target="../media/image9.png"/><Relationship Id="rId4" Type="http://schemas.openxmlformats.org/officeDocument/2006/relationships/image" Target="../media/image3.emf"/><Relationship Id="rId9" Type="http://schemas.openxmlformats.org/officeDocument/2006/relationships/image" Target="../media/image8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" name="Group 1"/>
          <p:cNvGrpSpPr/>
          <p:nvPr/>
        </p:nvGrpSpPr>
        <p:grpSpPr>
          <a:xfrm>
            <a:off x="250560" y="1841400"/>
            <a:ext cx="8497800" cy="3190320"/>
            <a:chOff x="250560" y="1841400"/>
            <a:chExt cx="8497800" cy="3190320"/>
          </a:xfrm>
        </p:grpSpPr>
        <p:sp>
          <p:nvSpPr>
            <p:cNvPr id="89" name="CustomShape 2"/>
            <p:cNvSpPr/>
            <p:nvPr/>
          </p:nvSpPr>
          <p:spPr>
            <a:xfrm>
              <a:off x="250920" y="1841400"/>
              <a:ext cx="8497440" cy="3180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0" name="CustomShape 3"/>
            <p:cNvSpPr/>
            <p:nvPr/>
          </p:nvSpPr>
          <p:spPr>
            <a:xfrm>
              <a:off x="250920" y="1841400"/>
              <a:ext cx="8497440" cy="694800"/>
            </a:xfrm>
            <a:prstGeom prst="rect">
              <a:avLst/>
            </a:prstGeom>
            <a:solidFill>
              <a:srgbClr val="D9D9D9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1" name="CustomShape 4"/>
            <p:cNvSpPr/>
            <p:nvPr/>
          </p:nvSpPr>
          <p:spPr>
            <a:xfrm>
              <a:off x="250920" y="2527200"/>
              <a:ext cx="8497440" cy="1114200"/>
            </a:xfrm>
            <a:prstGeom prst="rect">
              <a:avLst/>
            </a:prstGeom>
            <a:solidFill>
              <a:srgbClr val="F2DCDB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2" name="CustomShape 5"/>
            <p:cNvSpPr/>
            <p:nvPr/>
          </p:nvSpPr>
          <p:spPr>
            <a:xfrm>
              <a:off x="250920" y="3632040"/>
              <a:ext cx="8497440" cy="1390320"/>
            </a:xfrm>
            <a:prstGeom prst="rect">
              <a:avLst/>
            </a:prstGeom>
            <a:solidFill>
              <a:srgbClr val="E4DFEC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3" name="CustomShape 6"/>
            <p:cNvSpPr/>
            <p:nvPr/>
          </p:nvSpPr>
          <p:spPr>
            <a:xfrm>
              <a:off x="493920" y="3803760"/>
              <a:ext cx="8254080" cy="48708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>
              <a:sp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ru-RU" sz="1600" b="0" strike="noStrike" spc="-1">
                  <a:solidFill>
                    <a:srgbClr val="000000"/>
                  </a:solidFill>
                  <a:latin typeface="Times New Roman"/>
                </a:rPr>
                <a:t>      Ответственный исполнитель муниципальной программы «Управление муниципальным </a:t>
              </a:r>
              <a:endParaRPr lang="ru-RU" sz="1600" b="0" strike="noStrike" spc="-1">
                <a:latin typeface="Arial"/>
              </a:endParaRPr>
            </a:p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ru-RU" sz="1600" b="0" strike="noStrike" spc="-1">
                  <a:solidFill>
                    <a:srgbClr val="000000"/>
                  </a:solidFill>
                  <a:latin typeface="Times New Roman"/>
                </a:rPr>
                <a:t>                имуществом  и </a:t>
              </a:r>
              <a:endParaRPr lang="ru-RU" sz="1600" b="0" strike="noStrike" spc="-1">
                <a:latin typeface="Arial"/>
              </a:endParaRPr>
            </a:p>
          </p:txBody>
        </p:sp>
        <p:sp>
          <p:nvSpPr>
            <p:cNvPr id="94" name="CustomShape 7"/>
            <p:cNvSpPr/>
            <p:nvPr/>
          </p:nvSpPr>
          <p:spPr>
            <a:xfrm>
              <a:off x="1975680" y="4060800"/>
              <a:ext cx="4228920" cy="243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ru-RU" sz="1600" b="0" strike="noStrike" spc="-1">
                  <a:solidFill>
                    <a:srgbClr val="000000"/>
                  </a:solidFill>
                  <a:latin typeface="Times New Roman"/>
                </a:rPr>
                <a:t>               земельными ресурсами Северодвинска»</a:t>
              </a:r>
              <a:endParaRPr lang="ru-RU" sz="1600" b="0" strike="noStrike" spc="-1">
                <a:latin typeface="Arial"/>
              </a:endParaRPr>
            </a:p>
          </p:txBody>
        </p:sp>
        <p:sp>
          <p:nvSpPr>
            <p:cNvPr id="95" name="CustomShape 8"/>
            <p:cNvSpPr/>
            <p:nvPr/>
          </p:nvSpPr>
          <p:spPr>
            <a:xfrm>
              <a:off x="1677240" y="4622760"/>
              <a:ext cx="5643360" cy="243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>
              <a:sp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ru-RU" sz="1600" b="0" strike="noStrike" spc="-1">
                  <a:solidFill>
                    <a:srgbClr val="000000"/>
                  </a:solidFill>
                  <a:latin typeface="Times New Roman"/>
                </a:rPr>
                <a:t>         Комитет по  управлению муниципальным имуществом</a:t>
              </a:r>
              <a:endParaRPr lang="ru-RU" sz="1600" b="0" strike="noStrike" spc="-1">
                <a:latin typeface="Arial"/>
              </a:endParaRPr>
            </a:p>
          </p:txBody>
        </p:sp>
        <p:sp>
          <p:nvSpPr>
            <p:cNvPr id="96" name="CustomShape 9"/>
            <p:cNvSpPr/>
            <p:nvPr/>
          </p:nvSpPr>
          <p:spPr>
            <a:xfrm>
              <a:off x="1772280" y="2079720"/>
              <a:ext cx="4548960" cy="243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ru-RU" sz="1600" b="1" strike="noStrike" spc="-1">
                  <a:solidFill>
                    <a:srgbClr val="FF0000"/>
                  </a:solidFill>
                  <a:latin typeface="Times New Roman"/>
                </a:rPr>
                <a:t>Отчет  о реализации муниципальной программы</a:t>
              </a:r>
              <a:endParaRPr lang="ru-RU" sz="1600" b="0" strike="noStrike" spc="-1">
                <a:latin typeface="Arial"/>
              </a:endParaRPr>
            </a:p>
          </p:txBody>
        </p:sp>
        <p:sp>
          <p:nvSpPr>
            <p:cNvPr id="97" name="CustomShape 10"/>
            <p:cNvSpPr/>
            <p:nvPr/>
          </p:nvSpPr>
          <p:spPr>
            <a:xfrm>
              <a:off x="493920" y="2841480"/>
              <a:ext cx="8254080" cy="48636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ru-RU" sz="1600" b="1" strike="noStrike" spc="-1">
                  <a:solidFill>
                    <a:srgbClr val="000000"/>
                  </a:solidFill>
                  <a:latin typeface="Times New Roman"/>
                </a:rPr>
                <a:t>«Управление муниципальным имуществом и земельными ресурсами Северодвинска »                                    </a:t>
              </a:r>
              <a:endParaRPr lang="ru-RU" sz="1600" b="0" strike="noStrike" spc="-1">
                <a:latin typeface="Arial"/>
              </a:endParaRPr>
            </a:p>
          </p:txBody>
        </p:sp>
        <p:sp>
          <p:nvSpPr>
            <p:cNvPr id="98" name="CustomShape 11"/>
            <p:cNvSpPr/>
            <p:nvPr/>
          </p:nvSpPr>
          <p:spPr>
            <a:xfrm>
              <a:off x="3852000" y="3098880"/>
              <a:ext cx="1087200" cy="243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ru-RU" sz="1600" b="1" strike="noStrike" spc="-1">
                  <a:solidFill>
                    <a:srgbClr val="000000"/>
                  </a:solidFill>
                  <a:latin typeface="Times New Roman"/>
                </a:rPr>
                <a:t>за 2020 год </a:t>
              </a:r>
              <a:endParaRPr lang="ru-RU" sz="1600" b="0" strike="noStrike" spc="-1">
                <a:latin typeface="Arial"/>
              </a:endParaRPr>
            </a:p>
          </p:txBody>
        </p:sp>
        <p:sp>
          <p:nvSpPr>
            <p:cNvPr id="99" name="CustomShape 12"/>
            <p:cNvSpPr/>
            <p:nvPr/>
          </p:nvSpPr>
          <p:spPr>
            <a:xfrm>
              <a:off x="250920" y="1841400"/>
              <a:ext cx="7920" cy="1080"/>
            </a:xfrm>
            <a:prstGeom prst="rect">
              <a:avLst/>
            </a:prstGeom>
            <a:solidFill>
              <a:srgbClr val="DADCDD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0" name="CustomShape 13"/>
            <p:cNvSpPr/>
            <p:nvPr/>
          </p:nvSpPr>
          <p:spPr>
            <a:xfrm>
              <a:off x="7741440" y="1841400"/>
              <a:ext cx="7920" cy="1080"/>
            </a:xfrm>
            <a:prstGeom prst="rect">
              <a:avLst/>
            </a:prstGeom>
            <a:solidFill>
              <a:srgbClr val="DADCDD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1" name="Line 14"/>
            <p:cNvSpPr/>
            <p:nvPr/>
          </p:nvSpPr>
          <p:spPr>
            <a:xfrm>
              <a:off x="250560" y="5022720"/>
              <a:ext cx="1440" cy="1440"/>
            </a:xfrm>
            <a:prstGeom prst="line">
              <a:avLst/>
            </a:prstGeom>
            <a:ln w="0">
              <a:solidFill>
                <a:srgbClr val="DADCDD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2" name="CustomShape 15"/>
            <p:cNvSpPr/>
            <p:nvPr/>
          </p:nvSpPr>
          <p:spPr>
            <a:xfrm>
              <a:off x="250920" y="5022720"/>
              <a:ext cx="7920" cy="9000"/>
            </a:xfrm>
            <a:prstGeom prst="rect">
              <a:avLst/>
            </a:prstGeom>
            <a:solidFill>
              <a:srgbClr val="DADCDD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3" name="Line 16"/>
            <p:cNvSpPr/>
            <p:nvPr/>
          </p:nvSpPr>
          <p:spPr>
            <a:xfrm>
              <a:off x="7741440" y="5022720"/>
              <a:ext cx="1440" cy="1440"/>
            </a:xfrm>
            <a:prstGeom prst="line">
              <a:avLst/>
            </a:prstGeom>
            <a:ln w="0">
              <a:solidFill>
                <a:srgbClr val="DADCDD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4" name="CustomShape 17"/>
            <p:cNvSpPr/>
            <p:nvPr/>
          </p:nvSpPr>
          <p:spPr>
            <a:xfrm>
              <a:off x="7741440" y="5022720"/>
              <a:ext cx="7920" cy="9000"/>
            </a:xfrm>
            <a:prstGeom prst="rect">
              <a:avLst/>
            </a:prstGeom>
            <a:solidFill>
              <a:srgbClr val="DADCDD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5" name="Line 18"/>
            <p:cNvSpPr/>
            <p:nvPr/>
          </p:nvSpPr>
          <p:spPr>
            <a:xfrm>
              <a:off x="7749720" y="1841400"/>
              <a:ext cx="1080" cy="1440"/>
            </a:xfrm>
            <a:prstGeom prst="line">
              <a:avLst/>
            </a:prstGeom>
            <a:ln w="0">
              <a:solidFill>
                <a:srgbClr val="DADCDD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6" name="CustomShape 19"/>
            <p:cNvSpPr/>
            <p:nvPr/>
          </p:nvSpPr>
          <p:spPr>
            <a:xfrm>
              <a:off x="7749720" y="1841400"/>
              <a:ext cx="7920" cy="9000"/>
            </a:xfrm>
            <a:prstGeom prst="rect">
              <a:avLst/>
            </a:prstGeom>
            <a:solidFill>
              <a:srgbClr val="DADCDD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7" name="Line 20"/>
            <p:cNvSpPr/>
            <p:nvPr/>
          </p:nvSpPr>
          <p:spPr>
            <a:xfrm>
              <a:off x="7749720" y="2269800"/>
              <a:ext cx="1080" cy="1800"/>
            </a:xfrm>
            <a:prstGeom prst="line">
              <a:avLst/>
            </a:prstGeom>
            <a:ln w="0">
              <a:solidFill>
                <a:srgbClr val="DADCDD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8" name="CustomShape 21"/>
            <p:cNvSpPr/>
            <p:nvPr/>
          </p:nvSpPr>
          <p:spPr>
            <a:xfrm>
              <a:off x="7749720" y="2270160"/>
              <a:ext cx="7920" cy="9000"/>
            </a:xfrm>
            <a:prstGeom prst="rect">
              <a:avLst/>
            </a:prstGeom>
            <a:solidFill>
              <a:srgbClr val="DADCDD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9" name="Line 22"/>
            <p:cNvSpPr/>
            <p:nvPr/>
          </p:nvSpPr>
          <p:spPr>
            <a:xfrm>
              <a:off x="7749720" y="2527200"/>
              <a:ext cx="1080" cy="1440"/>
            </a:xfrm>
            <a:prstGeom prst="line">
              <a:avLst/>
            </a:prstGeom>
            <a:ln w="0">
              <a:solidFill>
                <a:srgbClr val="DADCDD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0" name="CustomShape 23"/>
            <p:cNvSpPr/>
            <p:nvPr/>
          </p:nvSpPr>
          <p:spPr>
            <a:xfrm>
              <a:off x="7749720" y="2527200"/>
              <a:ext cx="7920" cy="9000"/>
            </a:xfrm>
            <a:prstGeom prst="rect">
              <a:avLst/>
            </a:prstGeom>
            <a:solidFill>
              <a:srgbClr val="DADCDD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1" name="Line 24"/>
            <p:cNvSpPr/>
            <p:nvPr/>
          </p:nvSpPr>
          <p:spPr>
            <a:xfrm>
              <a:off x="7749720" y="3146400"/>
              <a:ext cx="1080" cy="1440"/>
            </a:xfrm>
            <a:prstGeom prst="line">
              <a:avLst/>
            </a:prstGeom>
            <a:ln w="0">
              <a:solidFill>
                <a:srgbClr val="DADCDD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2" name="CustomShape 25"/>
            <p:cNvSpPr/>
            <p:nvPr/>
          </p:nvSpPr>
          <p:spPr>
            <a:xfrm>
              <a:off x="7749720" y="3146400"/>
              <a:ext cx="7920" cy="9000"/>
            </a:xfrm>
            <a:prstGeom prst="rect">
              <a:avLst/>
            </a:prstGeom>
            <a:solidFill>
              <a:srgbClr val="DADCDD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3" name="Line 26"/>
            <p:cNvSpPr/>
            <p:nvPr/>
          </p:nvSpPr>
          <p:spPr>
            <a:xfrm>
              <a:off x="7749720" y="3632040"/>
              <a:ext cx="1080" cy="1440"/>
            </a:xfrm>
            <a:prstGeom prst="line">
              <a:avLst/>
            </a:prstGeom>
            <a:ln w="0">
              <a:solidFill>
                <a:srgbClr val="DADCDD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4" name="CustomShape 27"/>
            <p:cNvSpPr/>
            <p:nvPr/>
          </p:nvSpPr>
          <p:spPr>
            <a:xfrm>
              <a:off x="7749720" y="3632040"/>
              <a:ext cx="7920" cy="9000"/>
            </a:xfrm>
            <a:prstGeom prst="rect">
              <a:avLst/>
            </a:prstGeom>
            <a:solidFill>
              <a:srgbClr val="DADCDD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5" name="Line 28"/>
            <p:cNvSpPr/>
            <p:nvPr/>
          </p:nvSpPr>
          <p:spPr>
            <a:xfrm>
              <a:off x="7749720" y="4422600"/>
              <a:ext cx="1080" cy="1440"/>
            </a:xfrm>
            <a:prstGeom prst="line">
              <a:avLst/>
            </a:prstGeom>
            <a:ln w="0">
              <a:solidFill>
                <a:srgbClr val="DADCDD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6" name="CustomShape 29"/>
            <p:cNvSpPr/>
            <p:nvPr/>
          </p:nvSpPr>
          <p:spPr>
            <a:xfrm>
              <a:off x="7749720" y="4422600"/>
              <a:ext cx="7920" cy="9000"/>
            </a:xfrm>
            <a:prstGeom prst="rect">
              <a:avLst/>
            </a:prstGeom>
            <a:solidFill>
              <a:srgbClr val="DADCDD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7" name="Line 30"/>
            <p:cNvSpPr/>
            <p:nvPr/>
          </p:nvSpPr>
          <p:spPr>
            <a:xfrm>
              <a:off x="7749720" y="5013000"/>
              <a:ext cx="1080" cy="1800"/>
            </a:xfrm>
            <a:prstGeom prst="line">
              <a:avLst/>
            </a:prstGeom>
            <a:ln w="0">
              <a:solidFill>
                <a:srgbClr val="DADCDD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8" name="CustomShape 31"/>
            <p:cNvSpPr/>
            <p:nvPr/>
          </p:nvSpPr>
          <p:spPr>
            <a:xfrm>
              <a:off x="7749720" y="5013360"/>
              <a:ext cx="7920" cy="9000"/>
            </a:xfrm>
            <a:prstGeom prst="rect">
              <a:avLst/>
            </a:prstGeom>
            <a:solidFill>
              <a:srgbClr val="DADCDD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9" name="Group 1"/>
          <p:cNvGrpSpPr/>
          <p:nvPr/>
        </p:nvGrpSpPr>
        <p:grpSpPr>
          <a:xfrm>
            <a:off x="1094040" y="536400"/>
            <a:ext cx="11746440" cy="5734080"/>
            <a:chOff x="1094040" y="536400"/>
            <a:chExt cx="11746440" cy="5734080"/>
          </a:xfrm>
        </p:grpSpPr>
        <p:sp>
          <p:nvSpPr>
            <p:cNvPr id="120" name="CustomShape 2"/>
            <p:cNvSpPr/>
            <p:nvPr/>
          </p:nvSpPr>
          <p:spPr>
            <a:xfrm>
              <a:off x="1243080" y="536400"/>
              <a:ext cx="6657480" cy="572400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1" name="CustomShape 3"/>
            <p:cNvSpPr/>
            <p:nvPr/>
          </p:nvSpPr>
          <p:spPr>
            <a:xfrm>
              <a:off x="1243080" y="536400"/>
              <a:ext cx="6657480" cy="580680"/>
            </a:xfrm>
            <a:prstGeom prst="rect">
              <a:avLst/>
            </a:prstGeom>
            <a:solidFill>
              <a:srgbClr val="F2DCDB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2" name="CustomShape 4"/>
            <p:cNvSpPr/>
            <p:nvPr/>
          </p:nvSpPr>
          <p:spPr>
            <a:xfrm>
              <a:off x="1252440" y="992160"/>
              <a:ext cx="6649560" cy="1228320"/>
            </a:xfrm>
            <a:prstGeom prst="rect">
              <a:avLst/>
            </a:prstGeom>
            <a:solidFill>
              <a:srgbClr val="D9D9D9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3" name="CustomShape 5"/>
            <p:cNvSpPr/>
            <p:nvPr/>
          </p:nvSpPr>
          <p:spPr>
            <a:xfrm>
              <a:off x="2262240" y="4670280"/>
              <a:ext cx="1209240" cy="514080"/>
            </a:xfrm>
            <a:prstGeom prst="rect">
              <a:avLst/>
            </a:prstGeom>
            <a:solidFill>
              <a:srgbClr val="C5D9F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4" name="CustomShape 6"/>
            <p:cNvSpPr/>
            <p:nvPr/>
          </p:nvSpPr>
          <p:spPr>
            <a:xfrm>
              <a:off x="4071960" y="4670280"/>
              <a:ext cx="1123560" cy="514080"/>
            </a:xfrm>
            <a:prstGeom prst="rect">
              <a:avLst/>
            </a:prstGeom>
            <a:solidFill>
              <a:srgbClr val="E6B8B7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5" name="CustomShape 7"/>
            <p:cNvSpPr/>
            <p:nvPr/>
          </p:nvSpPr>
          <p:spPr>
            <a:xfrm>
              <a:off x="5796000" y="4670280"/>
              <a:ext cx="1066320" cy="514080"/>
            </a:xfrm>
            <a:prstGeom prst="rect">
              <a:avLst/>
            </a:prstGeom>
            <a:solidFill>
              <a:srgbClr val="F2DCDB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6" name="CustomShape 8"/>
            <p:cNvSpPr/>
            <p:nvPr/>
          </p:nvSpPr>
          <p:spPr>
            <a:xfrm>
              <a:off x="2262240" y="5175360"/>
              <a:ext cx="1209240" cy="447480"/>
            </a:xfrm>
            <a:prstGeom prst="rect">
              <a:avLst/>
            </a:prstGeom>
            <a:solidFill>
              <a:srgbClr val="C5D9F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7" name="CustomShape 9"/>
            <p:cNvSpPr/>
            <p:nvPr/>
          </p:nvSpPr>
          <p:spPr>
            <a:xfrm>
              <a:off x="4071960" y="5175360"/>
              <a:ext cx="1123560" cy="447480"/>
            </a:xfrm>
            <a:prstGeom prst="rect">
              <a:avLst/>
            </a:prstGeom>
            <a:solidFill>
              <a:srgbClr val="E6B8B7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8" name="CustomShape 10"/>
            <p:cNvSpPr/>
            <p:nvPr/>
          </p:nvSpPr>
          <p:spPr>
            <a:xfrm>
              <a:off x="5796000" y="5175360"/>
              <a:ext cx="1066320" cy="447480"/>
            </a:xfrm>
            <a:prstGeom prst="rect">
              <a:avLst/>
            </a:prstGeom>
            <a:solidFill>
              <a:srgbClr val="F2DCDB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9" name="CustomShape 11"/>
            <p:cNvSpPr/>
            <p:nvPr/>
          </p:nvSpPr>
          <p:spPr>
            <a:xfrm>
              <a:off x="2262240" y="5613480"/>
              <a:ext cx="1209240" cy="647280"/>
            </a:xfrm>
            <a:prstGeom prst="rect">
              <a:avLst/>
            </a:prstGeom>
            <a:solidFill>
              <a:srgbClr val="C5D9F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0" name="CustomShape 12"/>
            <p:cNvSpPr/>
            <p:nvPr/>
          </p:nvSpPr>
          <p:spPr>
            <a:xfrm>
              <a:off x="4071960" y="5613480"/>
              <a:ext cx="1123560" cy="647280"/>
            </a:xfrm>
            <a:prstGeom prst="rect">
              <a:avLst/>
            </a:prstGeom>
            <a:solidFill>
              <a:srgbClr val="E6B8B7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1" name="CustomShape 13"/>
            <p:cNvSpPr/>
            <p:nvPr/>
          </p:nvSpPr>
          <p:spPr>
            <a:xfrm>
              <a:off x="5796000" y="5613480"/>
              <a:ext cx="1066320" cy="647280"/>
            </a:xfrm>
            <a:prstGeom prst="rect">
              <a:avLst/>
            </a:prstGeom>
            <a:solidFill>
              <a:srgbClr val="F2DCDB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2" name="CustomShape 14"/>
            <p:cNvSpPr/>
            <p:nvPr/>
          </p:nvSpPr>
          <p:spPr>
            <a:xfrm>
              <a:off x="1094040" y="4498920"/>
              <a:ext cx="11746440" cy="16776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ru-RU" sz="1100" b="0" strike="noStrike" spc="-1">
                  <a:solidFill>
                    <a:srgbClr val="000000"/>
                  </a:solidFill>
                  <a:latin typeface="Calibri"/>
                </a:rPr>
  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  </a:r>
              <a:endParaRPr lang="ru-RU" sz="1100" b="0" strike="noStrike" spc="-1">
                <a:latin typeface="Arial"/>
              </a:endParaRPr>
            </a:p>
          </p:txBody>
        </p:sp>
        <p:sp>
          <p:nvSpPr>
            <p:cNvPr id="133" name="CustomShape 15"/>
            <p:cNvSpPr/>
            <p:nvPr/>
          </p:nvSpPr>
          <p:spPr>
            <a:xfrm>
              <a:off x="2757600" y="5003640"/>
              <a:ext cx="351720" cy="16776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ru-RU" sz="1100" b="1" strike="noStrike" spc="-1">
                  <a:solidFill>
                    <a:srgbClr val="000000"/>
                  </a:solidFill>
                  <a:latin typeface="Calibri"/>
                </a:rPr>
                <a:t>ПЛАН</a:t>
              </a:r>
              <a:endParaRPr lang="ru-RU" sz="1100" b="0" strike="noStrike" spc="-1">
                <a:latin typeface="Arial"/>
              </a:endParaRPr>
            </a:p>
          </p:txBody>
        </p:sp>
        <p:sp>
          <p:nvSpPr>
            <p:cNvPr id="134" name="CustomShape 16"/>
            <p:cNvSpPr/>
            <p:nvPr/>
          </p:nvSpPr>
          <p:spPr>
            <a:xfrm>
              <a:off x="4530600" y="5003640"/>
              <a:ext cx="330120" cy="16776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ru-RU" sz="1100" b="1" strike="noStrike" spc="-1">
                  <a:solidFill>
                    <a:srgbClr val="000000"/>
                  </a:solidFill>
                  <a:latin typeface="Calibri"/>
                </a:rPr>
                <a:t>ФАКТ</a:t>
              </a:r>
              <a:endParaRPr lang="ru-RU" sz="1100" b="0" strike="noStrike" spc="-1">
                <a:latin typeface="Arial"/>
              </a:endParaRPr>
            </a:p>
          </p:txBody>
        </p:sp>
        <p:sp>
          <p:nvSpPr>
            <p:cNvPr id="135" name="CustomShape 17"/>
            <p:cNvSpPr/>
            <p:nvPr/>
          </p:nvSpPr>
          <p:spPr>
            <a:xfrm>
              <a:off x="2529000" y="5308560"/>
              <a:ext cx="596880" cy="18288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ru-RU" sz="1200" b="1" strike="noStrike" spc="-1">
                  <a:solidFill>
                    <a:srgbClr val="000000"/>
                  </a:solidFill>
                  <a:latin typeface="Arial"/>
                </a:rPr>
                <a:t>44 417,6</a:t>
              </a:r>
              <a:endParaRPr lang="ru-RU" sz="1200" b="0" strike="noStrike" spc="-1">
                <a:latin typeface="Arial"/>
              </a:endParaRPr>
            </a:p>
          </p:txBody>
        </p:sp>
        <p:sp>
          <p:nvSpPr>
            <p:cNvPr id="136" name="CustomShape 18"/>
            <p:cNvSpPr/>
            <p:nvPr/>
          </p:nvSpPr>
          <p:spPr>
            <a:xfrm>
              <a:off x="4329000" y="5308560"/>
              <a:ext cx="596880" cy="18288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ru-RU" sz="1200" b="1" strike="noStrike" spc="-1">
                  <a:solidFill>
                    <a:srgbClr val="000000"/>
                  </a:solidFill>
                  <a:latin typeface="Arial"/>
                </a:rPr>
                <a:t>42 694,4</a:t>
              </a:r>
              <a:endParaRPr lang="ru-RU" sz="1200" b="0" strike="noStrike" spc="-1">
                <a:latin typeface="Arial"/>
              </a:endParaRPr>
            </a:p>
          </p:txBody>
        </p:sp>
        <p:sp>
          <p:nvSpPr>
            <p:cNvPr id="137" name="CustomShape 19"/>
            <p:cNvSpPr/>
            <p:nvPr/>
          </p:nvSpPr>
          <p:spPr>
            <a:xfrm>
              <a:off x="2519280" y="5851440"/>
              <a:ext cx="761400" cy="18288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ru-RU" sz="1200" b="0" strike="noStrike" spc="-1">
                  <a:solidFill>
                    <a:srgbClr val="000000"/>
                  </a:solidFill>
                  <a:latin typeface="Times New Roman"/>
                </a:rPr>
                <a:t>тыс. рублей</a:t>
              </a:r>
              <a:endParaRPr lang="ru-RU" sz="1200" b="0" strike="noStrike" spc="-1">
                <a:latin typeface="Arial"/>
              </a:endParaRPr>
            </a:p>
          </p:txBody>
        </p:sp>
        <p:sp>
          <p:nvSpPr>
            <p:cNvPr id="138" name="CustomShape 20"/>
            <p:cNvSpPr/>
            <p:nvPr/>
          </p:nvSpPr>
          <p:spPr>
            <a:xfrm>
              <a:off x="4281480" y="5851440"/>
              <a:ext cx="761400" cy="18288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ru-RU" sz="1200" b="0" strike="noStrike" spc="-1">
                  <a:solidFill>
                    <a:srgbClr val="000000"/>
                  </a:solidFill>
                  <a:latin typeface="Times New Roman"/>
                </a:rPr>
                <a:t>тыс. рублей</a:t>
              </a:r>
              <a:endParaRPr lang="ru-RU" sz="1200" b="0" strike="noStrike" spc="-1">
                <a:latin typeface="Arial"/>
              </a:endParaRPr>
            </a:p>
          </p:txBody>
        </p:sp>
        <p:sp>
          <p:nvSpPr>
            <p:cNvPr id="139" name="CustomShape 21"/>
            <p:cNvSpPr/>
            <p:nvPr/>
          </p:nvSpPr>
          <p:spPr>
            <a:xfrm>
              <a:off x="2598120" y="727200"/>
              <a:ext cx="3827880" cy="213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ru-RU" sz="1400" b="1" strike="noStrike" spc="-1">
                  <a:solidFill>
                    <a:srgbClr val="000000"/>
                  </a:solidFill>
                  <a:latin typeface="Times New Roman"/>
                </a:rPr>
                <a:t>Результаты реализации программы в 2020 году</a:t>
              </a:r>
              <a:endParaRPr lang="ru-RU" sz="1400" b="0" strike="noStrike" spc="-1">
                <a:latin typeface="Arial"/>
              </a:endParaRPr>
            </a:p>
          </p:txBody>
        </p:sp>
        <p:sp>
          <p:nvSpPr>
            <p:cNvPr id="140" name="CustomShape 22"/>
            <p:cNvSpPr/>
            <p:nvPr/>
          </p:nvSpPr>
          <p:spPr>
            <a:xfrm>
              <a:off x="6167160" y="4708440"/>
              <a:ext cx="476640" cy="16776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ru-RU" sz="1100" b="1" strike="noStrike" spc="-1">
                  <a:solidFill>
                    <a:srgbClr val="000000"/>
                  </a:solidFill>
                  <a:latin typeface="Calibri"/>
                </a:rPr>
                <a:t>Индекс </a:t>
              </a:r>
              <a:endParaRPr lang="ru-RU" sz="1100" b="0" strike="noStrike" spc="-1">
                <a:latin typeface="Arial"/>
              </a:endParaRPr>
            </a:p>
          </p:txBody>
        </p:sp>
        <p:sp>
          <p:nvSpPr>
            <p:cNvPr id="141" name="CustomShape 23"/>
            <p:cNvSpPr/>
            <p:nvPr/>
          </p:nvSpPr>
          <p:spPr>
            <a:xfrm>
              <a:off x="6112800" y="4898880"/>
              <a:ext cx="604440" cy="16776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ru-RU" sz="1100" b="1" strike="noStrike" spc="-1">
                  <a:solidFill>
                    <a:srgbClr val="000000"/>
                  </a:solidFill>
                  <a:latin typeface="Calibri"/>
                </a:rPr>
                <a:t>освоения </a:t>
              </a:r>
              <a:endParaRPr lang="ru-RU" sz="1100" b="0" strike="noStrike" spc="-1">
                <a:latin typeface="Arial"/>
              </a:endParaRPr>
            </a:p>
          </p:txBody>
        </p:sp>
        <p:sp>
          <p:nvSpPr>
            <p:cNvPr id="142" name="CustomShape 24"/>
            <p:cNvSpPr/>
            <p:nvPr/>
          </p:nvSpPr>
          <p:spPr>
            <a:xfrm>
              <a:off x="6026760" y="5089680"/>
              <a:ext cx="757080" cy="16776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ru-RU" sz="1100" b="1" strike="noStrike" spc="-1">
                  <a:solidFill>
                    <a:srgbClr val="000000"/>
                  </a:solidFill>
                  <a:latin typeface="Calibri"/>
                </a:rPr>
                <a:t>бюджетных </a:t>
              </a:r>
              <a:endParaRPr lang="ru-RU" sz="1100" b="0" strike="noStrike" spc="-1">
                <a:latin typeface="Arial"/>
              </a:endParaRPr>
            </a:p>
          </p:txBody>
        </p:sp>
        <p:sp>
          <p:nvSpPr>
            <p:cNvPr id="143" name="CustomShape 25"/>
            <p:cNvSpPr/>
            <p:nvPr/>
          </p:nvSpPr>
          <p:spPr>
            <a:xfrm>
              <a:off x="6101280" y="5280120"/>
              <a:ext cx="607680" cy="16776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ru-RU" sz="1100" b="1" strike="noStrike" spc="-1">
                  <a:solidFill>
                    <a:srgbClr val="000000"/>
                  </a:solidFill>
                  <a:latin typeface="Calibri"/>
                </a:rPr>
                <a:t>средств и </a:t>
              </a:r>
              <a:endParaRPr lang="ru-RU" sz="1100" b="0" strike="noStrike" spc="-1">
                <a:latin typeface="Arial"/>
              </a:endParaRPr>
            </a:p>
          </p:txBody>
        </p:sp>
        <p:sp>
          <p:nvSpPr>
            <p:cNvPr id="144" name="CustomShape 26"/>
            <p:cNvSpPr/>
            <p:nvPr/>
          </p:nvSpPr>
          <p:spPr>
            <a:xfrm>
              <a:off x="6027840" y="5470560"/>
              <a:ext cx="773640" cy="16776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ru-RU" sz="1100" b="1" strike="noStrike" spc="-1">
                  <a:solidFill>
                    <a:srgbClr val="000000"/>
                  </a:solidFill>
                  <a:latin typeface="Calibri"/>
                </a:rPr>
                <a:t>достижения </a:t>
              </a:r>
              <a:endParaRPr lang="ru-RU" sz="1100" b="0" strike="noStrike" spc="-1">
                <a:latin typeface="Arial"/>
              </a:endParaRPr>
            </a:p>
          </p:txBody>
        </p:sp>
        <p:sp>
          <p:nvSpPr>
            <p:cNvPr id="145" name="CustomShape 27"/>
            <p:cNvSpPr/>
            <p:nvPr/>
          </p:nvSpPr>
          <p:spPr>
            <a:xfrm>
              <a:off x="6093360" y="5661000"/>
              <a:ext cx="633600" cy="16776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ru-RU" sz="1100" b="1" strike="noStrike" spc="-1">
                  <a:solidFill>
                    <a:srgbClr val="000000"/>
                  </a:solidFill>
                  <a:latin typeface="Calibri"/>
                </a:rPr>
                <a:t>плановых </a:t>
              </a:r>
              <a:endParaRPr lang="ru-RU" sz="1100" b="0" strike="noStrike" spc="-1">
                <a:latin typeface="Arial"/>
              </a:endParaRPr>
            </a:p>
          </p:txBody>
        </p:sp>
        <p:sp>
          <p:nvSpPr>
            <p:cNvPr id="146" name="CustomShape 28"/>
            <p:cNvSpPr/>
            <p:nvPr/>
          </p:nvSpPr>
          <p:spPr>
            <a:xfrm>
              <a:off x="6111000" y="5851440"/>
              <a:ext cx="607680" cy="16776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ru-RU" sz="1100" b="1" strike="noStrike" spc="-1">
                  <a:solidFill>
                    <a:srgbClr val="000000"/>
                  </a:solidFill>
                  <a:latin typeface="Calibri"/>
                </a:rPr>
                <a:t>значений </a:t>
              </a:r>
              <a:endParaRPr lang="ru-RU" sz="1100" b="0" strike="noStrike" spc="-1">
                <a:latin typeface="Arial"/>
              </a:endParaRPr>
            </a:p>
          </p:txBody>
        </p:sp>
        <p:sp>
          <p:nvSpPr>
            <p:cNvPr id="147" name="CustomShape 29"/>
            <p:cNvSpPr/>
            <p:nvPr/>
          </p:nvSpPr>
          <p:spPr>
            <a:xfrm>
              <a:off x="6017400" y="6041880"/>
              <a:ext cx="757080" cy="16776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ru-RU" sz="1100" b="1" strike="noStrike" spc="-1">
                  <a:solidFill>
                    <a:srgbClr val="000000"/>
                  </a:solidFill>
                  <a:latin typeface="Calibri"/>
                </a:rPr>
                <a:t>показателей</a:t>
              </a:r>
              <a:endParaRPr lang="ru-RU" sz="1100" b="0" strike="noStrike" spc="-1">
                <a:latin typeface="Arial"/>
              </a:endParaRPr>
            </a:p>
          </p:txBody>
        </p:sp>
        <p:sp>
          <p:nvSpPr>
            <p:cNvPr id="148" name="CustomShape 30"/>
            <p:cNvSpPr/>
            <p:nvPr/>
          </p:nvSpPr>
          <p:spPr>
            <a:xfrm>
              <a:off x="1697400" y="1498680"/>
              <a:ext cx="3675600" cy="213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ru-RU" sz="1400" b="1" strike="noStrike" spc="-1">
                  <a:solidFill>
                    <a:srgbClr val="000000"/>
                  </a:solidFill>
                  <a:latin typeface="Times New Roman"/>
                </a:rPr>
                <a:t>«Управление муниципальным имуществом и</a:t>
              </a:r>
              <a:endParaRPr lang="ru-RU" sz="1400" b="0" strike="noStrike" spc="-1">
                <a:latin typeface="Arial"/>
              </a:endParaRPr>
            </a:p>
          </p:txBody>
        </p:sp>
        <p:sp>
          <p:nvSpPr>
            <p:cNvPr id="149" name="CustomShape 31"/>
            <p:cNvSpPr/>
            <p:nvPr/>
          </p:nvSpPr>
          <p:spPr>
            <a:xfrm>
              <a:off x="3924360" y="1712880"/>
              <a:ext cx="3585960" cy="42660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ru-RU" sz="1400" b="1" strike="noStrike" spc="-1">
                  <a:solidFill>
                    <a:srgbClr val="000000"/>
                  </a:solidFill>
                  <a:latin typeface="Times New Roman"/>
                </a:rPr>
                <a:t>земельными ресурсами  Северодвинска»</a:t>
              </a:r>
              <a:endParaRPr lang="ru-RU" sz="1400" b="0" strike="noStrike" spc="-1"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lang="ru-RU" sz="1400" b="1" strike="noStrike" spc="-1">
                  <a:solidFill>
                    <a:srgbClr val="000000"/>
                  </a:solidFill>
                  <a:latin typeface="Times New Roman"/>
                </a:rPr>
                <a:t> </a:t>
              </a:r>
              <a:endParaRPr lang="ru-RU" sz="1400" b="0" strike="noStrike" spc="-1">
                <a:latin typeface="Arial"/>
              </a:endParaRPr>
            </a:p>
          </p:txBody>
        </p:sp>
        <p:sp>
          <p:nvSpPr>
            <p:cNvPr id="150" name="CustomShape 32"/>
            <p:cNvSpPr/>
            <p:nvPr/>
          </p:nvSpPr>
          <p:spPr>
            <a:xfrm>
              <a:off x="1281240" y="6051600"/>
              <a:ext cx="85320" cy="4716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1" name="CustomShape 33"/>
            <p:cNvSpPr/>
            <p:nvPr/>
          </p:nvSpPr>
          <p:spPr>
            <a:xfrm>
              <a:off x="3500280" y="6051600"/>
              <a:ext cx="85320" cy="4716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2" name="CustomShape 34"/>
            <p:cNvSpPr/>
            <p:nvPr/>
          </p:nvSpPr>
          <p:spPr>
            <a:xfrm>
              <a:off x="5224320" y="6051600"/>
              <a:ext cx="85320" cy="4716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3" name="CustomShape 35"/>
            <p:cNvSpPr/>
            <p:nvPr/>
          </p:nvSpPr>
          <p:spPr>
            <a:xfrm>
              <a:off x="7053120" y="6051600"/>
              <a:ext cx="85320" cy="4716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4" name="CustomShape 36"/>
            <p:cNvSpPr/>
            <p:nvPr/>
          </p:nvSpPr>
          <p:spPr>
            <a:xfrm>
              <a:off x="1383120" y="4308480"/>
              <a:ext cx="1633320" cy="16776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ru-RU" sz="1100" b="0" strike="noStrike" spc="-1">
                  <a:solidFill>
                    <a:srgbClr val="000000"/>
                  </a:solidFill>
                  <a:latin typeface="Calibri"/>
                </a:rPr>
                <a:t>                                                   </a:t>
              </a:r>
              <a:endParaRPr lang="ru-RU" sz="1100" b="0" strike="noStrike" spc="-1">
                <a:latin typeface="Arial"/>
              </a:endParaRPr>
            </a:p>
          </p:txBody>
        </p:sp>
        <p:sp>
          <p:nvSpPr>
            <p:cNvPr id="155" name="CustomShape 37"/>
            <p:cNvSpPr/>
            <p:nvPr/>
          </p:nvSpPr>
          <p:spPr>
            <a:xfrm>
              <a:off x="1271520" y="3755880"/>
              <a:ext cx="75960" cy="4716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6" name="CustomShape 38"/>
            <p:cNvSpPr/>
            <p:nvPr/>
          </p:nvSpPr>
          <p:spPr>
            <a:xfrm>
              <a:off x="1243080" y="536400"/>
              <a:ext cx="9000" cy="1080"/>
            </a:xfrm>
            <a:prstGeom prst="rect">
              <a:avLst/>
            </a:prstGeom>
            <a:solidFill>
              <a:srgbClr val="DADCDD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7" name="CustomShape 39"/>
            <p:cNvSpPr/>
            <p:nvPr/>
          </p:nvSpPr>
          <p:spPr>
            <a:xfrm>
              <a:off x="7891560" y="536400"/>
              <a:ext cx="9000" cy="1080"/>
            </a:xfrm>
            <a:prstGeom prst="rect">
              <a:avLst/>
            </a:prstGeom>
            <a:solidFill>
              <a:srgbClr val="DADCDD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8" name="CustomShape 40"/>
            <p:cNvSpPr/>
            <p:nvPr/>
          </p:nvSpPr>
          <p:spPr>
            <a:xfrm>
              <a:off x="7015320" y="536400"/>
              <a:ext cx="9000" cy="1080"/>
            </a:xfrm>
            <a:prstGeom prst="rect">
              <a:avLst/>
            </a:prstGeom>
            <a:solidFill>
              <a:srgbClr val="DADCDD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9" name="Line 41"/>
            <p:cNvSpPr/>
            <p:nvPr/>
          </p:nvSpPr>
          <p:spPr>
            <a:xfrm>
              <a:off x="1242720" y="2527200"/>
              <a:ext cx="9720" cy="0"/>
            </a:xfrm>
            <a:prstGeom prst="line">
              <a:avLst/>
            </a:prstGeom>
            <a:ln w="0">
              <a:solidFill>
                <a:srgbClr val="DADCDD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0" name="CustomShape 42"/>
            <p:cNvSpPr/>
            <p:nvPr/>
          </p:nvSpPr>
          <p:spPr>
            <a:xfrm>
              <a:off x="1243080" y="2527200"/>
              <a:ext cx="9000" cy="9000"/>
            </a:xfrm>
            <a:prstGeom prst="rect">
              <a:avLst/>
            </a:prstGeom>
            <a:solidFill>
              <a:srgbClr val="DADCDD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1" name="Line 43"/>
            <p:cNvSpPr/>
            <p:nvPr/>
          </p:nvSpPr>
          <p:spPr>
            <a:xfrm>
              <a:off x="1242720" y="2727000"/>
              <a:ext cx="9720" cy="0"/>
            </a:xfrm>
            <a:prstGeom prst="line">
              <a:avLst/>
            </a:prstGeom>
            <a:ln w="0">
              <a:solidFill>
                <a:srgbClr val="DADCDD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2" name="CustomShape 44"/>
            <p:cNvSpPr/>
            <p:nvPr/>
          </p:nvSpPr>
          <p:spPr>
            <a:xfrm>
              <a:off x="1243080" y="2727360"/>
              <a:ext cx="9000" cy="9000"/>
            </a:xfrm>
            <a:prstGeom prst="rect">
              <a:avLst/>
            </a:prstGeom>
            <a:solidFill>
              <a:srgbClr val="DADCDD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3" name="Line 45"/>
            <p:cNvSpPr/>
            <p:nvPr/>
          </p:nvSpPr>
          <p:spPr>
            <a:xfrm>
              <a:off x="1242720" y="2927160"/>
              <a:ext cx="9720" cy="0"/>
            </a:xfrm>
            <a:prstGeom prst="line">
              <a:avLst/>
            </a:prstGeom>
            <a:ln w="0">
              <a:solidFill>
                <a:srgbClr val="DADCDD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4" name="CustomShape 46"/>
            <p:cNvSpPr/>
            <p:nvPr/>
          </p:nvSpPr>
          <p:spPr>
            <a:xfrm>
              <a:off x="1243080" y="2927520"/>
              <a:ext cx="9000" cy="9000"/>
            </a:xfrm>
            <a:prstGeom prst="rect">
              <a:avLst/>
            </a:prstGeom>
            <a:solidFill>
              <a:srgbClr val="DADCDD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5" name="Line 47"/>
            <p:cNvSpPr/>
            <p:nvPr/>
          </p:nvSpPr>
          <p:spPr>
            <a:xfrm>
              <a:off x="1242720" y="3127320"/>
              <a:ext cx="9720" cy="0"/>
            </a:xfrm>
            <a:prstGeom prst="line">
              <a:avLst/>
            </a:prstGeom>
            <a:ln w="0">
              <a:solidFill>
                <a:srgbClr val="DADCDD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6" name="CustomShape 48"/>
            <p:cNvSpPr/>
            <p:nvPr/>
          </p:nvSpPr>
          <p:spPr>
            <a:xfrm>
              <a:off x="1243080" y="3127320"/>
              <a:ext cx="9000" cy="9000"/>
            </a:xfrm>
            <a:prstGeom prst="rect">
              <a:avLst/>
            </a:prstGeom>
            <a:solidFill>
              <a:srgbClr val="DADCDD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7" name="Line 49"/>
            <p:cNvSpPr/>
            <p:nvPr/>
          </p:nvSpPr>
          <p:spPr>
            <a:xfrm>
              <a:off x="1242720" y="3327120"/>
              <a:ext cx="9720" cy="0"/>
            </a:xfrm>
            <a:prstGeom prst="line">
              <a:avLst/>
            </a:prstGeom>
            <a:ln w="0">
              <a:solidFill>
                <a:srgbClr val="DADCDD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8" name="CustomShape 50"/>
            <p:cNvSpPr/>
            <p:nvPr/>
          </p:nvSpPr>
          <p:spPr>
            <a:xfrm>
              <a:off x="1243080" y="3327480"/>
              <a:ext cx="9000" cy="9000"/>
            </a:xfrm>
            <a:prstGeom prst="rect">
              <a:avLst/>
            </a:prstGeom>
            <a:solidFill>
              <a:srgbClr val="DADCDD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9" name="Line 51"/>
            <p:cNvSpPr/>
            <p:nvPr/>
          </p:nvSpPr>
          <p:spPr>
            <a:xfrm>
              <a:off x="1242720" y="3927240"/>
              <a:ext cx="5781960" cy="0"/>
            </a:xfrm>
            <a:prstGeom prst="line">
              <a:avLst/>
            </a:prstGeom>
            <a:ln w="0">
              <a:solidFill>
                <a:srgbClr val="DADCDD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0" name="CustomShape 52"/>
            <p:cNvSpPr/>
            <p:nvPr/>
          </p:nvSpPr>
          <p:spPr>
            <a:xfrm>
              <a:off x="1243080" y="3927600"/>
              <a:ext cx="5781240" cy="9000"/>
            </a:xfrm>
            <a:prstGeom prst="rect">
              <a:avLst/>
            </a:prstGeom>
            <a:solidFill>
              <a:srgbClr val="DADCDD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1" name="Line 53"/>
            <p:cNvSpPr/>
            <p:nvPr/>
          </p:nvSpPr>
          <p:spPr>
            <a:xfrm>
              <a:off x="7014960" y="2336760"/>
              <a:ext cx="0" cy="2143080"/>
            </a:xfrm>
            <a:prstGeom prst="line">
              <a:avLst/>
            </a:prstGeom>
            <a:ln w="0">
              <a:solidFill>
                <a:srgbClr val="DADCDD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2" name="CustomShape 54"/>
            <p:cNvSpPr/>
            <p:nvPr/>
          </p:nvSpPr>
          <p:spPr>
            <a:xfrm>
              <a:off x="7015320" y="2336760"/>
              <a:ext cx="9000" cy="2142720"/>
            </a:xfrm>
            <a:prstGeom prst="rect">
              <a:avLst/>
            </a:prstGeom>
            <a:solidFill>
              <a:srgbClr val="DADCDD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3" name="Line 55"/>
            <p:cNvSpPr/>
            <p:nvPr/>
          </p:nvSpPr>
          <p:spPr>
            <a:xfrm>
              <a:off x="1242720" y="4479840"/>
              <a:ext cx="5781960" cy="0"/>
            </a:xfrm>
            <a:prstGeom prst="line">
              <a:avLst/>
            </a:prstGeom>
            <a:ln w="0">
              <a:solidFill>
                <a:srgbClr val="00000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4" name="CustomShape 56"/>
            <p:cNvSpPr/>
            <p:nvPr/>
          </p:nvSpPr>
          <p:spPr>
            <a:xfrm>
              <a:off x="1243080" y="4479840"/>
              <a:ext cx="5781240" cy="9000"/>
            </a:xfrm>
            <a:prstGeom prst="rect">
              <a:avLst/>
            </a:prstGeom>
            <a:solidFill>
              <a:srgbClr val="000000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5" name="Line 57"/>
            <p:cNvSpPr/>
            <p:nvPr/>
          </p:nvSpPr>
          <p:spPr>
            <a:xfrm>
              <a:off x="1242720" y="2336760"/>
              <a:ext cx="0" cy="2143080"/>
            </a:xfrm>
            <a:prstGeom prst="line">
              <a:avLst/>
            </a:prstGeom>
            <a:ln w="0">
              <a:solidFill>
                <a:srgbClr val="DADCDD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6" name="CustomShape 58"/>
            <p:cNvSpPr/>
            <p:nvPr/>
          </p:nvSpPr>
          <p:spPr>
            <a:xfrm>
              <a:off x="1243080" y="2336760"/>
              <a:ext cx="9000" cy="2142720"/>
            </a:xfrm>
            <a:prstGeom prst="rect">
              <a:avLst/>
            </a:prstGeom>
            <a:solidFill>
              <a:srgbClr val="DADCDD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7" name="Line 59"/>
            <p:cNvSpPr/>
            <p:nvPr/>
          </p:nvSpPr>
          <p:spPr>
            <a:xfrm>
              <a:off x="1242720" y="4670280"/>
              <a:ext cx="1019160" cy="0"/>
            </a:xfrm>
            <a:prstGeom prst="line">
              <a:avLst/>
            </a:prstGeom>
            <a:ln w="0">
              <a:solidFill>
                <a:srgbClr val="DADCDD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8" name="CustomShape 60"/>
            <p:cNvSpPr/>
            <p:nvPr/>
          </p:nvSpPr>
          <p:spPr>
            <a:xfrm>
              <a:off x="1243080" y="4670280"/>
              <a:ext cx="1018800" cy="9000"/>
            </a:xfrm>
            <a:prstGeom prst="rect">
              <a:avLst/>
            </a:prstGeom>
            <a:solidFill>
              <a:srgbClr val="DADCDD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9" name="CustomShape 61"/>
            <p:cNvSpPr/>
            <p:nvPr/>
          </p:nvSpPr>
          <p:spPr>
            <a:xfrm>
              <a:off x="2262240" y="536400"/>
              <a:ext cx="9000" cy="1080"/>
            </a:xfrm>
            <a:prstGeom prst="rect">
              <a:avLst/>
            </a:prstGeom>
            <a:solidFill>
              <a:srgbClr val="DADCDD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0" name="CustomShape 62"/>
            <p:cNvSpPr/>
            <p:nvPr/>
          </p:nvSpPr>
          <p:spPr>
            <a:xfrm>
              <a:off x="3462480" y="536400"/>
              <a:ext cx="9000" cy="1080"/>
            </a:xfrm>
            <a:prstGeom prst="rect">
              <a:avLst/>
            </a:prstGeom>
            <a:solidFill>
              <a:srgbClr val="DADCDD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1" name="Line 63"/>
            <p:cNvSpPr/>
            <p:nvPr/>
          </p:nvSpPr>
          <p:spPr>
            <a:xfrm>
              <a:off x="3471840" y="4670280"/>
              <a:ext cx="599760" cy="0"/>
            </a:xfrm>
            <a:prstGeom prst="line">
              <a:avLst/>
            </a:prstGeom>
            <a:ln w="0">
              <a:solidFill>
                <a:srgbClr val="DADCDD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2" name="CustomShape 64"/>
            <p:cNvSpPr/>
            <p:nvPr/>
          </p:nvSpPr>
          <p:spPr>
            <a:xfrm>
              <a:off x="3471840" y="4670280"/>
              <a:ext cx="599760" cy="9000"/>
            </a:xfrm>
            <a:prstGeom prst="rect">
              <a:avLst/>
            </a:prstGeom>
            <a:solidFill>
              <a:srgbClr val="DADCDD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3" name="CustomShape 65"/>
            <p:cNvSpPr/>
            <p:nvPr/>
          </p:nvSpPr>
          <p:spPr>
            <a:xfrm>
              <a:off x="4071960" y="536400"/>
              <a:ext cx="9000" cy="1080"/>
            </a:xfrm>
            <a:prstGeom prst="rect">
              <a:avLst/>
            </a:prstGeom>
            <a:solidFill>
              <a:srgbClr val="DADCDD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4" name="CustomShape 66"/>
            <p:cNvSpPr/>
            <p:nvPr/>
          </p:nvSpPr>
          <p:spPr>
            <a:xfrm>
              <a:off x="5186520" y="536400"/>
              <a:ext cx="9000" cy="1080"/>
            </a:xfrm>
            <a:prstGeom prst="rect">
              <a:avLst/>
            </a:prstGeom>
            <a:solidFill>
              <a:srgbClr val="DADCDD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5" name="Line 67"/>
            <p:cNvSpPr/>
            <p:nvPr/>
          </p:nvSpPr>
          <p:spPr>
            <a:xfrm>
              <a:off x="5195880" y="4670280"/>
              <a:ext cx="599760" cy="0"/>
            </a:xfrm>
            <a:prstGeom prst="line">
              <a:avLst/>
            </a:prstGeom>
            <a:ln w="0">
              <a:solidFill>
                <a:srgbClr val="DADCDD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6" name="CustomShape 68"/>
            <p:cNvSpPr/>
            <p:nvPr/>
          </p:nvSpPr>
          <p:spPr>
            <a:xfrm>
              <a:off x="5195880" y="4670280"/>
              <a:ext cx="599760" cy="9000"/>
            </a:xfrm>
            <a:prstGeom prst="rect">
              <a:avLst/>
            </a:prstGeom>
            <a:solidFill>
              <a:srgbClr val="DADCDD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7" name="CustomShape 69"/>
            <p:cNvSpPr/>
            <p:nvPr/>
          </p:nvSpPr>
          <p:spPr>
            <a:xfrm>
              <a:off x="5796000" y="536400"/>
              <a:ext cx="9000" cy="1080"/>
            </a:xfrm>
            <a:prstGeom prst="rect">
              <a:avLst/>
            </a:prstGeom>
            <a:solidFill>
              <a:srgbClr val="DADCDD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8" name="CustomShape 70"/>
            <p:cNvSpPr/>
            <p:nvPr/>
          </p:nvSpPr>
          <p:spPr>
            <a:xfrm>
              <a:off x="6853320" y="536400"/>
              <a:ext cx="9000" cy="1080"/>
            </a:xfrm>
            <a:prstGeom prst="rect">
              <a:avLst/>
            </a:prstGeom>
            <a:solidFill>
              <a:srgbClr val="DADCDD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9" name="Line 71"/>
            <p:cNvSpPr/>
            <p:nvPr/>
          </p:nvSpPr>
          <p:spPr>
            <a:xfrm>
              <a:off x="6862680" y="4670280"/>
              <a:ext cx="162000" cy="0"/>
            </a:xfrm>
            <a:prstGeom prst="line">
              <a:avLst/>
            </a:prstGeom>
            <a:ln w="0">
              <a:solidFill>
                <a:srgbClr val="DADCDD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0" name="CustomShape 72"/>
            <p:cNvSpPr/>
            <p:nvPr/>
          </p:nvSpPr>
          <p:spPr>
            <a:xfrm>
              <a:off x="6862680" y="4670280"/>
              <a:ext cx="161640" cy="9000"/>
            </a:xfrm>
            <a:prstGeom prst="rect">
              <a:avLst/>
            </a:prstGeom>
            <a:solidFill>
              <a:srgbClr val="DADCDD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1" name="Line 73"/>
            <p:cNvSpPr/>
            <p:nvPr/>
          </p:nvSpPr>
          <p:spPr>
            <a:xfrm>
              <a:off x="1242720" y="5175000"/>
              <a:ext cx="9720" cy="0"/>
            </a:xfrm>
            <a:prstGeom prst="line">
              <a:avLst/>
            </a:prstGeom>
            <a:ln w="0">
              <a:solidFill>
                <a:srgbClr val="DADCDD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2" name="CustomShape 74"/>
            <p:cNvSpPr/>
            <p:nvPr/>
          </p:nvSpPr>
          <p:spPr>
            <a:xfrm>
              <a:off x="1243080" y="5175360"/>
              <a:ext cx="9000" cy="9000"/>
            </a:xfrm>
            <a:prstGeom prst="rect">
              <a:avLst/>
            </a:prstGeom>
            <a:solidFill>
              <a:srgbClr val="DADCDD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3" name="Line 75"/>
            <p:cNvSpPr/>
            <p:nvPr/>
          </p:nvSpPr>
          <p:spPr>
            <a:xfrm>
              <a:off x="6862680" y="5175000"/>
              <a:ext cx="162000" cy="0"/>
            </a:xfrm>
            <a:prstGeom prst="line">
              <a:avLst/>
            </a:prstGeom>
            <a:ln w="0">
              <a:solidFill>
                <a:srgbClr val="DADCDD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4" name="CustomShape 76"/>
            <p:cNvSpPr/>
            <p:nvPr/>
          </p:nvSpPr>
          <p:spPr>
            <a:xfrm>
              <a:off x="6862680" y="5175360"/>
              <a:ext cx="161640" cy="9000"/>
            </a:xfrm>
            <a:prstGeom prst="rect">
              <a:avLst/>
            </a:prstGeom>
            <a:solidFill>
              <a:srgbClr val="DADCDD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5" name="Line 77"/>
            <p:cNvSpPr/>
            <p:nvPr/>
          </p:nvSpPr>
          <p:spPr>
            <a:xfrm>
              <a:off x="1242720" y="5613120"/>
              <a:ext cx="9720" cy="0"/>
            </a:xfrm>
            <a:prstGeom prst="line">
              <a:avLst/>
            </a:prstGeom>
            <a:ln w="0">
              <a:solidFill>
                <a:srgbClr val="DADCDD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6" name="CustomShape 78"/>
            <p:cNvSpPr/>
            <p:nvPr/>
          </p:nvSpPr>
          <p:spPr>
            <a:xfrm>
              <a:off x="1243080" y="5613480"/>
              <a:ext cx="9000" cy="9000"/>
            </a:xfrm>
            <a:prstGeom prst="rect">
              <a:avLst/>
            </a:prstGeom>
            <a:solidFill>
              <a:srgbClr val="DADCDD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7" name="Line 79"/>
            <p:cNvSpPr/>
            <p:nvPr/>
          </p:nvSpPr>
          <p:spPr>
            <a:xfrm>
              <a:off x="6862680" y="5613120"/>
              <a:ext cx="162000" cy="0"/>
            </a:xfrm>
            <a:prstGeom prst="line">
              <a:avLst/>
            </a:prstGeom>
            <a:ln w="0">
              <a:solidFill>
                <a:srgbClr val="DADCDD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8" name="CustomShape 80"/>
            <p:cNvSpPr/>
            <p:nvPr/>
          </p:nvSpPr>
          <p:spPr>
            <a:xfrm>
              <a:off x="6862680" y="5613480"/>
              <a:ext cx="161640" cy="9000"/>
            </a:xfrm>
            <a:prstGeom prst="rect">
              <a:avLst/>
            </a:prstGeom>
            <a:solidFill>
              <a:srgbClr val="DADCDD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9" name="CustomShape 81"/>
            <p:cNvSpPr/>
            <p:nvPr/>
          </p:nvSpPr>
          <p:spPr>
            <a:xfrm>
              <a:off x="2004840" y="536400"/>
              <a:ext cx="9000" cy="1080"/>
            </a:xfrm>
            <a:prstGeom prst="rect">
              <a:avLst/>
            </a:prstGeom>
            <a:solidFill>
              <a:srgbClr val="DADCDD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0" name="Line 82"/>
            <p:cNvSpPr/>
            <p:nvPr/>
          </p:nvSpPr>
          <p:spPr>
            <a:xfrm>
              <a:off x="1242720" y="6251400"/>
              <a:ext cx="1019160" cy="0"/>
            </a:xfrm>
            <a:prstGeom prst="line">
              <a:avLst/>
            </a:prstGeom>
            <a:ln w="0">
              <a:solidFill>
                <a:srgbClr val="DADCDD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1" name="CustomShape 83"/>
            <p:cNvSpPr/>
            <p:nvPr/>
          </p:nvSpPr>
          <p:spPr>
            <a:xfrm>
              <a:off x="1243080" y="6251400"/>
              <a:ext cx="1018800" cy="9000"/>
            </a:xfrm>
            <a:prstGeom prst="rect">
              <a:avLst/>
            </a:prstGeom>
            <a:solidFill>
              <a:srgbClr val="DADCDD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2" name="Line 84"/>
            <p:cNvSpPr/>
            <p:nvPr/>
          </p:nvSpPr>
          <p:spPr>
            <a:xfrm>
              <a:off x="3471840" y="6251400"/>
              <a:ext cx="599760" cy="0"/>
            </a:xfrm>
            <a:prstGeom prst="line">
              <a:avLst/>
            </a:prstGeom>
            <a:ln w="0">
              <a:solidFill>
                <a:srgbClr val="DADCDD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3" name="CustomShape 85"/>
            <p:cNvSpPr/>
            <p:nvPr/>
          </p:nvSpPr>
          <p:spPr>
            <a:xfrm>
              <a:off x="3471840" y="6251400"/>
              <a:ext cx="599760" cy="9000"/>
            </a:xfrm>
            <a:prstGeom prst="rect">
              <a:avLst/>
            </a:prstGeom>
            <a:solidFill>
              <a:srgbClr val="DADCDD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4" name="Line 86"/>
            <p:cNvSpPr/>
            <p:nvPr/>
          </p:nvSpPr>
          <p:spPr>
            <a:xfrm>
              <a:off x="5195880" y="6251400"/>
              <a:ext cx="599760" cy="0"/>
            </a:xfrm>
            <a:prstGeom prst="line">
              <a:avLst/>
            </a:prstGeom>
            <a:ln w="0">
              <a:solidFill>
                <a:srgbClr val="DADCDD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5" name="CustomShape 87"/>
            <p:cNvSpPr/>
            <p:nvPr/>
          </p:nvSpPr>
          <p:spPr>
            <a:xfrm>
              <a:off x="5195880" y="6251400"/>
              <a:ext cx="599760" cy="9000"/>
            </a:xfrm>
            <a:prstGeom prst="rect">
              <a:avLst/>
            </a:prstGeom>
            <a:solidFill>
              <a:srgbClr val="DADCDD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6" name="CustomShape 88"/>
            <p:cNvSpPr/>
            <p:nvPr/>
          </p:nvSpPr>
          <p:spPr>
            <a:xfrm>
              <a:off x="7500960" y="536400"/>
              <a:ext cx="9000" cy="1080"/>
            </a:xfrm>
            <a:prstGeom prst="rect">
              <a:avLst/>
            </a:prstGeom>
            <a:solidFill>
              <a:srgbClr val="DADCDD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7" name="Line 89"/>
            <p:cNvSpPr/>
            <p:nvPr/>
          </p:nvSpPr>
          <p:spPr>
            <a:xfrm>
              <a:off x="1242720" y="4679640"/>
              <a:ext cx="1800" cy="1581120"/>
            </a:xfrm>
            <a:prstGeom prst="line">
              <a:avLst/>
            </a:prstGeom>
            <a:ln w="0">
              <a:solidFill>
                <a:srgbClr val="DADCDD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8" name="CustomShape 90"/>
            <p:cNvSpPr/>
            <p:nvPr/>
          </p:nvSpPr>
          <p:spPr>
            <a:xfrm>
              <a:off x="1243080" y="4680000"/>
              <a:ext cx="9000" cy="1590480"/>
            </a:xfrm>
            <a:prstGeom prst="rect">
              <a:avLst/>
            </a:prstGeom>
            <a:solidFill>
              <a:srgbClr val="DADCDD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9" name="Line 91"/>
            <p:cNvSpPr/>
            <p:nvPr/>
          </p:nvSpPr>
          <p:spPr>
            <a:xfrm>
              <a:off x="2004840" y="6260760"/>
              <a:ext cx="1440" cy="1800"/>
            </a:xfrm>
            <a:prstGeom prst="line">
              <a:avLst/>
            </a:prstGeom>
            <a:ln w="0">
              <a:solidFill>
                <a:srgbClr val="DADCDD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0" name="CustomShape 92"/>
            <p:cNvSpPr/>
            <p:nvPr/>
          </p:nvSpPr>
          <p:spPr>
            <a:xfrm>
              <a:off x="2004840" y="6261120"/>
              <a:ext cx="9000" cy="9000"/>
            </a:xfrm>
            <a:prstGeom prst="rect">
              <a:avLst/>
            </a:prstGeom>
            <a:solidFill>
              <a:srgbClr val="DADCDD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1" name="Line 93"/>
            <p:cNvSpPr/>
            <p:nvPr/>
          </p:nvSpPr>
          <p:spPr>
            <a:xfrm>
              <a:off x="2261880" y="6260760"/>
              <a:ext cx="1800" cy="1800"/>
            </a:xfrm>
            <a:prstGeom prst="line">
              <a:avLst/>
            </a:prstGeom>
            <a:ln w="0">
              <a:solidFill>
                <a:srgbClr val="DADCDD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2" name="CustomShape 94"/>
            <p:cNvSpPr/>
            <p:nvPr/>
          </p:nvSpPr>
          <p:spPr>
            <a:xfrm>
              <a:off x="2262240" y="6261120"/>
              <a:ext cx="9000" cy="9000"/>
            </a:xfrm>
            <a:prstGeom prst="rect">
              <a:avLst/>
            </a:prstGeom>
            <a:solidFill>
              <a:srgbClr val="DADCDD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3" name="Line 95"/>
            <p:cNvSpPr/>
            <p:nvPr/>
          </p:nvSpPr>
          <p:spPr>
            <a:xfrm>
              <a:off x="3462120" y="6260760"/>
              <a:ext cx="1800" cy="1800"/>
            </a:xfrm>
            <a:prstGeom prst="line">
              <a:avLst/>
            </a:prstGeom>
            <a:ln w="0">
              <a:solidFill>
                <a:srgbClr val="DADCDD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4" name="CustomShape 96"/>
            <p:cNvSpPr/>
            <p:nvPr/>
          </p:nvSpPr>
          <p:spPr>
            <a:xfrm>
              <a:off x="3462480" y="6261120"/>
              <a:ext cx="9000" cy="9000"/>
            </a:xfrm>
            <a:prstGeom prst="rect">
              <a:avLst/>
            </a:prstGeom>
            <a:solidFill>
              <a:srgbClr val="DADCDD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5" name="Line 97"/>
            <p:cNvSpPr/>
            <p:nvPr/>
          </p:nvSpPr>
          <p:spPr>
            <a:xfrm>
              <a:off x="4071600" y="6260760"/>
              <a:ext cx="1800" cy="1800"/>
            </a:xfrm>
            <a:prstGeom prst="line">
              <a:avLst/>
            </a:prstGeom>
            <a:ln w="0">
              <a:solidFill>
                <a:srgbClr val="DADCDD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6" name="CustomShape 98"/>
            <p:cNvSpPr/>
            <p:nvPr/>
          </p:nvSpPr>
          <p:spPr>
            <a:xfrm>
              <a:off x="4071960" y="6261120"/>
              <a:ext cx="9000" cy="9000"/>
            </a:xfrm>
            <a:prstGeom prst="rect">
              <a:avLst/>
            </a:prstGeom>
            <a:solidFill>
              <a:srgbClr val="DADCDD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7" name="Line 99"/>
            <p:cNvSpPr/>
            <p:nvPr/>
          </p:nvSpPr>
          <p:spPr>
            <a:xfrm>
              <a:off x="5186160" y="6260760"/>
              <a:ext cx="1440" cy="1800"/>
            </a:xfrm>
            <a:prstGeom prst="line">
              <a:avLst/>
            </a:prstGeom>
            <a:ln w="0">
              <a:solidFill>
                <a:srgbClr val="DADCDD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8" name="CustomShape 100"/>
            <p:cNvSpPr/>
            <p:nvPr/>
          </p:nvSpPr>
          <p:spPr>
            <a:xfrm>
              <a:off x="5186520" y="6261120"/>
              <a:ext cx="9000" cy="9000"/>
            </a:xfrm>
            <a:prstGeom prst="rect">
              <a:avLst/>
            </a:prstGeom>
            <a:solidFill>
              <a:srgbClr val="DADCDD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9" name="Line 101"/>
            <p:cNvSpPr/>
            <p:nvPr/>
          </p:nvSpPr>
          <p:spPr>
            <a:xfrm>
              <a:off x="5795640" y="6260760"/>
              <a:ext cx="1800" cy="1800"/>
            </a:xfrm>
            <a:prstGeom prst="line">
              <a:avLst/>
            </a:prstGeom>
            <a:ln w="0">
              <a:solidFill>
                <a:srgbClr val="DADCDD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0" name="CustomShape 102"/>
            <p:cNvSpPr/>
            <p:nvPr/>
          </p:nvSpPr>
          <p:spPr>
            <a:xfrm>
              <a:off x="5796000" y="6261120"/>
              <a:ext cx="9000" cy="9000"/>
            </a:xfrm>
            <a:prstGeom prst="rect">
              <a:avLst/>
            </a:prstGeom>
            <a:solidFill>
              <a:srgbClr val="DADCDD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1" name="Line 103"/>
            <p:cNvSpPr/>
            <p:nvPr/>
          </p:nvSpPr>
          <p:spPr>
            <a:xfrm>
              <a:off x="6852960" y="6260760"/>
              <a:ext cx="1800" cy="1800"/>
            </a:xfrm>
            <a:prstGeom prst="line">
              <a:avLst/>
            </a:prstGeom>
            <a:ln w="0">
              <a:solidFill>
                <a:srgbClr val="DADCDD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2" name="CustomShape 104"/>
            <p:cNvSpPr/>
            <p:nvPr/>
          </p:nvSpPr>
          <p:spPr>
            <a:xfrm>
              <a:off x="6853320" y="6261120"/>
              <a:ext cx="9000" cy="9000"/>
            </a:xfrm>
            <a:prstGeom prst="rect">
              <a:avLst/>
            </a:prstGeom>
            <a:solidFill>
              <a:srgbClr val="DADCDD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3" name="Line 105"/>
            <p:cNvSpPr/>
            <p:nvPr/>
          </p:nvSpPr>
          <p:spPr>
            <a:xfrm>
              <a:off x="7014960" y="4489200"/>
              <a:ext cx="1440" cy="1771560"/>
            </a:xfrm>
            <a:prstGeom prst="line">
              <a:avLst/>
            </a:prstGeom>
            <a:ln w="0">
              <a:solidFill>
                <a:srgbClr val="DADCDD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4" name="CustomShape 106"/>
            <p:cNvSpPr/>
            <p:nvPr/>
          </p:nvSpPr>
          <p:spPr>
            <a:xfrm>
              <a:off x="7015320" y="4489560"/>
              <a:ext cx="9000" cy="1780920"/>
            </a:xfrm>
            <a:prstGeom prst="rect">
              <a:avLst/>
            </a:prstGeom>
            <a:solidFill>
              <a:srgbClr val="DADCDD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5" name="Line 107"/>
            <p:cNvSpPr/>
            <p:nvPr/>
          </p:nvSpPr>
          <p:spPr>
            <a:xfrm>
              <a:off x="7500600" y="6260760"/>
              <a:ext cx="1800" cy="1800"/>
            </a:xfrm>
            <a:prstGeom prst="line">
              <a:avLst/>
            </a:prstGeom>
            <a:ln w="0">
              <a:solidFill>
                <a:srgbClr val="DADCDD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6" name="CustomShape 108"/>
            <p:cNvSpPr/>
            <p:nvPr/>
          </p:nvSpPr>
          <p:spPr>
            <a:xfrm>
              <a:off x="7500960" y="6261120"/>
              <a:ext cx="9000" cy="9000"/>
            </a:xfrm>
            <a:prstGeom prst="rect">
              <a:avLst/>
            </a:prstGeom>
            <a:solidFill>
              <a:srgbClr val="DADCDD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7" name="Line 109"/>
            <p:cNvSpPr/>
            <p:nvPr/>
          </p:nvSpPr>
          <p:spPr>
            <a:xfrm>
              <a:off x="7891200" y="2336760"/>
              <a:ext cx="1800" cy="3924000"/>
            </a:xfrm>
            <a:prstGeom prst="line">
              <a:avLst/>
            </a:prstGeom>
            <a:ln w="0">
              <a:solidFill>
                <a:srgbClr val="DADCDD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8" name="CustomShape 110"/>
            <p:cNvSpPr/>
            <p:nvPr/>
          </p:nvSpPr>
          <p:spPr>
            <a:xfrm>
              <a:off x="7891560" y="2336760"/>
              <a:ext cx="9000" cy="3933360"/>
            </a:xfrm>
            <a:prstGeom prst="rect">
              <a:avLst/>
            </a:prstGeom>
            <a:solidFill>
              <a:srgbClr val="DADCDD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9" name="Line 111"/>
            <p:cNvSpPr/>
            <p:nvPr/>
          </p:nvSpPr>
          <p:spPr>
            <a:xfrm>
              <a:off x="7900920" y="536400"/>
              <a:ext cx="1440" cy="1440"/>
            </a:xfrm>
            <a:prstGeom prst="line">
              <a:avLst/>
            </a:prstGeom>
            <a:ln w="0">
              <a:solidFill>
                <a:srgbClr val="DADCDD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0" name="CustomShape 112"/>
            <p:cNvSpPr/>
            <p:nvPr/>
          </p:nvSpPr>
          <p:spPr>
            <a:xfrm>
              <a:off x="7900920" y="536400"/>
              <a:ext cx="9000" cy="9000"/>
            </a:xfrm>
            <a:prstGeom prst="rect">
              <a:avLst/>
            </a:prstGeom>
            <a:solidFill>
              <a:srgbClr val="DADCDD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1" name="Line 113"/>
            <p:cNvSpPr/>
            <p:nvPr/>
          </p:nvSpPr>
          <p:spPr>
            <a:xfrm>
              <a:off x="7900920" y="917280"/>
              <a:ext cx="1440" cy="1800"/>
            </a:xfrm>
            <a:prstGeom prst="line">
              <a:avLst/>
            </a:prstGeom>
            <a:ln w="0">
              <a:solidFill>
                <a:srgbClr val="DADCDD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2" name="CustomShape 114"/>
            <p:cNvSpPr/>
            <p:nvPr/>
          </p:nvSpPr>
          <p:spPr>
            <a:xfrm>
              <a:off x="7900920" y="917640"/>
              <a:ext cx="9000" cy="9000"/>
            </a:xfrm>
            <a:prstGeom prst="rect">
              <a:avLst/>
            </a:prstGeom>
            <a:solidFill>
              <a:srgbClr val="DADCDD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3" name="Line 115"/>
            <p:cNvSpPr/>
            <p:nvPr/>
          </p:nvSpPr>
          <p:spPr>
            <a:xfrm>
              <a:off x="7900920" y="1107720"/>
              <a:ext cx="1440" cy="1800"/>
            </a:xfrm>
            <a:prstGeom prst="line">
              <a:avLst/>
            </a:prstGeom>
            <a:ln w="0">
              <a:solidFill>
                <a:srgbClr val="DADCDD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4" name="CustomShape 116"/>
            <p:cNvSpPr/>
            <p:nvPr/>
          </p:nvSpPr>
          <p:spPr>
            <a:xfrm>
              <a:off x="7900920" y="1108080"/>
              <a:ext cx="9000" cy="9000"/>
            </a:xfrm>
            <a:prstGeom prst="rect">
              <a:avLst/>
            </a:prstGeom>
            <a:solidFill>
              <a:srgbClr val="DADCDD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5" name="Line 117"/>
            <p:cNvSpPr/>
            <p:nvPr/>
          </p:nvSpPr>
          <p:spPr>
            <a:xfrm>
              <a:off x="7900920" y="1869840"/>
              <a:ext cx="1440" cy="1800"/>
            </a:xfrm>
            <a:prstGeom prst="line">
              <a:avLst/>
            </a:prstGeom>
            <a:ln w="0">
              <a:solidFill>
                <a:srgbClr val="DADCDD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6" name="CustomShape 118"/>
            <p:cNvSpPr/>
            <p:nvPr/>
          </p:nvSpPr>
          <p:spPr>
            <a:xfrm>
              <a:off x="7900920" y="1870200"/>
              <a:ext cx="9000" cy="9000"/>
            </a:xfrm>
            <a:prstGeom prst="rect">
              <a:avLst/>
            </a:prstGeom>
            <a:solidFill>
              <a:srgbClr val="DADCDD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7" name="Line 119"/>
            <p:cNvSpPr/>
            <p:nvPr/>
          </p:nvSpPr>
          <p:spPr>
            <a:xfrm>
              <a:off x="7900920" y="2070000"/>
              <a:ext cx="1440" cy="1440"/>
            </a:xfrm>
            <a:prstGeom prst="line">
              <a:avLst/>
            </a:prstGeom>
            <a:ln w="0">
              <a:solidFill>
                <a:srgbClr val="DADCDD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8" name="CustomShape 120"/>
            <p:cNvSpPr/>
            <p:nvPr/>
          </p:nvSpPr>
          <p:spPr>
            <a:xfrm>
              <a:off x="7900920" y="2070000"/>
              <a:ext cx="9000" cy="9000"/>
            </a:xfrm>
            <a:prstGeom prst="rect">
              <a:avLst/>
            </a:prstGeom>
            <a:solidFill>
              <a:srgbClr val="DADCDD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9" name="Line 121"/>
            <p:cNvSpPr/>
            <p:nvPr/>
          </p:nvSpPr>
          <p:spPr>
            <a:xfrm>
              <a:off x="7900920" y="2127240"/>
              <a:ext cx="1440" cy="1440"/>
            </a:xfrm>
            <a:prstGeom prst="line">
              <a:avLst/>
            </a:prstGeom>
            <a:ln w="0">
              <a:solidFill>
                <a:srgbClr val="DADCDD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0" name="CustomShape 122"/>
            <p:cNvSpPr/>
            <p:nvPr/>
          </p:nvSpPr>
          <p:spPr>
            <a:xfrm>
              <a:off x="7900920" y="2127240"/>
              <a:ext cx="9000" cy="9000"/>
            </a:xfrm>
            <a:prstGeom prst="rect">
              <a:avLst/>
            </a:prstGeom>
            <a:solidFill>
              <a:srgbClr val="DADCDD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1" name="Line 123"/>
            <p:cNvSpPr/>
            <p:nvPr/>
          </p:nvSpPr>
          <p:spPr>
            <a:xfrm>
              <a:off x="7900920" y="2327040"/>
              <a:ext cx="1440" cy="1800"/>
            </a:xfrm>
            <a:prstGeom prst="line">
              <a:avLst/>
            </a:prstGeom>
            <a:ln w="0">
              <a:solidFill>
                <a:srgbClr val="DADCDD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2" name="CustomShape 124"/>
            <p:cNvSpPr/>
            <p:nvPr/>
          </p:nvSpPr>
          <p:spPr>
            <a:xfrm>
              <a:off x="7900920" y="2327400"/>
              <a:ext cx="9000" cy="9000"/>
            </a:xfrm>
            <a:prstGeom prst="rect">
              <a:avLst/>
            </a:prstGeom>
            <a:solidFill>
              <a:srgbClr val="DADCDD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3" name="Line 125"/>
            <p:cNvSpPr/>
            <p:nvPr/>
          </p:nvSpPr>
          <p:spPr>
            <a:xfrm>
              <a:off x="7900920" y="2527200"/>
              <a:ext cx="1440" cy="1440"/>
            </a:xfrm>
            <a:prstGeom prst="line">
              <a:avLst/>
            </a:prstGeom>
            <a:ln w="0">
              <a:solidFill>
                <a:srgbClr val="DADCDD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4" name="CustomShape 126"/>
            <p:cNvSpPr/>
            <p:nvPr/>
          </p:nvSpPr>
          <p:spPr>
            <a:xfrm>
              <a:off x="7900920" y="2527200"/>
              <a:ext cx="9000" cy="9000"/>
            </a:xfrm>
            <a:prstGeom prst="rect">
              <a:avLst/>
            </a:prstGeom>
            <a:solidFill>
              <a:srgbClr val="DADCDD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5" name="Line 127"/>
            <p:cNvSpPr/>
            <p:nvPr/>
          </p:nvSpPr>
          <p:spPr>
            <a:xfrm>
              <a:off x="7900920" y="2727000"/>
              <a:ext cx="1440" cy="1800"/>
            </a:xfrm>
            <a:prstGeom prst="line">
              <a:avLst/>
            </a:prstGeom>
            <a:ln w="0">
              <a:solidFill>
                <a:srgbClr val="DADCDD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6" name="CustomShape 128"/>
            <p:cNvSpPr/>
            <p:nvPr/>
          </p:nvSpPr>
          <p:spPr>
            <a:xfrm>
              <a:off x="7900920" y="2727360"/>
              <a:ext cx="9000" cy="9000"/>
            </a:xfrm>
            <a:prstGeom prst="rect">
              <a:avLst/>
            </a:prstGeom>
            <a:solidFill>
              <a:srgbClr val="DADCDD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7" name="Line 129"/>
            <p:cNvSpPr/>
            <p:nvPr/>
          </p:nvSpPr>
          <p:spPr>
            <a:xfrm>
              <a:off x="7900920" y="2927160"/>
              <a:ext cx="1440" cy="1440"/>
            </a:xfrm>
            <a:prstGeom prst="line">
              <a:avLst/>
            </a:prstGeom>
            <a:ln w="0">
              <a:solidFill>
                <a:srgbClr val="DADCDD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8" name="CustomShape 130"/>
            <p:cNvSpPr/>
            <p:nvPr/>
          </p:nvSpPr>
          <p:spPr>
            <a:xfrm>
              <a:off x="7900920" y="2927520"/>
              <a:ext cx="9000" cy="9000"/>
            </a:xfrm>
            <a:prstGeom prst="rect">
              <a:avLst/>
            </a:prstGeom>
            <a:solidFill>
              <a:srgbClr val="DADCDD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9" name="Line 131"/>
            <p:cNvSpPr/>
            <p:nvPr/>
          </p:nvSpPr>
          <p:spPr>
            <a:xfrm>
              <a:off x="7900920" y="3127320"/>
              <a:ext cx="1440" cy="1440"/>
            </a:xfrm>
            <a:prstGeom prst="line">
              <a:avLst/>
            </a:prstGeom>
            <a:ln w="0">
              <a:solidFill>
                <a:srgbClr val="DADCDD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50" name="CustomShape 132"/>
            <p:cNvSpPr/>
            <p:nvPr/>
          </p:nvSpPr>
          <p:spPr>
            <a:xfrm>
              <a:off x="7900920" y="3127320"/>
              <a:ext cx="9000" cy="9000"/>
            </a:xfrm>
            <a:prstGeom prst="rect">
              <a:avLst/>
            </a:prstGeom>
            <a:solidFill>
              <a:srgbClr val="DADCDD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51" name="Line 133"/>
            <p:cNvSpPr/>
            <p:nvPr/>
          </p:nvSpPr>
          <p:spPr>
            <a:xfrm>
              <a:off x="7900920" y="3327120"/>
              <a:ext cx="1440" cy="1800"/>
            </a:xfrm>
            <a:prstGeom prst="line">
              <a:avLst/>
            </a:prstGeom>
            <a:ln w="0">
              <a:solidFill>
                <a:srgbClr val="DADCDD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52" name="CustomShape 134"/>
            <p:cNvSpPr/>
            <p:nvPr/>
          </p:nvSpPr>
          <p:spPr>
            <a:xfrm>
              <a:off x="7900920" y="3327480"/>
              <a:ext cx="9000" cy="9000"/>
            </a:xfrm>
            <a:prstGeom prst="rect">
              <a:avLst/>
            </a:prstGeom>
            <a:solidFill>
              <a:srgbClr val="DADCDD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53" name="Line 135"/>
            <p:cNvSpPr/>
            <p:nvPr/>
          </p:nvSpPr>
          <p:spPr>
            <a:xfrm>
              <a:off x="7900920" y="3927240"/>
              <a:ext cx="1440" cy="1800"/>
            </a:xfrm>
            <a:prstGeom prst="line">
              <a:avLst/>
            </a:prstGeom>
            <a:ln w="0">
              <a:solidFill>
                <a:srgbClr val="DADCDD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54" name="CustomShape 136"/>
            <p:cNvSpPr/>
            <p:nvPr/>
          </p:nvSpPr>
          <p:spPr>
            <a:xfrm>
              <a:off x="7900920" y="3927600"/>
              <a:ext cx="9000" cy="9000"/>
            </a:xfrm>
            <a:prstGeom prst="rect">
              <a:avLst/>
            </a:prstGeom>
            <a:solidFill>
              <a:srgbClr val="DADCDD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55" name="Line 137"/>
            <p:cNvSpPr/>
            <p:nvPr/>
          </p:nvSpPr>
          <p:spPr>
            <a:xfrm>
              <a:off x="7900920" y="4479840"/>
              <a:ext cx="1440" cy="1440"/>
            </a:xfrm>
            <a:prstGeom prst="line">
              <a:avLst/>
            </a:prstGeom>
            <a:ln w="0">
              <a:solidFill>
                <a:srgbClr val="DADCDD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56" name="CustomShape 138"/>
            <p:cNvSpPr/>
            <p:nvPr/>
          </p:nvSpPr>
          <p:spPr>
            <a:xfrm>
              <a:off x="7900920" y="4479840"/>
              <a:ext cx="9000" cy="9000"/>
            </a:xfrm>
            <a:prstGeom prst="rect">
              <a:avLst/>
            </a:prstGeom>
            <a:solidFill>
              <a:srgbClr val="DADCDD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57" name="Line 139"/>
            <p:cNvSpPr/>
            <p:nvPr/>
          </p:nvSpPr>
          <p:spPr>
            <a:xfrm>
              <a:off x="7900920" y="4670280"/>
              <a:ext cx="1440" cy="1440"/>
            </a:xfrm>
            <a:prstGeom prst="line">
              <a:avLst/>
            </a:prstGeom>
            <a:ln w="0">
              <a:solidFill>
                <a:srgbClr val="DADCDD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58" name="CustomShape 140"/>
            <p:cNvSpPr/>
            <p:nvPr/>
          </p:nvSpPr>
          <p:spPr>
            <a:xfrm>
              <a:off x="7900920" y="4670280"/>
              <a:ext cx="9000" cy="9000"/>
            </a:xfrm>
            <a:prstGeom prst="rect">
              <a:avLst/>
            </a:prstGeom>
            <a:solidFill>
              <a:srgbClr val="DADCDD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59" name="Line 141"/>
            <p:cNvSpPr/>
            <p:nvPr/>
          </p:nvSpPr>
          <p:spPr>
            <a:xfrm>
              <a:off x="7900920" y="5175000"/>
              <a:ext cx="1440" cy="1800"/>
            </a:xfrm>
            <a:prstGeom prst="line">
              <a:avLst/>
            </a:prstGeom>
            <a:ln w="0">
              <a:solidFill>
                <a:srgbClr val="DADCDD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60" name="CustomShape 142"/>
            <p:cNvSpPr/>
            <p:nvPr/>
          </p:nvSpPr>
          <p:spPr>
            <a:xfrm>
              <a:off x="7900920" y="5175360"/>
              <a:ext cx="9000" cy="9000"/>
            </a:xfrm>
            <a:prstGeom prst="rect">
              <a:avLst/>
            </a:prstGeom>
            <a:solidFill>
              <a:srgbClr val="DADCDD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61" name="Line 143"/>
            <p:cNvSpPr/>
            <p:nvPr/>
          </p:nvSpPr>
          <p:spPr>
            <a:xfrm>
              <a:off x="7900920" y="5613120"/>
              <a:ext cx="1440" cy="1800"/>
            </a:xfrm>
            <a:prstGeom prst="line">
              <a:avLst/>
            </a:prstGeom>
            <a:ln w="0">
              <a:solidFill>
                <a:srgbClr val="DADCDD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62" name="CustomShape 144"/>
            <p:cNvSpPr/>
            <p:nvPr/>
          </p:nvSpPr>
          <p:spPr>
            <a:xfrm>
              <a:off x="7900920" y="5613480"/>
              <a:ext cx="9000" cy="9000"/>
            </a:xfrm>
            <a:prstGeom prst="rect">
              <a:avLst/>
            </a:prstGeom>
            <a:solidFill>
              <a:srgbClr val="DADCDD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63" name="Line 145"/>
            <p:cNvSpPr/>
            <p:nvPr/>
          </p:nvSpPr>
          <p:spPr>
            <a:xfrm>
              <a:off x="6862680" y="6251400"/>
              <a:ext cx="1038240" cy="1440"/>
            </a:xfrm>
            <a:prstGeom prst="line">
              <a:avLst/>
            </a:prstGeom>
            <a:ln w="0">
              <a:solidFill>
                <a:srgbClr val="DADCDD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64" name="CustomShape 146"/>
            <p:cNvSpPr/>
            <p:nvPr/>
          </p:nvSpPr>
          <p:spPr>
            <a:xfrm>
              <a:off x="6862680" y="6251400"/>
              <a:ext cx="1047240" cy="9000"/>
            </a:xfrm>
            <a:prstGeom prst="rect">
              <a:avLst/>
            </a:prstGeom>
            <a:solidFill>
              <a:srgbClr val="DADCDD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265" name="Picture 149"/>
            <p:cNvPicPr/>
            <p:nvPr/>
          </p:nvPicPr>
          <p:blipFill>
            <a:blip r:embed="rId2" cstate="print"/>
            <a:stretch/>
          </p:blipFill>
          <p:spPr>
            <a:xfrm>
              <a:off x="2214720" y="2355840"/>
              <a:ext cx="1323720" cy="220932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266" name="Picture 150"/>
            <p:cNvPicPr/>
            <p:nvPr/>
          </p:nvPicPr>
          <p:blipFill>
            <a:blip r:embed="rId3" cstate="print"/>
            <a:stretch/>
          </p:blipFill>
          <p:spPr>
            <a:xfrm>
              <a:off x="2214720" y="2355840"/>
              <a:ext cx="1323720" cy="220932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267" name="CustomShape 147"/>
            <p:cNvSpPr/>
            <p:nvPr/>
          </p:nvSpPr>
          <p:spPr>
            <a:xfrm>
              <a:off x="2266920" y="2389320"/>
              <a:ext cx="1209240" cy="2095200"/>
            </a:xfrm>
            <a:custGeom>
              <a:avLst/>
              <a:gdLst/>
              <a:ahLst/>
              <a:cxnLst/>
              <a:rect l="l" t="t" r="r" b="b"/>
              <a:pathLst>
                <a:path w="762" h="1320">
                  <a:moveTo>
                    <a:pt x="0" y="191"/>
                  </a:moveTo>
                  <a:lnTo>
                    <a:pt x="191" y="0"/>
                  </a:lnTo>
                  <a:lnTo>
                    <a:pt x="762" y="0"/>
                  </a:lnTo>
                  <a:lnTo>
                    <a:pt x="762" y="1130"/>
                  </a:lnTo>
                  <a:lnTo>
                    <a:pt x="572" y="1320"/>
                  </a:lnTo>
                  <a:lnTo>
                    <a:pt x="0" y="1320"/>
                  </a:lnTo>
                  <a:lnTo>
                    <a:pt x="0" y="191"/>
                  </a:lnTo>
                  <a:close/>
                  <a:moveTo>
                    <a:pt x="6" y="1317"/>
                  </a:moveTo>
                  <a:lnTo>
                    <a:pt x="3" y="1314"/>
                  </a:lnTo>
                  <a:lnTo>
                    <a:pt x="570" y="1314"/>
                  </a:lnTo>
                  <a:lnTo>
                    <a:pt x="568" y="1315"/>
                  </a:lnTo>
                  <a:lnTo>
                    <a:pt x="757" y="1126"/>
                  </a:lnTo>
                  <a:lnTo>
                    <a:pt x="756" y="1128"/>
                  </a:lnTo>
                  <a:lnTo>
                    <a:pt x="756" y="3"/>
                  </a:lnTo>
                  <a:lnTo>
                    <a:pt x="759" y="6"/>
                  </a:lnTo>
                  <a:lnTo>
                    <a:pt x="192" y="6"/>
                  </a:lnTo>
                  <a:lnTo>
                    <a:pt x="194" y="5"/>
                  </a:lnTo>
                  <a:lnTo>
                    <a:pt x="5" y="194"/>
                  </a:lnTo>
                  <a:lnTo>
                    <a:pt x="6" y="192"/>
                  </a:lnTo>
                  <a:lnTo>
                    <a:pt x="6" y="1317"/>
                  </a:lnTo>
                  <a:close/>
                  <a:moveTo>
                    <a:pt x="3" y="189"/>
                  </a:moveTo>
                  <a:lnTo>
                    <a:pt x="570" y="189"/>
                  </a:lnTo>
                  <a:lnTo>
                    <a:pt x="568" y="190"/>
                  </a:lnTo>
                  <a:lnTo>
                    <a:pt x="757" y="1"/>
                  </a:lnTo>
                  <a:lnTo>
                    <a:pt x="761" y="5"/>
                  </a:lnTo>
                  <a:lnTo>
                    <a:pt x="572" y="195"/>
                  </a:lnTo>
                  <a:lnTo>
                    <a:pt x="3" y="195"/>
                  </a:lnTo>
                  <a:lnTo>
                    <a:pt x="3" y="189"/>
                  </a:lnTo>
                  <a:close/>
                  <a:moveTo>
                    <a:pt x="573" y="192"/>
                  </a:moveTo>
                  <a:lnTo>
                    <a:pt x="573" y="1317"/>
                  </a:lnTo>
                  <a:lnTo>
                    <a:pt x="567" y="1317"/>
                  </a:lnTo>
                  <a:lnTo>
                    <a:pt x="567" y="192"/>
                  </a:lnTo>
                  <a:lnTo>
                    <a:pt x="573" y="192"/>
                  </a:lnTo>
                  <a:close/>
                </a:path>
              </a:pathLst>
            </a:custGeom>
            <a:solidFill>
              <a:srgbClr val="4A7EBB"/>
            </a:solidFill>
            <a:ln w="0">
              <a:solidFill>
                <a:srgbClr val="4A7EBB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268" name="Picture 155"/>
            <p:cNvPicPr/>
            <p:nvPr/>
          </p:nvPicPr>
          <p:blipFill>
            <a:blip r:embed="rId4" cstate="print"/>
            <a:stretch/>
          </p:blipFill>
          <p:spPr>
            <a:xfrm>
              <a:off x="4033800" y="2498760"/>
              <a:ext cx="1218960" cy="206640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269" name="Picture 156"/>
            <p:cNvPicPr/>
            <p:nvPr/>
          </p:nvPicPr>
          <p:blipFill>
            <a:blip r:embed="rId5" cstate="print"/>
            <a:stretch/>
          </p:blipFill>
          <p:spPr>
            <a:xfrm>
              <a:off x="4033800" y="2498760"/>
              <a:ext cx="1218960" cy="206640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270" name="Picture 157"/>
            <p:cNvPicPr/>
            <p:nvPr/>
          </p:nvPicPr>
          <p:blipFill>
            <a:blip r:embed="rId6" cstate="print"/>
            <a:stretch/>
          </p:blipFill>
          <p:spPr>
            <a:xfrm>
              <a:off x="5767560" y="2527200"/>
              <a:ext cx="980640" cy="203796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271" name="Picture 158"/>
            <p:cNvPicPr/>
            <p:nvPr/>
          </p:nvPicPr>
          <p:blipFill>
            <a:blip r:embed="rId7" cstate="print"/>
            <a:stretch/>
          </p:blipFill>
          <p:spPr>
            <a:xfrm>
              <a:off x="5767560" y="2527200"/>
              <a:ext cx="980640" cy="203796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272" name="Picture 159"/>
            <p:cNvPicPr/>
            <p:nvPr/>
          </p:nvPicPr>
          <p:blipFill>
            <a:blip r:embed="rId8" cstate="print"/>
            <a:stretch/>
          </p:blipFill>
          <p:spPr>
            <a:xfrm>
              <a:off x="5776920" y="2746440"/>
              <a:ext cx="676080" cy="41868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273" name="Picture 160"/>
            <p:cNvPicPr/>
            <p:nvPr/>
          </p:nvPicPr>
          <p:blipFill>
            <a:blip r:embed="rId9" cstate="print"/>
            <a:stretch/>
          </p:blipFill>
          <p:spPr>
            <a:xfrm>
              <a:off x="5776920" y="2746440"/>
              <a:ext cx="676080" cy="41868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274" name="Picture 161"/>
            <p:cNvPicPr/>
            <p:nvPr/>
          </p:nvPicPr>
          <p:blipFill>
            <a:blip r:embed="rId10" cstate="print"/>
            <a:stretch/>
          </p:blipFill>
          <p:spPr>
            <a:xfrm>
              <a:off x="5824440" y="2774880"/>
              <a:ext cx="647280" cy="170460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275" name="Picture 162"/>
            <p:cNvPicPr/>
            <p:nvPr/>
          </p:nvPicPr>
          <p:blipFill>
            <a:blip r:embed="rId11" cstate="print"/>
            <a:stretch/>
          </p:blipFill>
          <p:spPr>
            <a:xfrm>
              <a:off x="6462720" y="2565360"/>
              <a:ext cx="228240" cy="192384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276" name="Picture 163"/>
            <p:cNvPicPr/>
            <p:nvPr/>
          </p:nvPicPr>
          <p:blipFill>
            <a:blip r:embed="rId12" cstate="print"/>
            <a:stretch/>
          </p:blipFill>
          <p:spPr>
            <a:xfrm>
              <a:off x="5824440" y="2565360"/>
              <a:ext cx="866520" cy="22824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277" name="CustomShape 148"/>
            <p:cNvSpPr/>
            <p:nvPr/>
          </p:nvSpPr>
          <p:spPr>
            <a:xfrm>
              <a:off x="5819760" y="2560680"/>
              <a:ext cx="866520" cy="1923840"/>
            </a:xfrm>
            <a:custGeom>
              <a:avLst/>
              <a:gdLst/>
              <a:ahLst/>
              <a:cxnLst/>
              <a:rect l="l" t="t" r="r" b="b"/>
              <a:pathLst>
                <a:path w="546" h="1212">
                  <a:moveTo>
                    <a:pt x="0" y="137"/>
                  </a:moveTo>
                  <a:lnTo>
                    <a:pt x="137" y="0"/>
                  </a:lnTo>
                  <a:lnTo>
                    <a:pt x="546" y="0"/>
                  </a:lnTo>
                  <a:lnTo>
                    <a:pt x="546" y="1076"/>
                  </a:lnTo>
                  <a:lnTo>
                    <a:pt x="410" y="1212"/>
                  </a:lnTo>
                  <a:lnTo>
                    <a:pt x="0" y="1212"/>
                  </a:lnTo>
                  <a:lnTo>
                    <a:pt x="0" y="137"/>
                  </a:lnTo>
                  <a:close/>
                  <a:moveTo>
                    <a:pt x="6" y="1209"/>
                  </a:moveTo>
                  <a:lnTo>
                    <a:pt x="3" y="1206"/>
                  </a:lnTo>
                  <a:lnTo>
                    <a:pt x="408" y="1206"/>
                  </a:lnTo>
                  <a:lnTo>
                    <a:pt x="406" y="1207"/>
                  </a:lnTo>
                  <a:lnTo>
                    <a:pt x="541" y="1072"/>
                  </a:lnTo>
                  <a:lnTo>
                    <a:pt x="540" y="1074"/>
                  </a:lnTo>
                  <a:lnTo>
                    <a:pt x="540" y="3"/>
                  </a:lnTo>
                  <a:lnTo>
                    <a:pt x="543" y="6"/>
                  </a:lnTo>
                  <a:lnTo>
                    <a:pt x="138" y="6"/>
                  </a:lnTo>
                  <a:lnTo>
                    <a:pt x="140" y="5"/>
                  </a:lnTo>
                  <a:lnTo>
                    <a:pt x="5" y="140"/>
                  </a:lnTo>
                  <a:lnTo>
                    <a:pt x="6" y="138"/>
                  </a:lnTo>
                  <a:lnTo>
                    <a:pt x="6" y="1209"/>
                  </a:lnTo>
                  <a:close/>
                  <a:moveTo>
                    <a:pt x="3" y="135"/>
                  </a:moveTo>
                  <a:lnTo>
                    <a:pt x="408" y="135"/>
                  </a:lnTo>
                  <a:lnTo>
                    <a:pt x="406" y="136"/>
                  </a:lnTo>
                  <a:lnTo>
                    <a:pt x="541" y="1"/>
                  </a:lnTo>
                  <a:lnTo>
                    <a:pt x="545" y="5"/>
                  </a:lnTo>
                  <a:lnTo>
                    <a:pt x="410" y="141"/>
                  </a:lnTo>
                  <a:lnTo>
                    <a:pt x="3" y="141"/>
                  </a:lnTo>
                  <a:lnTo>
                    <a:pt x="3" y="135"/>
                  </a:lnTo>
                  <a:close/>
                  <a:moveTo>
                    <a:pt x="411" y="138"/>
                  </a:moveTo>
                  <a:lnTo>
                    <a:pt x="411" y="1209"/>
                  </a:lnTo>
                  <a:lnTo>
                    <a:pt x="405" y="1209"/>
                  </a:lnTo>
                  <a:lnTo>
                    <a:pt x="405" y="138"/>
                  </a:lnTo>
                  <a:lnTo>
                    <a:pt x="411" y="138"/>
                  </a:lnTo>
                  <a:close/>
                </a:path>
              </a:pathLst>
            </a:custGeom>
            <a:solidFill>
              <a:srgbClr val="BE4B48"/>
            </a:solidFill>
            <a:ln w="0">
              <a:solidFill>
                <a:srgbClr val="BE4B48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78" name="CustomShape 149"/>
            <p:cNvSpPr/>
            <p:nvPr/>
          </p:nvSpPr>
          <p:spPr>
            <a:xfrm>
              <a:off x="5916600" y="2825640"/>
              <a:ext cx="447480" cy="213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ru-RU" sz="1400" b="1" strike="noStrike" spc="-1">
                  <a:solidFill>
                    <a:srgbClr val="000000"/>
                  </a:solidFill>
                  <a:latin typeface="Arial"/>
                </a:rPr>
                <a:t>0,961</a:t>
              </a:r>
              <a:endParaRPr lang="ru-RU" sz="1400" b="0" strike="noStrike" spc="-1">
                <a:latin typeface="Arial"/>
              </a:endParaRPr>
            </a:p>
          </p:txBody>
        </p:sp>
        <p:sp>
          <p:nvSpPr>
            <p:cNvPr id="279" name="CustomShape 150"/>
            <p:cNvSpPr/>
            <p:nvPr/>
          </p:nvSpPr>
          <p:spPr>
            <a:xfrm>
              <a:off x="3490920" y="4189320"/>
              <a:ext cx="561600" cy="900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80" name="CustomShape 151"/>
            <p:cNvSpPr/>
            <p:nvPr/>
          </p:nvSpPr>
          <p:spPr>
            <a:xfrm>
              <a:off x="5205240" y="4199040"/>
              <a:ext cx="580680" cy="900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81" name="CustomShape 152"/>
            <p:cNvSpPr/>
            <p:nvPr/>
          </p:nvSpPr>
          <p:spPr>
            <a:xfrm>
              <a:off x="6681960" y="4208400"/>
              <a:ext cx="342720" cy="900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82" name="CustomShape 153"/>
            <p:cNvSpPr/>
            <p:nvPr/>
          </p:nvSpPr>
          <p:spPr>
            <a:xfrm>
              <a:off x="2004840" y="4189320"/>
              <a:ext cx="237600" cy="900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83" name="CustomShape 154"/>
            <p:cNvSpPr/>
            <p:nvPr/>
          </p:nvSpPr>
          <p:spPr>
            <a:xfrm>
              <a:off x="6985080" y="2546280"/>
              <a:ext cx="99720" cy="3695400"/>
            </a:xfrm>
            <a:custGeom>
              <a:avLst/>
              <a:gdLst/>
              <a:ahLst/>
              <a:cxnLst/>
              <a:rect l="l" t="t" r="r" b="b"/>
              <a:pathLst>
                <a:path w="168" h="6208">
                  <a:moveTo>
                    <a:pt x="76" y="6208"/>
                  </a:moveTo>
                  <a:lnTo>
                    <a:pt x="92" y="16"/>
                  </a:lnTo>
                  <a:lnTo>
                    <a:pt x="76" y="16"/>
                  </a:lnTo>
                  <a:lnTo>
                    <a:pt x="60" y="6208"/>
                  </a:lnTo>
                  <a:lnTo>
                    <a:pt x="76" y="6208"/>
                  </a:lnTo>
                  <a:close/>
                  <a:moveTo>
                    <a:pt x="166" y="141"/>
                  </a:moveTo>
                  <a:lnTo>
                    <a:pt x="84" y="0"/>
                  </a:lnTo>
                  <a:lnTo>
                    <a:pt x="2" y="140"/>
                  </a:lnTo>
                  <a:cubicBezTo>
                    <a:pt x="0" y="144"/>
                    <a:pt x="1" y="149"/>
                    <a:pt x="5" y="151"/>
                  </a:cubicBezTo>
                  <a:cubicBezTo>
                    <a:pt x="9" y="153"/>
                    <a:pt x="14" y="152"/>
                    <a:pt x="16" y="148"/>
                  </a:cubicBezTo>
                  <a:lnTo>
                    <a:pt x="91" y="20"/>
                  </a:lnTo>
                  <a:lnTo>
                    <a:pt x="77" y="20"/>
                  </a:lnTo>
                  <a:lnTo>
                    <a:pt x="152" y="149"/>
                  </a:lnTo>
                  <a:cubicBezTo>
                    <a:pt x="154" y="152"/>
                    <a:pt x="159" y="154"/>
                    <a:pt x="163" y="152"/>
                  </a:cubicBezTo>
                  <a:cubicBezTo>
                    <a:pt x="167" y="149"/>
                    <a:pt x="168" y="144"/>
                    <a:pt x="166" y="141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TextShape 1"/>
          <p:cNvSpPr txBox="1"/>
          <p:nvPr/>
        </p:nvSpPr>
        <p:spPr>
          <a:xfrm>
            <a:off x="467640" y="274680"/>
            <a:ext cx="8218800" cy="4896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strike="noStrike" spc="-1">
                <a:solidFill>
                  <a:srgbClr val="000000"/>
                </a:solidFill>
                <a:latin typeface="Times New Roman"/>
              </a:rPr>
              <a:t>Количество учитываемых бесхозяйных объектов</a:t>
            </a:r>
            <a:endParaRPr lang="ru-RU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5" name="TextShape 2"/>
          <p:cNvSpPr txBox="1"/>
          <p:nvPr/>
        </p:nvSpPr>
        <p:spPr>
          <a:xfrm>
            <a:off x="179280" y="4653136"/>
            <a:ext cx="8640720" cy="1584176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281"/>
              </a:spcBef>
              <a:tabLst>
                <a:tab pos="0" algn="l"/>
              </a:tabLst>
            </a:pPr>
            <a:r>
              <a:rPr lang="ru-RU" sz="1400" b="0" strike="noStrike" spc="-1" dirty="0">
                <a:solidFill>
                  <a:srgbClr val="000000"/>
                </a:solidFill>
                <a:latin typeface="Times New Roman"/>
              </a:rPr>
              <a:t>В отчётном периоде продолжалась работа по признанию права муниципальной собственности на бесхозяйное имущество. В отношении </a:t>
            </a:r>
            <a:r>
              <a:rPr lang="ru-RU" sz="1400" b="0" strike="noStrike" spc="-1" dirty="0" smtClean="0">
                <a:solidFill>
                  <a:srgbClr val="000000"/>
                </a:solidFill>
                <a:latin typeface="Times New Roman"/>
              </a:rPr>
              <a:t>2</a:t>
            </a:r>
            <a:r>
              <a:rPr lang="en-US" sz="1400" b="0" strike="noStrike" spc="-1" dirty="0" smtClean="0">
                <a:solidFill>
                  <a:srgbClr val="000000"/>
                </a:solidFill>
                <a:latin typeface="Times New Roman"/>
              </a:rPr>
              <a:t>2</a:t>
            </a:r>
            <a:r>
              <a:rPr lang="ru-RU" sz="1400" b="0" strike="noStrike" spc="-1" dirty="0">
                <a:solidFill>
                  <a:srgbClr val="000000"/>
                </a:solidFill>
                <a:latin typeface="Times New Roman"/>
              </a:rPr>
              <a:t> </a:t>
            </a:r>
            <a:r>
              <a:rPr lang="ru-RU" sz="1400" b="0" strike="noStrike" spc="-1" dirty="0" smtClean="0">
                <a:solidFill>
                  <a:srgbClr val="000000"/>
                </a:solidFill>
                <a:latin typeface="Times New Roman"/>
              </a:rPr>
              <a:t>объект</a:t>
            </a:r>
            <a:r>
              <a:rPr lang="ru-RU" sz="1400" spc="-1" dirty="0" smtClean="0">
                <a:solidFill>
                  <a:srgbClr val="000000"/>
                </a:solidFill>
                <a:latin typeface="Times New Roman"/>
              </a:rPr>
              <a:t>ов</a:t>
            </a:r>
            <a:r>
              <a:rPr lang="ru-RU" sz="1400" b="0" strike="noStrike" spc="-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1400" b="0" strike="noStrike" spc="-1" dirty="0">
                <a:solidFill>
                  <a:srgbClr val="000000"/>
                </a:solidFill>
                <a:latin typeface="Times New Roman"/>
              </a:rPr>
              <a:t>недвижимости (нежилое здание, объект незавершенного строительства, сети коммунальной инфраструктуры) зарегистрировано право муниципальной собственности, из них </a:t>
            </a:r>
            <a:r>
              <a:rPr lang="ru-RU" sz="1400" b="0" strike="noStrike" spc="-1" dirty="0" smtClean="0">
                <a:solidFill>
                  <a:srgbClr val="000000"/>
                </a:solidFill>
                <a:latin typeface="Times New Roman"/>
              </a:rPr>
              <a:t>22 </a:t>
            </a:r>
            <a:r>
              <a:rPr lang="ru-RU" sz="1400" b="0" strike="noStrike" spc="-1" smtClean="0">
                <a:solidFill>
                  <a:srgbClr val="000000"/>
                </a:solidFill>
                <a:latin typeface="Times New Roman"/>
              </a:rPr>
              <a:t>объекта </a:t>
            </a:r>
            <a:r>
              <a:rPr lang="ru-RU" sz="1400" b="0" strike="noStrike" spc="-1" smtClean="0">
                <a:solidFill>
                  <a:srgbClr val="000000"/>
                </a:solidFill>
                <a:latin typeface="Times New Roman"/>
              </a:rPr>
              <a:t>включено </a:t>
            </a:r>
            <a:r>
              <a:rPr lang="ru-RU" sz="1400" b="0" strike="noStrike" spc="-1" dirty="0">
                <a:solidFill>
                  <a:srgbClr val="000000"/>
                </a:solidFill>
                <a:latin typeface="Times New Roman"/>
              </a:rPr>
              <a:t>в состав казны Северодвинска. Поставлено на учет с внесением записи в Единый государственный реестр недвижимости </a:t>
            </a:r>
            <a:r>
              <a:rPr lang="ru-RU" sz="1400" b="0" strike="noStrike" spc="-1" dirty="0" smtClean="0">
                <a:solidFill>
                  <a:srgbClr val="000000"/>
                </a:solidFill>
                <a:latin typeface="Times New Roman"/>
              </a:rPr>
              <a:t>14 </a:t>
            </a:r>
            <a:r>
              <a:rPr lang="ru-RU" sz="1400" b="0" strike="noStrike" spc="-1" dirty="0">
                <a:solidFill>
                  <a:srgbClr val="000000"/>
                </a:solidFill>
                <a:latin typeface="Times New Roman"/>
              </a:rPr>
              <a:t>бесхозяйных объектов. С учётом движения бесхозяйного имущества (поступление, выбытие) на конец отчётного периода в перечне учитывается </a:t>
            </a:r>
            <a:r>
              <a:rPr lang="ru-RU" sz="1400" b="0" strike="noStrike" spc="-1" dirty="0" smtClean="0">
                <a:solidFill>
                  <a:srgbClr val="000000"/>
                </a:solidFill>
                <a:latin typeface="Times New Roman"/>
              </a:rPr>
              <a:t>72 </a:t>
            </a:r>
            <a:r>
              <a:rPr lang="ru-RU" sz="1400" b="0" strike="noStrike" spc="-1" dirty="0" smtClean="0">
                <a:solidFill>
                  <a:srgbClr val="000000"/>
                </a:solidFill>
                <a:latin typeface="Times New Roman"/>
              </a:rPr>
              <a:t>объект</a:t>
            </a:r>
            <a:r>
              <a:rPr lang="ru-RU" sz="1400" spc="-1" dirty="0" smtClean="0">
                <a:solidFill>
                  <a:srgbClr val="000000"/>
                </a:solidFill>
                <a:latin typeface="Times New Roman"/>
              </a:rPr>
              <a:t>а</a:t>
            </a:r>
            <a:r>
              <a:rPr lang="ru-RU" sz="1400" b="0" strike="noStrike" spc="-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1400" b="0" strike="noStrike" spc="-1" dirty="0">
                <a:solidFill>
                  <a:srgbClr val="000000"/>
                </a:solidFill>
                <a:latin typeface="Times New Roman"/>
              </a:rPr>
              <a:t>недвижимости</a:t>
            </a:r>
            <a:endParaRPr lang="ru-RU" sz="1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331640" y="908720"/>
          <a:ext cx="6552728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TextShape 1"/>
          <p:cNvSpPr txBox="1"/>
          <p:nvPr/>
        </p:nvSpPr>
        <p:spPr>
          <a:xfrm>
            <a:off x="467640" y="103320"/>
            <a:ext cx="8280720" cy="7329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strike="noStrike" spc="-1">
                <a:solidFill>
                  <a:srgbClr val="000000"/>
                </a:solidFill>
                <a:latin typeface="Times New Roman"/>
              </a:rPr>
              <a:t>Исполнение плана по доходам от приватизации муниципального имущества за 2020 год</a:t>
            </a:r>
            <a:endParaRPr lang="ru-RU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8" name="TextShape 2"/>
          <p:cNvSpPr txBox="1"/>
          <p:nvPr/>
        </p:nvSpPr>
        <p:spPr>
          <a:xfrm>
            <a:off x="107640" y="4961880"/>
            <a:ext cx="8928720" cy="185112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tabLst>
                <a:tab pos="0" algn="l"/>
              </a:tabLst>
            </a:pPr>
            <a:r>
              <a:rPr lang="ru-RU" sz="10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Плановые показатели 2020 года по доходам от приватизации муниципального имущества выполнены на 103,0% и от продажи земельных участков, расположенных под объектами приватизации, – на 100,0%.</a:t>
            </a:r>
            <a:endParaRPr lang="ru-RU" sz="1000" b="0" strike="noStrike" spc="-1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r>
              <a:rPr lang="ru-RU" sz="10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Перевыполнение плановых показателей по доходам от приватизации муниципального имущества объясняется перечислением в декабре 2020 года платежей по срокам уплаты 2021 года. </a:t>
            </a:r>
            <a:endParaRPr lang="ru-RU" sz="1000" b="0" strike="noStrike" spc="-1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r>
              <a:rPr lang="ru-RU" sz="10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Плановые показатели по источникам финансирования дефицита местного бюджета на 2020 год установлены в размере 67 000,0 тыс. руб., фактически средства от продажи акций поступили в сумме 141 724,4 тыс. руб., перевыполнение плановых показателей составило 211,5%.</a:t>
            </a:r>
            <a:endParaRPr lang="ru-RU" sz="1000" b="0" strike="noStrike" spc="-1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r>
              <a:rPr lang="ru-RU" sz="10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Перевыполнение плановых показателей объясняется тем, что торги по продаже акций состоялись в ноябре 2020 года. Договоры купли-продажи акций акционерных обществ «Северодвинский завод строительных материалов» и «Производственно-комплектовочная база» Северодвинска были заключены 13.11.2020 и 02.12.2020 со сроками оплаты в декабре 2020 года и январе 2021 года соответственно. </a:t>
            </a:r>
            <a:endParaRPr lang="ru-RU" sz="1000" b="0" strike="noStrike" spc="-1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r>
              <a:rPr lang="ru-RU" sz="10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Денежные средства в сумме 141 724, 4 тыс. руб. в счет оплаты стоимости акций в местный бюджет поступили:- в ноябре 2020 года – 17 560,0 тыс. руб.;- в декабре 2020 года – 124 164, 4 тыс. руб. (в том числе до наступления срока оплаты в январе 2021 года – 44 937,0 тыс. руб.).</a:t>
            </a:r>
            <a:endParaRPr lang="ru-RU" sz="10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221"/>
              </a:spcBef>
              <a:tabLst>
                <a:tab pos="0" algn="l"/>
              </a:tabLst>
            </a:pPr>
            <a:endParaRPr lang="ru-RU" sz="10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89" name="Диаграмма 1"/>
          <p:cNvPicPr/>
          <p:nvPr/>
        </p:nvPicPr>
        <p:blipFill>
          <a:blip r:embed="rId3" cstate="print"/>
          <a:stretch/>
        </p:blipFill>
        <p:spPr>
          <a:xfrm>
            <a:off x="1761120" y="836640"/>
            <a:ext cx="5670360" cy="40968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0" name="Table 1"/>
          <p:cNvGraphicFramePr/>
          <p:nvPr/>
        </p:nvGraphicFramePr>
        <p:xfrm>
          <a:off x="467640" y="404640"/>
          <a:ext cx="8352720" cy="6048360"/>
        </p:xfrm>
        <a:graphic>
          <a:graphicData uri="http://schemas.openxmlformats.org/drawingml/2006/table">
            <a:tbl>
              <a:tblPr/>
              <a:tblGrid>
                <a:gridCol w="3623760"/>
                <a:gridCol w="667080"/>
                <a:gridCol w="768960"/>
                <a:gridCol w="722520"/>
                <a:gridCol w="203760"/>
                <a:gridCol w="176040"/>
                <a:gridCol w="166680"/>
                <a:gridCol w="379800"/>
                <a:gridCol w="555840"/>
                <a:gridCol w="1088280"/>
              </a:tblGrid>
              <a:tr h="810360">
                <a:tc gridSpan="10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Цель муниципальной программы «Обеспечение  эффективности использования и распоряжения муниципальным имуществом и земельными ресурсами Северодвинска»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7560" marR="7560">
                    <a:solidFill>
                      <a:srgbClr val="F2DB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</a:tr>
              <a:tr h="749520">
                <a:tc gridSpan="10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i="1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Показатели цели муниципальной программы</a:t>
                      </a:r>
                      <a:endParaRPr lang="ru-RU" sz="1400" b="0" strike="noStrike" spc="-1">
                        <a:latin typeface="Arial"/>
                      </a:endParaRPr>
                    </a:p>
                  </a:txBody>
                  <a:tcPr marL="7560" marR="7560">
                    <a:lnB w="6480">
                      <a:solidFill>
                        <a:srgbClr val="000000"/>
                      </a:solidFill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</a:tr>
              <a:tr h="57744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Показатель 1 «Размер исполнения бюджета главного администратора доходов бюджета в соответствии с годовым плановым заданием»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7560" marR="7560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план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7560" marR="7560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90,00%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7560" marR="7560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9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 lang="ru-RU" sz="900" b="0" strike="noStrike" spc="-1">
                        <a:latin typeface="Arial"/>
                      </a:endParaRPr>
                    </a:p>
                  </a:txBody>
                  <a:tcPr marL="7560" marR="7560">
                    <a:lnL w="6480">
                      <a:solidFill>
                        <a:srgbClr val="000000"/>
                      </a:solidFill>
                    </a:lnL>
                    <a:lnT w="6480">
                      <a:solidFill>
                        <a:srgbClr val="000000"/>
                      </a:solidFill>
                    </a:lnT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9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 lang="ru-RU" sz="900" b="0" strike="noStrike" spc="-1">
                        <a:latin typeface="Arial"/>
                      </a:endParaRPr>
                    </a:p>
                  </a:txBody>
                  <a:tcPr marL="7560" marR="7560">
                    <a:lnT w="6480">
                      <a:solidFill>
                        <a:srgbClr val="000000"/>
                      </a:solidFill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9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 lang="ru-RU" sz="900" b="0" strike="noStrike" spc="-1">
                        <a:latin typeface="Arial"/>
                      </a:endParaRPr>
                    </a:p>
                  </a:txBody>
                  <a:tcPr marL="7560" marR="7560">
                    <a:lnT w="6480">
                      <a:solidFill>
                        <a:srgbClr val="000000"/>
                      </a:solidFill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9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 lang="ru-RU" sz="900" b="0" strike="noStrike" spc="-1">
                        <a:latin typeface="Arial"/>
                      </a:endParaRPr>
                    </a:p>
                  </a:txBody>
                  <a:tcPr marL="7560" marR="7560">
                    <a:lnT w="6480">
                      <a:solidFill>
                        <a:srgbClr val="000000"/>
                      </a:solidFill>
                    </a:lnT>
                    <a:noFill/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1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1,088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 rowSpan="8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Индекс освоения бюджетных средств и достижения плановых значений показателей</a:t>
                      </a:r>
                      <a:r>
                        <a:t/>
                      </a:r>
                      <a:br/>
                      <a:endParaRPr lang="ru-RU" sz="1000" b="0" strike="noStrike" spc="-1">
                        <a:latin typeface="Arial"/>
                      </a:endParaRPr>
                    </a:p>
                  </a:txBody>
                  <a:tcPr marL="7560" marR="7560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5367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факт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7560" marR="7560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97,89%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7560" marR="7560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9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 lang="ru-RU" sz="900" b="0" strike="noStrike" spc="-1">
                        <a:latin typeface="Arial"/>
                      </a:endParaRPr>
                    </a:p>
                  </a:txBody>
                  <a:tcPr marL="7560" marR="7560">
                    <a:lnL w="6480">
                      <a:solidFill>
                        <a:srgbClr val="000000"/>
                      </a:solidFill>
                    </a:lnL>
                    <a:lnB w="6480">
                      <a:solidFill>
                        <a:srgbClr val="000000"/>
                      </a:solidFill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9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 lang="ru-RU" sz="900" b="0" strike="noStrike" spc="-1">
                        <a:latin typeface="Arial"/>
                      </a:endParaRPr>
                    </a:p>
                  </a:txBody>
                  <a:tcPr marL="7560" marR="7560">
                    <a:lnB w="6480">
                      <a:solidFill>
                        <a:srgbClr val="000000"/>
                      </a:solidFill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9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 lang="ru-RU" sz="900" b="0" strike="noStrike" spc="-1">
                        <a:latin typeface="Arial"/>
                      </a:endParaRPr>
                    </a:p>
                  </a:txBody>
                  <a:tcPr marL="7560" marR="7560">
                    <a:lnB w="6480">
                      <a:solidFill>
                        <a:srgbClr val="000000"/>
                      </a:solidFill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9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 lang="ru-RU" sz="900" b="0" strike="noStrike" spc="-1">
                        <a:latin typeface="Arial"/>
                      </a:endParaRPr>
                    </a:p>
                  </a:txBody>
                  <a:tcPr marL="7560" marR="7560"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9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 lang="ru-RU" sz="900" b="0" strike="noStrike" spc="-1">
                        <a:latin typeface="Arial"/>
                      </a:endParaRPr>
                    </a:p>
                  </a:txBody>
                  <a:tcPr marL="7560" marR="7560"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</a:tr>
              <a:tr h="57744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Показатель 2  «Размер исполнения бюджета по доходам от продажи (приватизации) муниципального имущества Северодвинска в соответствии с годовым плановым заданием»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7560" marR="7560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план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7560" marR="7560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90,00%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7560" marR="7560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9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 lang="ru-RU" sz="900" b="0" strike="noStrike" spc="-1">
                        <a:latin typeface="Arial"/>
                      </a:endParaRPr>
                    </a:p>
                  </a:txBody>
                  <a:tcPr marL="7560" marR="7560">
                    <a:lnL w="6480">
                      <a:solidFill>
                        <a:srgbClr val="000000"/>
                      </a:solidFill>
                    </a:lnL>
                    <a:lnT w="6480">
                      <a:solidFill>
                        <a:srgbClr val="000000"/>
                      </a:solidFill>
                    </a:lnT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9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 lang="ru-RU" sz="900" b="0" strike="noStrike" spc="-1">
                        <a:latin typeface="Arial"/>
                      </a:endParaRPr>
                    </a:p>
                  </a:txBody>
                  <a:tcPr marL="7560" marR="7560">
                    <a:lnT w="6480">
                      <a:solidFill>
                        <a:srgbClr val="000000"/>
                      </a:solidFill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9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 lang="ru-RU" sz="900" b="0" strike="noStrike" spc="-1">
                        <a:latin typeface="Arial"/>
                      </a:endParaRPr>
                    </a:p>
                  </a:txBody>
                  <a:tcPr marL="7560" marR="7560">
                    <a:lnT w="6480">
                      <a:solidFill>
                        <a:srgbClr val="000000"/>
                      </a:solidFill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9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 lang="ru-RU" sz="900" b="0" strike="noStrike" spc="-1">
                        <a:latin typeface="Arial"/>
                      </a:endParaRPr>
                    </a:p>
                  </a:txBody>
                  <a:tcPr marL="7560" marR="7560">
                    <a:lnT w="6480">
                      <a:solidFill>
                        <a:srgbClr val="000000"/>
                      </a:solidFill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1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</a:tr>
              <a:tr h="5673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факт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7560" marR="7560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102,97%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7560" marR="7560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9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 lang="ru-RU" sz="900" b="0" strike="noStrike" spc="-1">
                        <a:latin typeface="Arial"/>
                      </a:endParaRPr>
                    </a:p>
                  </a:txBody>
                  <a:tcPr marL="7560" marR="7560">
                    <a:lnL w="6480">
                      <a:solidFill>
                        <a:srgbClr val="000000"/>
                      </a:solidFill>
                    </a:lnL>
                    <a:lnB w="6480">
                      <a:solidFill>
                        <a:srgbClr val="000000"/>
                      </a:solidFill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9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 lang="ru-RU" sz="900" b="0" strike="noStrike" spc="-1">
                        <a:latin typeface="Arial"/>
                      </a:endParaRPr>
                    </a:p>
                  </a:txBody>
                  <a:tcPr marL="7560" marR="7560"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1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1,144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>
                    <a:lnR w="6480">
                      <a:solidFill>
                        <a:srgbClr val="000000"/>
                      </a:solidFill>
                    </a:lnR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</a:tr>
              <a:tr h="56736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Показатель 3 «Размер исполнения бюджета по доходам от продажи земельных участков в соответствии с годовым плановым заданием»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7560" marR="7560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план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7560" marR="7560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90,00%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7560" marR="7560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9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 lang="ru-RU" sz="900" b="0" strike="noStrike" spc="-1">
                        <a:latin typeface="Arial"/>
                      </a:endParaRPr>
                    </a:p>
                  </a:txBody>
                  <a:tcPr marL="7560" marR="7560">
                    <a:lnL w="6480">
                      <a:solidFill>
                        <a:srgbClr val="000000"/>
                      </a:solidFill>
                    </a:lnL>
                    <a:lnT w="6480">
                      <a:solidFill>
                        <a:srgbClr val="000000"/>
                      </a:solidFill>
                    </a:lnT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9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 lang="ru-RU" sz="900" b="0" strike="noStrike" spc="-1">
                        <a:latin typeface="Arial"/>
                      </a:endParaRPr>
                    </a:p>
                  </a:txBody>
                  <a:tcPr marL="7560" marR="7560">
                    <a:lnT w="6480">
                      <a:solidFill>
                        <a:srgbClr val="000000"/>
                      </a:solidFill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9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 lang="ru-RU" sz="900" b="0" strike="noStrike" spc="-1">
                        <a:latin typeface="Arial"/>
                      </a:endParaRPr>
                    </a:p>
                  </a:txBody>
                  <a:tcPr marL="7560" marR="7560">
                    <a:lnT w="6480">
                      <a:solidFill>
                        <a:srgbClr val="000000"/>
                      </a:solidFill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9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 lang="ru-RU" sz="900" b="0" strike="noStrike" spc="-1">
                        <a:latin typeface="Arial"/>
                      </a:endParaRPr>
                    </a:p>
                  </a:txBody>
                  <a:tcPr marL="7560" marR="7560">
                    <a:lnT w="6480">
                      <a:solidFill>
                        <a:srgbClr val="000000"/>
                      </a:solidFill>
                    </a:lnT>
                    <a:noFill/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1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1,640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</a:tr>
              <a:tr h="546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факт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7560" marR="7560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147,62%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7560" marR="7560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9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 lang="ru-RU" sz="900" b="0" strike="noStrike" spc="-1">
                        <a:latin typeface="Arial"/>
                      </a:endParaRPr>
                    </a:p>
                  </a:txBody>
                  <a:tcPr marL="7560" marR="7560">
                    <a:lnL w="6480">
                      <a:solidFill>
                        <a:srgbClr val="000000"/>
                      </a:solidFill>
                    </a:lnL>
                    <a:lnB w="6480">
                      <a:solidFill>
                        <a:srgbClr val="000000"/>
                      </a:solidFill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9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 lang="ru-RU" sz="900" b="0" strike="noStrike" spc="-1">
                        <a:latin typeface="Arial"/>
                      </a:endParaRPr>
                    </a:p>
                  </a:txBody>
                  <a:tcPr marL="7560" marR="7560">
                    <a:lnB w="6480">
                      <a:solidFill>
                        <a:srgbClr val="000000"/>
                      </a:solidFill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9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 lang="ru-RU" sz="900" b="0" strike="noStrike" spc="-1">
                        <a:latin typeface="Arial"/>
                      </a:endParaRPr>
                    </a:p>
                  </a:txBody>
                  <a:tcPr marL="7560" marR="7560">
                    <a:lnB w="6480">
                      <a:solidFill>
                        <a:srgbClr val="000000"/>
                      </a:solidFill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9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 lang="ru-RU" sz="900" b="0" strike="noStrike" spc="-1">
                        <a:latin typeface="Arial"/>
                      </a:endParaRPr>
                    </a:p>
                  </a:txBody>
                  <a:tcPr marL="7560" marR="7560">
                    <a:lnB w="6480">
                      <a:solidFill>
                        <a:srgbClr val="000000"/>
                      </a:solidFill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9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 lang="ru-RU" sz="900" b="0" strike="noStrike" spc="-1">
                        <a:latin typeface="Arial"/>
                      </a:endParaRPr>
                    </a:p>
                  </a:txBody>
                  <a:tcPr marL="7560" marR="7560">
                    <a:lnB w="6480">
                      <a:solidFill>
                        <a:srgbClr val="000000"/>
                      </a:solidFill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</a:tr>
              <a:tr h="53676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Показатель 5  «Доля муниципальных унитарных предприятий, имеющих положительный финансовый результат деятельности»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7560" marR="7560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план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7560" marR="7560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69,00%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7560" marR="7560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9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 lang="ru-RU" sz="900" b="0" strike="noStrike" spc="-1">
                        <a:latin typeface="Arial"/>
                      </a:endParaRPr>
                    </a:p>
                  </a:txBody>
                  <a:tcPr marL="7560" marR="7560">
                    <a:lnL w="6480">
                      <a:solidFill>
                        <a:srgbClr val="000000"/>
                      </a:solidFill>
                    </a:lnL>
                    <a:lnT w="6480">
                      <a:solidFill>
                        <a:srgbClr val="000000"/>
                      </a:solidFill>
                    </a:lnT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9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 lang="ru-RU" sz="900" b="0" strike="noStrike" spc="-1">
                        <a:latin typeface="Arial"/>
                      </a:endParaRPr>
                    </a:p>
                  </a:txBody>
                  <a:tcPr marL="7560" marR="7560">
                    <a:lnT w="6480">
                      <a:solidFill>
                        <a:srgbClr val="000000"/>
                      </a:solidFill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9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 lang="ru-RU" sz="900" b="0" strike="noStrike" spc="-1">
                        <a:latin typeface="Arial"/>
                      </a:endParaRPr>
                    </a:p>
                  </a:txBody>
                  <a:tcPr marL="7560" marR="7560">
                    <a:lnT w="6480">
                      <a:solidFill>
                        <a:srgbClr val="000000"/>
                      </a:solidFill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9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 lang="ru-RU" sz="900" b="0" strike="noStrike" spc="-1">
                        <a:latin typeface="Arial"/>
                      </a:endParaRPr>
                    </a:p>
                  </a:txBody>
                  <a:tcPr marL="7560" marR="7560">
                    <a:lnT w="6480">
                      <a:solidFill>
                        <a:srgbClr val="000000"/>
                      </a:solidFill>
                    </a:lnT>
                    <a:noFill/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1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0,828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</a:tr>
              <a:tr h="5785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факт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7560" marR="7560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57,14%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7560" marR="7560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9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 lang="ru-RU" sz="900" b="0" strike="noStrike" spc="-1">
                        <a:latin typeface="Arial"/>
                      </a:endParaRPr>
                    </a:p>
                  </a:txBody>
                  <a:tcPr marL="7560" marR="7560">
                    <a:lnL w="6480">
                      <a:solidFill>
                        <a:srgbClr val="000000"/>
                      </a:solidFill>
                    </a:lnL>
                    <a:lnB w="6480">
                      <a:solidFill>
                        <a:srgbClr val="000000"/>
                      </a:solidFill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9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 lang="ru-RU" sz="900" b="0" strike="noStrike" spc="-1">
                        <a:latin typeface="Arial"/>
                      </a:endParaRPr>
                    </a:p>
                  </a:txBody>
                  <a:tcPr marL="7560" marR="7560"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9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 lang="ru-RU" sz="900" b="0" strike="noStrike" spc="-1">
                        <a:latin typeface="Arial"/>
                      </a:endParaRPr>
                    </a:p>
                  </a:txBody>
                  <a:tcPr marL="7560" marR="7560"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9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 lang="ru-RU" sz="900" b="0" strike="noStrike" spc="-1">
                        <a:latin typeface="Arial"/>
                      </a:endParaRPr>
                    </a:p>
                  </a:txBody>
                  <a:tcPr marL="7560" marR="7560"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9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 lang="ru-RU" sz="900" b="0" strike="noStrike" spc="-1">
                        <a:latin typeface="Arial"/>
                      </a:endParaRPr>
                    </a:p>
                  </a:txBody>
                  <a:tcPr marL="7560" marR="7560">
                    <a:lnB w="6480">
                      <a:solidFill>
                        <a:srgbClr val="000000"/>
                      </a:solidFill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1" name="Group 1"/>
          <p:cNvGrpSpPr/>
          <p:nvPr/>
        </p:nvGrpSpPr>
        <p:grpSpPr>
          <a:xfrm>
            <a:off x="243000" y="384120"/>
            <a:ext cx="8657640" cy="6104880"/>
            <a:chOff x="243000" y="384120"/>
            <a:chExt cx="8657640" cy="6104880"/>
          </a:xfrm>
        </p:grpSpPr>
        <p:sp>
          <p:nvSpPr>
            <p:cNvPr id="292" name="CustomShape 2"/>
            <p:cNvSpPr/>
            <p:nvPr/>
          </p:nvSpPr>
          <p:spPr>
            <a:xfrm>
              <a:off x="252360" y="384120"/>
              <a:ext cx="8638920" cy="609552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93" name="CustomShape 3"/>
            <p:cNvSpPr/>
            <p:nvPr/>
          </p:nvSpPr>
          <p:spPr>
            <a:xfrm>
              <a:off x="252360" y="384120"/>
              <a:ext cx="8638920" cy="742680"/>
            </a:xfrm>
            <a:prstGeom prst="rect">
              <a:avLst/>
            </a:prstGeom>
            <a:solidFill>
              <a:srgbClr val="F2DCDB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94" name="CustomShape 4"/>
            <p:cNvSpPr/>
            <p:nvPr/>
          </p:nvSpPr>
          <p:spPr>
            <a:xfrm>
              <a:off x="252360" y="1117440"/>
              <a:ext cx="8638920" cy="1447560"/>
            </a:xfrm>
            <a:prstGeom prst="rect">
              <a:avLst/>
            </a:prstGeom>
            <a:solidFill>
              <a:srgbClr val="C5D9F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95" name="CustomShape 5"/>
            <p:cNvSpPr/>
            <p:nvPr/>
          </p:nvSpPr>
          <p:spPr>
            <a:xfrm>
              <a:off x="252360" y="5241960"/>
              <a:ext cx="8638920" cy="1238040"/>
            </a:xfrm>
            <a:prstGeom prst="rect">
              <a:avLst/>
            </a:prstGeom>
            <a:solidFill>
              <a:srgbClr val="F2DCDB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96" name="CustomShape 6"/>
            <p:cNvSpPr/>
            <p:nvPr/>
          </p:nvSpPr>
          <p:spPr>
            <a:xfrm>
              <a:off x="580680" y="2584440"/>
              <a:ext cx="6962760" cy="213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ru-RU" sz="1400" b="1" strike="noStrike" spc="-1">
                  <a:solidFill>
                    <a:srgbClr val="000000"/>
                  </a:solidFill>
                  <a:latin typeface="Times New Roman"/>
                </a:rPr>
                <a:t>1. Индекс освоения  бюджетных средств, выделенных на реализацию муниципальной </a:t>
              </a:r>
              <a:endParaRPr lang="ru-RU" sz="1400" b="0" strike="noStrike" spc="-1">
                <a:latin typeface="Arial"/>
              </a:endParaRPr>
            </a:p>
          </p:txBody>
        </p:sp>
        <p:sp>
          <p:nvSpPr>
            <p:cNvPr id="297" name="CustomShape 7"/>
            <p:cNvSpPr/>
            <p:nvPr/>
          </p:nvSpPr>
          <p:spPr>
            <a:xfrm>
              <a:off x="364320" y="2822400"/>
              <a:ext cx="1004040" cy="213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ru-RU" sz="1400" b="1" strike="noStrike" spc="-1">
                  <a:solidFill>
                    <a:srgbClr val="000000"/>
                  </a:solidFill>
                  <a:latin typeface="Times New Roman"/>
                </a:rPr>
                <a:t>программы:</a:t>
              </a:r>
              <a:endParaRPr lang="ru-RU" sz="1400" b="0" strike="noStrike" spc="-1">
                <a:latin typeface="Arial"/>
              </a:endParaRPr>
            </a:p>
          </p:txBody>
        </p:sp>
        <p:sp>
          <p:nvSpPr>
            <p:cNvPr id="298" name="CustomShape 8"/>
            <p:cNvSpPr/>
            <p:nvPr/>
          </p:nvSpPr>
          <p:spPr>
            <a:xfrm>
              <a:off x="8424360" y="2708280"/>
              <a:ext cx="403560" cy="213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ru-RU" sz="1400" b="1" strike="noStrike" spc="-1">
                  <a:solidFill>
                    <a:srgbClr val="000000"/>
                  </a:solidFill>
                  <a:latin typeface="Times New Roman"/>
                </a:rPr>
                <a:t>0,905</a:t>
              </a:r>
              <a:endParaRPr lang="ru-RU" sz="1400" b="0" strike="noStrike" spc="-1">
                <a:latin typeface="Arial"/>
              </a:endParaRPr>
            </a:p>
          </p:txBody>
        </p:sp>
        <p:sp>
          <p:nvSpPr>
            <p:cNvPr id="299" name="CustomShape 9"/>
            <p:cNvSpPr/>
            <p:nvPr/>
          </p:nvSpPr>
          <p:spPr>
            <a:xfrm>
              <a:off x="583920" y="3070080"/>
              <a:ext cx="6956640" cy="213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ru-RU" sz="1400" b="1" strike="noStrike" spc="-1">
                  <a:solidFill>
                    <a:srgbClr val="000000"/>
                  </a:solidFill>
                  <a:latin typeface="Times New Roman"/>
                </a:rPr>
                <a:t>2. Индекс достижения плановых значений  показателей муниципальной  программы: </a:t>
              </a:r>
              <a:endParaRPr lang="ru-RU" sz="1400" b="0" strike="noStrike" spc="-1">
                <a:latin typeface="Arial"/>
              </a:endParaRPr>
            </a:p>
          </p:txBody>
        </p:sp>
        <p:sp>
          <p:nvSpPr>
            <p:cNvPr id="300" name="CustomShape 10"/>
            <p:cNvSpPr/>
            <p:nvPr/>
          </p:nvSpPr>
          <p:spPr>
            <a:xfrm>
              <a:off x="8424360" y="3070080"/>
              <a:ext cx="403560" cy="213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ru-RU" sz="1400" b="1" strike="noStrike" spc="-1">
                  <a:solidFill>
                    <a:srgbClr val="000000"/>
                  </a:solidFill>
                  <a:latin typeface="Times New Roman"/>
                </a:rPr>
                <a:t>0,977</a:t>
              </a:r>
              <a:endParaRPr lang="ru-RU" sz="1400" b="0" strike="noStrike" spc="-1">
                <a:latin typeface="Arial"/>
              </a:endParaRPr>
            </a:p>
          </p:txBody>
        </p:sp>
        <p:sp>
          <p:nvSpPr>
            <p:cNvPr id="301" name="CustomShape 11"/>
            <p:cNvSpPr/>
            <p:nvPr/>
          </p:nvSpPr>
          <p:spPr>
            <a:xfrm>
              <a:off x="326880" y="3317760"/>
              <a:ext cx="5866920" cy="213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ru-RU" sz="1400" b="1" strike="noStrike" spc="-1">
                  <a:solidFill>
                    <a:srgbClr val="000000"/>
                  </a:solidFill>
                  <a:latin typeface="Times New Roman"/>
                </a:rPr>
                <a:t>2.1. Средний индекс достижения плановых значений  показателей целей </a:t>
              </a:r>
              <a:endParaRPr lang="ru-RU" sz="1400" b="0" strike="noStrike" spc="-1">
                <a:latin typeface="Arial"/>
              </a:endParaRPr>
            </a:p>
          </p:txBody>
        </p:sp>
        <p:sp>
          <p:nvSpPr>
            <p:cNvPr id="302" name="CustomShape 12"/>
            <p:cNvSpPr/>
            <p:nvPr/>
          </p:nvSpPr>
          <p:spPr>
            <a:xfrm>
              <a:off x="411840" y="3556080"/>
              <a:ext cx="2395440" cy="213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ru-RU" sz="1400" b="1" strike="noStrike" spc="-1">
                  <a:solidFill>
                    <a:srgbClr val="000000"/>
                  </a:solidFill>
                  <a:latin typeface="Times New Roman"/>
                </a:rPr>
                <a:t>муниципальной  программы:</a:t>
              </a:r>
              <a:endParaRPr lang="ru-RU" sz="1400" b="0" strike="noStrike" spc="-1">
                <a:latin typeface="Arial"/>
              </a:endParaRPr>
            </a:p>
          </p:txBody>
        </p:sp>
        <p:sp>
          <p:nvSpPr>
            <p:cNvPr id="303" name="CustomShape 13"/>
            <p:cNvSpPr/>
            <p:nvPr/>
          </p:nvSpPr>
          <p:spPr>
            <a:xfrm>
              <a:off x="8424360" y="3441600"/>
              <a:ext cx="403560" cy="213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ru-RU" sz="1400" b="1" strike="noStrike" spc="-1">
                  <a:solidFill>
                    <a:srgbClr val="000000"/>
                  </a:solidFill>
                  <a:latin typeface="Times New Roman"/>
                </a:rPr>
                <a:t>0,940</a:t>
              </a:r>
              <a:endParaRPr lang="ru-RU" sz="1400" b="0" strike="noStrike" spc="-1">
                <a:latin typeface="Arial"/>
              </a:endParaRPr>
            </a:p>
          </p:txBody>
        </p:sp>
        <p:sp>
          <p:nvSpPr>
            <p:cNvPr id="304" name="CustomShape 14"/>
            <p:cNvSpPr/>
            <p:nvPr/>
          </p:nvSpPr>
          <p:spPr>
            <a:xfrm>
              <a:off x="595080" y="3803760"/>
              <a:ext cx="6962760" cy="213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ru-RU" sz="1400" b="1" strike="noStrike" spc="-1">
                  <a:solidFill>
                    <a:srgbClr val="000000"/>
                  </a:solidFill>
                  <a:latin typeface="Times New Roman"/>
                </a:rPr>
                <a:t>2.2. Средний индекс достижения плановых значений  показателей задач подпрограмм </a:t>
              </a:r>
              <a:endParaRPr lang="ru-RU" sz="1400" b="0" strike="noStrike" spc="-1">
                <a:latin typeface="Arial"/>
              </a:endParaRPr>
            </a:p>
          </p:txBody>
        </p:sp>
        <p:sp>
          <p:nvSpPr>
            <p:cNvPr id="305" name="CustomShape 15"/>
            <p:cNvSpPr/>
            <p:nvPr/>
          </p:nvSpPr>
          <p:spPr>
            <a:xfrm>
              <a:off x="411840" y="4041720"/>
              <a:ext cx="2395440" cy="213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ru-RU" sz="1400" b="1" strike="noStrike" spc="-1">
                  <a:solidFill>
                    <a:srgbClr val="000000"/>
                  </a:solidFill>
                  <a:latin typeface="Times New Roman"/>
                </a:rPr>
                <a:t>муниципальной  программы:</a:t>
              </a:r>
              <a:endParaRPr lang="ru-RU" sz="1400" b="0" strike="noStrike" spc="-1">
                <a:latin typeface="Arial"/>
              </a:endParaRPr>
            </a:p>
          </p:txBody>
        </p:sp>
        <p:sp>
          <p:nvSpPr>
            <p:cNvPr id="306" name="CustomShape 16"/>
            <p:cNvSpPr/>
            <p:nvPr/>
          </p:nvSpPr>
          <p:spPr>
            <a:xfrm>
              <a:off x="8424360" y="3927600"/>
              <a:ext cx="403560" cy="213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ru-RU" sz="1400" b="1" strike="noStrike" spc="-1">
                  <a:solidFill>
                    <a:srgbClr val="000000"/>
                  </a:solidFill>
                  <a:latin typeface="Times New Roman"/>
                </a:rPr>
                <a:t>0,989</a:t>
              </a:r>
              <a:endParaRPr lang="ru-RU" sz="1400" b="0" strike="noStrike" spc="-1">
                <a:latin typeface="Arial"/>
              </a:endParaRPr>
            </a:p>
          </p:txBody>
        </p:sp>
        <p:sp>
          <p:nvSpPr>
            <p:cNvPr id="307" name="CustomShape 17"/>
            <p:cNvSpPr/>
            <p:nvPr/>
          </p:nvSpPr>
          <p:spPr>
            <a:xfrm>
              <a:off x="572400" y="4289400"/>
              <a:ext cx="6484320" cy="213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ru-RU" sz="1400" b="1" strike="noStrike" spc="-1">
                  <a:solidFill>
                    <a:srgbClr val="000000"/>
                  </a:solidFill>
                  <a:latin typeface="Times New Roman"/>
                </a:rPr>
                <a:t>2.3. Средний индекс достижения плановых значений  показателей мероприятий </a:t>
              </a:r>
              <a:endParaRPr lang="ru-RU" sz="1400" b="0" strike="noStrike" spc="-1">
                <a:latin typeface="Arial"/>
              </a:endParaRPr>
            </a:p>
          </p:txBody>
        </p:sp>
        <p:sp>
          <p:nvSpPr>
            <p:cNvPr id="308" name="CustomShape 18"/>
            <p:cNvSpPr/>
            <p:nvPr/>
          </p:nvSpPr>
          <p:spPr>
            <a:xfrm>
              <a:off x="556200" y="4527720"/>
              <a:ext cx="6383520" cy="213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ru-RU" sz="1400" b="1" strike="noStrike" spc="-1">
                  <a:solidFill>
                    <a:srgbClr val="000000"/>
                  </a:solidFill>
                  <a:latin typeface="Times New Roman"/>
                </a:rPr>
                <a:t>(административных мероприятий) подпрограмм муниципальной  программы:</a:t>
              </a:r>
              <a:endParaRPr lang="ru-RU" sz="1400" b="0" strike="noStrike" spc="-1">
                <a:latin typeface="Arial"/>
              </a:endParaRPr>
            </a:p>
          </p:txBody>
        </p:sp>
        <p:sp>
          <p:nvSpPr>
            <p:cNvPr id="309" name="CustomShape 19"/>
            <p:cNvSpPr/>
            <p:nvPr/>
          </p:nvSpPr>
          <p:spPr>
            <a:xfrm>
              <a:off x="8424360" y="4413240"/>
              <a:ext cx="403560" cy="213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ru-RU" sz="1400" b="1" strike="noStrike" spc="-1">
                  <a:solidFill>
                    <a:srgbClr val="000000"/>
                  </a:solidFill>
                  <a:latin typeface="Times New Roman"/>
                </a:rPr>
                <a:t>1,041</a:t>
              </a:r>
              <a:endParaRPr lang="ru-RU" sz="1400" b="0" strike="noStrike" spc="-1">
                <a:latin typeface="Arial"/>
              </a:endParaRPr>
            </a:p>
          </p:txBody>
        </p:sp>
        <p:sp>
          <p:nvSpPr>
            <p:cNvPr id="310" name="CustomShape 20"/>
            <p:cNvSpPr/>
            <p:nvPr/>
          </p:nvSpPr>
          <p:spPr>
            <a:xfrm>
              <a:off x="525960" y="4775040"/>
              <a:ext cx="5481360" cy="213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ru-RU" sz="1400" b="1" strike="noStrike" spc="-1">
                  <a:solidFill>
                    <a:srgbClr val="000000"/>
                  </a:solidFill>
                  <a:latin typeface="Times New Roman"/>
                </a:rPr>
                <a:t>3. Показатель качества планирования муниципальной программы:</a:t>
              </a:r>
              <a:endParaRPr lang="ru-RU" sz="1400" b="0" strike="noStrike" spc="-1">
                <a:latin typeface="Arial"/>
              </a:endParaRPr>
            </a:p>
          </p:txBody>
        </p:sp>
        <p:sp>
          <p:nvSpPr>
            <p:cNvPr id="311" name="CustomShape 21"/>
            <p:cNvSpPr/>
            <p:nvPr/>
          </p:nvSpPr>
          <p:spPr>
            <a:xfrm>
              <a:off x="8424360" y="4775040"/>
              <a:ext cx="403560" cy="213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ru-RU" sz="1400" b="1" strike="noStrike" spc="-1">
                  <a:solidFill>
                    <a:srgbClr val="000000"/>
                  </a:solidFill>
                  <a:latin typeface="Times New Roman"/>
                </a:rPr>
                <a:t>0,905</a:t>
              </a:r>
              <a:endParaRPr lang="ru-RU" sz="1400" b="0" strike="noStrike" spc="-1">
                <a:latin typeface="Arial"/>
              </a:endParaRPr>
            </a:p>
          </p:txBody>
        </p:sp>
        <p:sp>
          <p:nvSpPr>
            <p:cNvPr id="312" name="CustomShape 22"/>
            <p:cNvSpPr/>
            <p:nvPr/>
          </p:nvSpPr>
          <p:spPr>
            <a:xfrm>
              <a:off x="317160" y="5022720"/>
              <a:ext cx="5696280" cy="213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ru-RU" sz="1400" b="1" strike="noStrike" spc="-1">
                  <a:solidFill>
                    <a:srgbClr val="000000"/>
                  </a:solidFill>
                  <a:latin typeface="Times New Roman"/>
                </a:rPr>
                <a:t>5. Критерий эффективности реализации муниципальной  программы:</a:t>
              </a:r>
              <a:endParaRPr lang="ru-RU" sz="1400" b="0" strike="noStrike" spc="-1">
                <a:latin typeface="Arial"/>
              </a:endParaRPr>
            </a:p>
          </p:txBody>
        </p:sp>
        <p:sp>
          <p:nvSpPr>
            <p:cNvPr id="313" name="CustomShape 23"/>
            <p:cNvSpPr/>
            <p:nvPr/>
          </p:nvSpPr>
          <p:spPr>
            <a:xfrm>
              <a:off x="8424360" y="5022720"/>
              <a:ext cx="403560" cy="213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ru-RU" sz="1400" b="1" strike="noStrike" spc="-1">
                  <a:solidFill>
                    <a:srgbClr val="000000"/>
                  </a:solidFill>
                  <a:latin typeface="Times New Roman"/>
                </a:rPr>
                <a:t>0,977</a:t>
              </a:r>
              <a:endParaRPr lang="ru-RU" sz="1400" b="0" strike="noStrike" spc="-1">
                <a:latin typeface="Arial"/>
              </a:endParaRPr>
            </a:p>
          </p:txBody>
        </p:sp>
        <p:sp>
          <p:nvSpPr>
            <p:cNvPr id="314" name="CustomShape 24"/>
            <p:cNvSpPr/>
            <p:nvPr/>
          </p:nvSpPr>
          <p:spPr>
            <a:xfrm>
              <a:off x="989280" y="1498680"/>
              <a:ext cx="7584480" cy="213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ru-RU" sz="1400" b="1" strike="noStrike" spc="-1">
                  <a:solidFill>
                    <a:srgbClr val="000000"/>
                  </a:solidFill>
                  <a:latin typeface="Times New Roman"/>
                </a:rPr>
                <a:t>В соответствии с Методикой оценки эффективности реализации муниципальной программы </a:t>
              </a:r>
              <a:endParaRPr lang="ru-RU" sz="1400" b="0" strike="noStrike" spc="-1">
                <a:latin typeface="Arial"/>
              </a:endParaRPr>
            </a:p>
          </p:txBody>
        </p:sp>
        <p:sp>
          <p:nvSpPr>
            <p:cNvPr id="315" name="CustomShape 25"/>
            <p:cNvSpPr/>
            <p:nvPr/>
          </p:nvSpPr>
          <p:spPr>
            <a:xfrm>
              <a:off x="890280" y="1736640"/>
              <a:ext cx="7782480" cy="213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ru-RU" sz="1400" b="1" strike="noStrike" spc="-1">
                  <a:solidFill>
                    <a:srgbClr val="000000"/>
                  </a:solidFill>
                  <a:latin typeface="Times New Roman"/>
                </a:rPr>
                <a:t>муниципального образования «Северодвинск», утвержденной постановлением Администрации </a:t>
              </a:r>
              <a:endParaRPr lang="ru-RU" sz="1400" b="0" strike="noStrike" spc="-1">
                <a:latin typeface="Arial"/>
              </a:endParaRPr>
            </a:p>
          </p:txBody>
        </p:sp>
        <p:sp>
          <p:nvSpPr>
            <p:cNvPr id="316" name="CustomShape 26"/>
            <p:cNvSpPr/>
            <p:nvPr/>
          </p:nvSpPr>
          <p:spPr>
            <a:xfrm>
              <a:off x="2027520" y="1974960"/>
              <a:ext cx="4431240" cy="42660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ru-RU" sz="1400" b="1" strike="noStrike" spc="-1">
                  <a:solidFill>
                    <a:srgbClr val="000000"/>
                  </a:solidFill>
                  <a:latin typeface="Times New Roman"/>
                </a:rPr>
                <a:t>Северодвинска от 30.10.2013  № 426-па, по итогам 2020</a:t>
              </a:r>
              <a:endParaRPr lang="ru-RU" sz="1400" b="0" strike="noStrike" spc="-1">
                <a:latin typeface="Arial"/>
              </a:endParaRPr>
            </a:p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ru-RU" sz="1400" b="1" strike="noStrike" spc="-1">
                  <a:solidFill>
                    <a:srgbClr val="000000"/>
                  </a:solidFill>
                  <a:latin typeface="Times New Roman"/>
                </a:rPr>
                <a:t> года:</a:t>
              </a:r>
              <a:endParaRPr lang="ru-RU" sz="1400" b="0" strike="noStrike" spc="-1">
                <a:latin typeface="Arial"/>
              </a:endParaRPr>
            </a:p>
          </p:txBody>
        </p:sp>
        <p:sp>
          <p:nvSpPr>
            <p:cNvPr id="317" name="CustomShape 27"/>
            <p:cNvSpPr/>
            <p:nvPr/>
          </p:nvSpPr>
          <p:spPr>
            <a:xfrm>
              <a:off x="1892520" y="641520"/>
              <a:ext cx="5490360" cy="243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ru-RU" sz="1600" b="1" strike="noStrike" spc="-1">
                  <a:solidFill>
                    <a:srgbClr val="FF0000"/>
                  </a:solidFill>
                  <a:latin typeface="Times New Roman"/>
                </a:rPr>
                <a:t>Оценка эффективности реализации Программы за 2020 год</a:t>
              </a:r>
              <a:endParaRPr lang="ru-RU" sz="1600" b="0" strike="noStrike" spc="-1">
                <a:latin typeface="Arial"/>
              </a:endParaRPr>
            </a:p>
          </p:txBody>
        </p:sp>
        <p:sp>
          <p:nvSpPr>
            <p:cNvPr id="318" name="CustomShape 28"/>
            <p:cNvSpPr/>
            <p:nvPr/>
          </p:nvSpPr>
          <p:spPr>
            <a:xfrm>
              <a:off x="2062800" y="5518080"/>
              <a:ext cx="4944960" cy="213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ru-RU" sz="1400" b="1" strike="noStrike" spc="-1">
                  <a:solidFill>
                    <a:srgbClr val="000000"/>
                  </a:solidFill>
                  <a:latin typeface="Times New Roman"/>
                </a:rPr>
                <a:t>Оценка эффективности реализации Программы в 2020 году: </a:t>
              </a:r>
              <a:endParaRPr lang="ru-RU" sz="1400" b="0" strike="noStrike" spc="-1">
                <a:latin typeface="Arial"/>
              </a:endParaRPr>
            </a:p>
          </p:txBody>
        </p:sp>
        <p:sp>
          <p:nvSpPr>
            <p:cNvPr id="319" name="CustomShape 29"/>
            <p:cNvSpPr/>
            <p:nvPr/>
          </p:nvSpPr>
          <p:spPr>
            <a:xfrm>
              <a:off x="1078920" y="5756400"/>
              <a:ext cx="7634880" cy="213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r>
                <a:rPr lang="ru-RU" sz="1400" b="1" strike="noStrike" spc="-1">
                  <a:solidFill>
                    <a:srgbClr val="000000"/>
                  </a:solidFill>
                  <a:latin typeface="Times New Roman"/>
                </a:rPr>
                <a:t>Умеренно эффективный уровень реализации муниципальной программы в отчетном периоде.</a:t>
              </a:r>
              <a:endParaRPr lang="ru-RU" sz="1400" b="0" strike="noStrike" spc="-1">
                <a:latin typeface="Arial"/>
              </a:endParaRPr>
            </a:p>
          </p:txBody>
        </p:sp>
        <p:sp>
          <p:nvSpPr>
            <p:cNvPr id="320" name="CustomShape 30"/>
            <p:cNvSpPr/>
            <p:nvPr/>
          </p:nvSpPr>
          <p:spPr>
            <a:xfrm>
              <a:off x="4567320" y="5994360"/>
              <a:ext cx="85320" cy="4716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21" name="CustomShape 31"/>
            <p:cNvSpPr/>
            <p:nvPr/>
          </p:nvSpPr>
          <p:spPr>
            <a:xfrm>
              <a:off x="252360" y="384120"/>
              <a:ext cx="9000" cy="1080"/>
            </a:xfrm>
            <a:prstGeom prst="rect">
              <a:avLst/>
            </a:prstGeom>
            <a:solidFill>
              <a:srgbClr val="DADCDD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22" name="CustomShape 32"/>
            <p:cNvSpPr/>
            <p:nvPr/>
          </p:nvSpPr>
          <p:spPr>
            <a:xfrm>
              <a:off x="8881920" y="384120"/>
              <a:ext cx="9000" cy="1080"/>
            </a:xfrm>
            <a:prstGeom prst="rect">
              <a:avLst/>
            </a:prstGeom>
            <a:solidFill>
              <a:srgbClr val="DADCDD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23" name="CustomShape 33"/>
            <p:cNvSpPr/>
            <p:nvPr/>
          </p:nvSpPr>
          <p:spPr>
            <a:xfrm>
              <a:off x="7748640" y="384120"/>
              <a:ext cx="9000" cy="1080"/>
            </a:xfrm>
            <a:prstGeom prst="rect">
              <a:avLst/>
            </a:prstGeom>
            <a:solidFill>
              <a:srgbClr val="DADCDD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24" name="CustomShape 34"/>
            <p:cNvSpPr/>
            <p:nvPr/>
          </p:nvSpPr>
          <p:spPr>
            <a:xfrm>
              <a:off x="262080" y="2546280"/>
              <a:ext cx="8629200" cy="18720"/>
            </a:xfrm>
            <a:prstGeom prst="rect">
              <a:avLst/>
            </a:prstGeom>
            <a:solidFill>
              <a:srgbClr val="000000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25" name="CustomShape 35"/>
            <p:cNvSpPr/>
            <p:nvPr/>
          </p:nvSpPr>
          <p:spPr>
            <a:xfrm>
              <a:off x="262080" y="3032280"/>
              <a:ext cx="8629200" cy="18720"/>
            </a:xfrm>
            <a:prstGeom prst="rect">
              <a:avLst/>
            </a:prstGeom>
            <a:solidFill>
              <a:srgbClr val="000000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26" name="CustomShape 36"/>
            <p:cNvSpPr/>
            <p:nvPr/>
          </p:nvSpPr>
          <p:spPr>
            <a:xfrm>
              <a:off x="262080" y="3279600"/>
              <a:ext cx="8629200" cy="18720"/>
            </a:xfrm>
            <a:prstGeom prst="rect">
              <a:avLst/>
            </a:prstGeom>
            <a:solidFill>
              <a:srgbClr val="000000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27" name="CustomShape 37"/>
            <p:cNvSpPr/>
            <p:nvPr/>
          </p:nvSpPr>
          <p:spPr>
            <a:xfrm>
              <a:off x="262080" y="3765600"/>
              <a:ext cx="8629200" cy="18720"/>
            </a:xfrm>
            <a:prstGeom prst="rect">
              <a:avLst/>
            </a:prstGeom>
            <a:solidFill>
              <a:srgbClr val="000000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28" name="CustomShape 38"/>
            <p:cNvSpPr/>
            <p:nvPr/>
          </p:nvSpPr>
          <p:spPr>
            <a:xfrm>
              <a:off x="262080" y="4251240"/>
              <a:ext cx="8629200" cy="18720"/>
            </a:xfrm>
            <a:prstGeom prst="rect">
              <a:avLst/>
            </a:prstGeom>
            <a:solidFill>
              <a:srgbClr val="000000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29" name="CustomShape 39"/>
            <p:cNvSpPr/>
            <p:nvPr/>
          </p:nvSpPr>
          <p:spPr>
            <a:xfrm>
              <a:off x="262080" y="4737240"/>
              <a:ext cx="8629200" cy="18720"/>
            </a:xfrm>
            <a:prstGeom prst="rect">
              <a:avLst/>
            </a:prstGeom>
            <a:solidFill>
              <a:srgbClr val="000000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30" name="CustomShape 40"/>
            <p:cNvSpPr/>
            <p:nvPr/>
          </p:nvSpPr>
          <p:spPr>
            <a:xfrm>
              <a:off x="262080" y="4984920"/>
              <a:ext cx="8629200" cy="18720"/>
            </a:xfrm>
            <a:prstGeom prst="rect">
              <a:avLst/>
            </a:prstGeom>
            <a:solidFill>
              <a:srgbClr val="000000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31" name="CustomShape 41"/>
            <p:cNvSpPr/>
            <p:nvPr/>
          </p:nvSpPr>
          <p:spPr>
            <a:xfrm>
              <a:off x="243000" y="2546280"/>
              <a:ext cx="18720" cy="2685600"/>
            </a:xfrm>
            <a:prstGeom prst="rect">
              <a:avLst/>
            </a:prstGeom>
            <a:solidFill>
              <a:srgbClr val="000000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32" name="CustomShape 42"/>
            <p:cNvSpPr/>
            <p:nvPr/>
          </p:nvSpPr>
          <p:spPr>
            <a:xfrm>
              <a:off x="243000" y="5232240"/>
              <a:ext cx="8648280" cy="18720"/>
            </a:xfrm>
            <a:prstGeom prst="rect">
              <a:avLst/>
            </a:prstGeom>
            <a:solidFill>
              <a:srgbClr val="000000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33" name="CustomShape 43"/>
            <p:cNvSpPr/>
            <p:nvPr/>
          </p:nvSpPr>
          <p:spPr>
            <a:xfrm>
              <a:off x="8872560" y="2565360"/>
              <a:ext cx="18720" cy="2666520"/>
            </a:xfrm>
            <a:prstGeom prst="rect">
              <a:avLst/>
            </a:prstGeom>
            <a:solidFill>
              <a:srgbClr val="000000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34" name="CustomShape 44"/>
            <p:cNvSpPr/>
            <p:nvPr/>
          </p:nvSpPr>
          <p:spPr>
            <a:xfrm>
              <a:off x="7738920" y="2565360"/>
              <a:ext cx="18720" cy="2666520"/>
            </a:xfrm>
            <a:prstGeom prst="rect">
              <a:avLst/>
            </a:prstGeom>
            <a:solidFill>
              <a:srgbClr val="000000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35" name="Line 45"/>
            <p:cNvSpPr/>
            <p:nvPr/>
          </p:nvSpPr>
          <p:spPr>
            <a:xfrm>
              <a:off x="252360" y="6480000"/>
              <a:ext cx="1440" cy="1440"/>
            </a:xfrm>
            <a:prstGeom prst="line">
              <a:avLst/>
            </a:prstGeom>
            <a:ln w="0">
              <a:solidFill>
                <a:srgbClr val="DADCDD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36" name="CustomShape 46"/>
            <p:cNvSpPr/>
            <p:nvPr/>
          </p:nvSpPr>
          <p:spPr>
            <a:xfrm>
              <a:off x="252360" y="6480000"/>
              <a:ext cx="9000" cy="9000"/>
            </a:xfrm>
            <a:prstGeom prst="rect">
              <a:avLst/>
            </a:prstGeom>
            <a:solidFill>
              <a:srgbClr val="DADCDD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37" name="Line 47"/>
            <p:cNvSpPr/>
            <p:nvPr/>
          </p:nvSpPr>
          <p:spPr>
            <a:xfrm>
              <a:off x="7748280" y="6480000"/>
              <a:ext cx="1800" cy="1440"/>
            </a:xfrm>
            <a:prstGeom prst="line">
              <a:avLst/>
            </a:prstGeom>
            <a:ln w="0">
              <a:solidFill>
                <a:srgbClr val="DADCDD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38" name="CustomShape 48"/>
            <p:cNvSpPr/>
            <p:nvPr/>
          </p:nvSpPr>
          <p:spPr>
            <a:xfrm>
              <a:off x="7748640" y="6480000"/>
              <a:ext cx="9000" cy="9000"/>
            </a:xfrm>
            <a:prstGeom prst="rect">
              <a:avLst/>
            </a:prstGeom>
            <a:solidFill>
              <a:srgbClr val="DADCDD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39" name="Line 49"/>
            <p:cNvSpPr/>
            <p:nvPr/>
          </p:nvSpPr>
          <p:spPr>
            <a:xfrm>
              <a:off x="8881920" y="6480000"/>
              <a:ext cx="1440" cy="1440"/>
            </a:xfrm>
            <a:prstGeom prst="line">
              <a:avLst/>
            </a:prstGeom>
            <a:ln w="0">
              <a:solidFill>
                <a:srgbClr val="DADCDD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40" name="CustomShape 50"/>
            <p:cNvSpPr/>
            <p:nvPr/>
          </p:nvSpPr>
          <p:spPr>
            <a:xfrm>
              <a:off x="8881920" y="6480000"/>
              <a:ext cx="9000" cy="9000"/>
            </a:xfrm>
            <a:prstGeom prst="rect">
              <a:avLst/>
            </a:prstGeom>
            <a:solidFill>
              <a:srgbClr val="DADCDD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41" name="Line 51"/>
            <p:cNvSpPr/>
            <p:nvPr/>
          </p:nvSpPr>
          <p:spPr>
            <a:xfrm>
              <a:off x="8891280" y="384120"/>
              <a:ext cx="1800" cy="1440"/>
            </a:xfrm>
            <a:prstGeom prst="line">
              <a:avLst/>
            </a:prstGeom>
            <a:ln w="0">
              <a:solidFill>
                <a:srgbClr val="DADCDD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42" name="CustomShape 52"/>
            <p:cNvSpPr/>
            <p:nvPr/>
          </p:nvSpPr>
          <p:spPr>
            <a:xfrm>
              <a:off x="8891640" y="384120"/>
              <a:ext cx="9000" cy="9000"/>
            </a:xfrm>
            <a:prstGeom prst="rect">
              <a:avLst/>
            </a:prstGeom>
            <a:solidFill>
              <a:srgbClr val="DADCDD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43" name="Line 53"/>
            <p:cNvSpPr/>
            <p:nvPr/>
          </p:nvSpPr>
          <p:spPr>
            <a:xfrm>
              <a:off x="8891280" y="641160"/>
              <a:ext cx="1800" cy="1440"/>
            </a:xfrm>
            <a:prstGeom prst="line">
              <a:avLst/>
            </a:prstGeom>
            <a:ln w="0">
              <a:solidFill>
                <a:srgbClr val="DADCDD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44" name="CustomShape 54"/>
            <p:cNvSpPr/>
            <p:nvPr/>
          </p:nvSpPr>
          <p:spPr>
            <a:xfrm>
              <a:off x="8891640" y="641520"/>
              <a:ext cx="9000" cy="9000"/>
            </a:xfrm>
            <a:prstGeom prst="rect">
              <a:avLst/>
            </a:prstGeom>
            <a:solidFill>
              <a:srgbClr val="DADCDD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45" name="Line 55"/>
            <p:cNvSpPr/>
            <p:nvPr/>
          </p:nvSpPr>
          <p:spPr>
            <a:xfrm>
              <a:off x="8891280" y="879120"/>
              <a:ext cx="1800" cy="1800"/>
            </a:xfrm>
            <a:prstGeom prst="line">
              <a:avLst/>
            </a:prstGeom>
            <a:ln w="0">
              <a:solidFill>
                <a:srgbClr val="DADCDD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46" name="CustomShape 56"/>
            <p:cNvSpPr/>
            <p:nvPr/>
          </p:nvSpPr>
          <p:spPr>
            <a:xfrm>
              <a:off x="8891640" y="879480"/>
              <a:ext cx="9000" cy="9000"/>
            </a:xfrm>
            <a:prstGeom prst="rect">
              <a:avLst/>
            </a:prstGeom>
            <a:solidFill>
              <a:srgbClr val="DADCDD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47" name="Line 57"/>
            <p:cNvSpPr/>
            <p:nvPr/>
          </p:nvSpPr>
          <p:spPr>
            <a:xfrm>
              <a:off x="8891280" y="1117440"/>
              <a:ext cx="1800" cy="1440"/>
            </a:xfrm>
            <a:prstGeom prst="line">
              <a:avLst/>
            </a:prstGeom>
            <a:ln w="0">
              <a:solidFill>
                <a:srgbClr val="DADCDD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48" name="CustomShape 58"/>
            <p:cNvSpPr/>
            <p:nvPr/>
          </p:nvSpPr>
          <p:spPr>
            <a:xfrm>
              <a:off x="8891640" y="1117440"/>
              <a:ext cx="9000" cy="9000"/>
            </a:xfrm>
            <a:prstGeom prst="rect">
              <a:avLst/>
            </a:prstGeom>
            <a:solidFill>
              <a:srgbClr val="DADCDD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49" name="Line 59"/>
            <p:cNvSpPr/>
            <p:nvPr/>
          </p:nvSpPr>
          <p:spPr>
            <a:xfrm>
              <a:off x="8891280" y="2070000"/>
              <a:ext cx="1800" cy="1440"/>
            </a:xfrm>
            <a:prstGeom prst="line">
              <a:avLst/>
            </a:prstGeom>
            <a:ln w="0">
              <a:solidFill>
                <a:srgbClr val="DADCDD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50" name="CustomShape 60"/>
            <p:cNvSpPr/>
            <p:nvPr/>
          </p:nvSpPr>
          <p:spPr>
            <a:xfrm>
              <a:off x="8891640" y="2070000"/>
              <a:ext cx="9000" cy="9000"/>
            </a:xfrm>
            <a:prstGeom prst="rect">
              <a:avLst/>
            </a:prstGeom>
            <a:solidFill>
              <a:srgbClr val="DADCDD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51" name="Line 61"/>
            <p:cNvSpPr/>
            <p:nvPr/>
          </p:nvSpPr>
          <p:spPr>
            <a:xfrm>
              <a:off x="8891280" y="2307960"/>
              <a:ext cx="1800" cy="1800"/>
            </a:xfrm>
            <a:prstGeom prst="line">
              <a:avLst/>
            </a:prstGeom>
            <a:ln w="0">
              <a:solidFill>
                <a:srgbClr val="DADCDD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52" name="CustomShape 62"/>
            <p:cNvSpPr/>
            <p:nvPr/>
          </p:nvSpPr>
          <p:spPr>
            <a:xfrm>
              <a:off x="8891640" y="2308320"/>
              <a:ext cx="9000" cy="9000"/>
            </a:xfrm>
            <a:prstGeom prst="rect">
              <a:avLst/>
            </a:prstGeom>
            <a:solidFill>
              <a:srgbClr val="DADCDD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53" name="Line 63"/>
            <p:cNvSpPr/>
            <p:nvPr/>
          </p:nvSpPr>
          <p:spPr>
            <a:xfrm>
              <a:off x="8891280" y="2555640"/>
              <a:ext cx="1800" cy="1800"/>
            </a:xfrm>
            <a:prstGeom prst="line">
              <a:avLst/>
            </a:prstGeom>
            <a:ln w="0">
              <a:solidFill>
                <a:srgbClr val="DADCDD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54" name="CustomShape 64"/>
            <p:cNvSpPr/>
            <p:nvPr/>
          </p:nvSpPr>
          <p:spPr>
            <a:xfrm>
              <a:off x="8891640" y="2556000"/>
              <a:ext cx="9000" cy="9000"/>
            </a:xfrm>
            <a:prstGeom prst="rect">
              <a:avLst/>
            </a:prstGeom>
            <a:solidFill>
              <a:srgbClr val="DADCDD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55" name="Line 65"/>
            <p:cNvSpPr/>
            <p:nvPr/>
          </p:nvSpPr>
          <p:spPr>
            <a:xfrm>
              <a:off x="8891280" y="3041640"/>
              <a:ext cx="1800" cy="1440"/>
            </a:xfrm>
            <a:prstGeom prst="line">
              <a:avLst/>
            </a:prstGeom>
            <a:ln w="0">
              <a:solidFill>
                <a:srgbClr val="DADCDD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56" name="CustomShape 66"/>
            <p:cNvSpPr/>
            <p:nvPr/>
          </p:nvSpPr>
          <p:spPr>
            <a:xfrm>
              <a:off x="8891640" y="3041640"/>
              <a:ext cx="9000" cy="9000"/>
            </a:xfrm>
            <a:prstGeom prst="rect">
              <a:avLst/>
            </a:prstGeom>
            <a:solidFill>
              <a:srgbClr val="DADCDD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57" name="Line 67"/>
            <p:cNvSpPr/>
            <p:nvPr/>
          </p:nvSpPr>
          <p:spPr>
            <a:xfrm>
              <a:off x="8891280" y="3288960"/>
              <a:ext cx="1800" cy="1800"/>
            </a:xfrm>
            <a:prstGeom prst="line">
              <a:avLst/>
            </a:prstGeom>
            <a:ln w="0">
              <a:solidFill>
                <a:srgbClr val="DADCDD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58" name="CustomShape 68"/>
            <p:cNvSpPr/>
            <p:nvPr/>
          </p:nvSpPr>
          <p:spPr>
            <a:xfrm>
              <a:off x="8891640" y="3289320"/>
              <a:ext cx="9000" cy="9000"/>
            </a:xfrm>
            <a:prstGeom prst="rect">
              <a:avLst/>
            </a:prstGeom>
            <a:solidFill>
              <a:srgbClr val="DADCDD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59" name="Line 69"/>
            <p:cNvSpPr/>
            <p:nvPr/>
          </p:nvSpPr>
          <p:spPr>
            <a:xfrm>
              <a:off x="8891280" y="3774960"/>
              <a:ext cx="1800" cy="1440"/>
            </a:xfrm>
            <a:prstGeom prst="line">
              <a:avLst/>
            </a:prstGeom>
            <a:ln w="0">
              <a:solidFill>
                <a:srgbClr val="DADCDD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60" name="CustomShape 70"/>
            <p:cNvSpPr/>
            <p:nvPr/>
          </p:nvSpPr>
          <p:spPr>
            <a:xfrm>
              <a:off x="8891640" y="3774960"/>
              <a:ext cx="9000" cy="9000"/>
            </a:xfrm>
            <a:prstGeom prst="rect">
              <a:avLst/>
            </a:prstGeom>
            <a:solidFill>
              <a:srgbClr val="DADCDD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61" name="Line 71"/>
            <p:cNvSpPr/>
            <p:nvPr/>
          </p:nvSpPr>
          <p:spPr>
            <a:xfrm>
              <a:off x="8891280" y="4260600"/>
              <a:ext cx="1800" cy="1800"/>
            </a:xfrm>
            <a:prstGeom prst="line">
              <a:avLst/>
            </a:prstGeom>
            <a:ln w="0">
              <a:solidFill>
                <a:srgbClr val="DADCDD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62" name="CustomShape 72"/>
            <p:cNvSpPr/>
            <p:nvPr/>
          </p:nvSpPr>
          <p:spPr>
            <a:xfrm>
              <a:off x="8891640" y="4260960"/>
              <a:ext cx="9000" cy="9000"/>
            </a:xfrm>
            <a:prstGeom prst="rect">
              <a:avLst/>
            </a:prstGeom>
            <a:solidFill>
              <a:srgbClr val="DADCDD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63" name="Line 73"/>
            <p:cNvSpPr/>
            <p:nvPr/>
          </p:nvSpPr>
          <p:spPr>
            <a:xfrm>
              <a:off x="8891280" y="4746600"/>
              <a:ext cx="1800" cy="1440"/>
            </a:xfrm>
            <a:prstGeom prst="line">
              <a:avLst/>
            </a:prstGeom>
            <a:ln w="0">
              <a:solidFill>
                <a:srgbClr val="DADCDD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64" name="CustomShape 74"/>
            <p:cNvSpPr/>
            <p:nvPr/>
          </p:nvSpPr>
          <p:spPr>
            <a:xfrm>
              <a:off x="8891640" y="4746600"/>
              <a:ext cx="9000" cy="9000"/>
            </a:xfrm>
            <a:prstGeom prst="rect">
              <a:avLst/>
            </a:prstGeom>
            <a:solidFill>
              <a:srgbClr val="DADCDD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65" name="Line 75"/>
            <p:cNvSpPr/>
            <p:nvPr/>
          </p:nvSpPr>
          <p:spPr>
            <a:xfrm>
              <a:off x="8891280" y="4993920"/>
              <a:ext cx="1800" cy="1800"/>
            </a:xfrm>
            <a:prstGeom prst="line">
              <a:avLst/>
            </a:prstGeom>
            <a:ln w="0">
              <a:solidFill>
                <a:srgbClr val="DADCDD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66" name="CustomShape 76"/>
            <p:cNvSpPr/>
            <p:nvPr/>
          </p:nvSpPr>
          <p:spPr>
            <a:xfrm>
              <a:off x="8891640" y="4994280"/>
              <a:ext cx="9000" cy="9000"/>
            </a:xfrm>
            <a:prstGeom prst="rect">
              <a:avLst/>
            </a:prstGeom>
            <a:solidFill>
              <a:srgbClr val="DADCDD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67" name="Line 77"/>
            <p:cNvSpPr/>
            <p:nvPr/>
          </p:nvSpPr>
          <p:spPr>
            <a:xfrm>
              <a:off x="8891280" y="5241600"/>
              <a:ext cx="1800" cy="1800"/>
            </a:xfrm>
            <a:prstGeom prst="line">
              <a:avLst/>
            </a:prstGeom>
            <a:ln w="0">
              <a:solidFill>
                <a:srgbClr val="DADCDD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68" name="CustomShape 78"/>
            <p:cNvSpPr/>
            <p:nvPr/>
          </p:nvSpPr>
          <p:spPr>
            <a:xfrm>
              <a:off x="8891640" y="5241960"/>
              <a:ext cx="9000" cy="9000"/>
            </a:xfrm>
            <a:prstGeom prst="rect">
              <a:avLst/>
            </a:prstGeom>
            <a:solidFill>
              <a:srgbClr val="DADCDD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69" name="Line 79"/>
            <p:cNvSpPr/>
            <p:nvPr/>
          </p:nvSpPr>
          <p:spPr>
            <a:xfrm>
              <a:off x="8891280" y="5479920"/>
              <a:ext cx="1800" cy="1440"/>
            </a:xfrm>
            <a:prstGeom prst="line">
              <a:avLst/>
            </a:prstGeom>
            <a:ln w="0">
              <a:solidFill>
                <a:srgbClr val="DADCDD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70" name="CustomShape 80"/>
            <p:cNvSpPr/>
            <p:nvPr/>
          </p:nvSpPr>
          <p:spPr>
            <a:xfrm>
              <a:off x="8891640" y="5479920"/>
              <a:ext cx="9000" cy="9000"/>
            </a:xfrm>
            <a:prstGeom prst="rect">
              <a:avLst/>
            </a:prstGeom>
            <a:solidFill>
              <a:srgbClr val="DADCDD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71" name="Line 81"/>
            <p:cNvSpPr/>
            <p:nvPr/>
          </p:nvSpPr>
          <p:spPr>
            <a:xfrm>
              <a:off x="8891280" y="5717880"/>
              <a:ext cx="1800" cy="1800"/>
            </a:xfrm>
            <a:prstGeom prst="line">
              <a:avLst/>
            </a:prstGeom>
            <a:ln w="0">
              <a:solidFill>
                <a:srgbClr val="DADCDD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72" name="CustomShape 82"/>
            <p:cNvSpPr/>
            <p:nvPr/>
          </p:nvSpPr>
          <p:spPr>
            <a:xfrm>
              <a:off x="8891640" y="5718240"/>
              <a:ext cx="9000" cy="9000"/>
            </a:xfrm>
            <a:prstGeom prst="rect">
              <a:avLst/>
            </a:prstGeom>
            <a:solidFill>
              <a:srgbClr val="DADCDD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73" name="Line 83"/>
            <p:cNvSpPr/>
            <p:nvPr/>
          </p:nvSpPr>
          <p:spPr>
            <a:xfrm>
              <a:off x="8891280" y="6470640"/>
              <a:ext cx="1800" cy="1440"/>
            </a:xfrm>
            <a:prstGeom prst="line">
              <a:avLst/>
            </a:prstGeom>
            <a:ln w="0">
              <a:solidFill>
                <a:srgbClr val="DADCDD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74" name="CustomShape 84"/>
            <p:cNvSpPr/>
            <p:nvPr/>
          </p:nvSpPr>
          <p:spPr>
            <a:xfrm>
              <a:off x="8891640" y="6470640"/>
              <a:ext cx="9000" cy="9000"/>
            </a:xfrm>
            <a:prstGeom prst="rect">
              <a:avLst/>
            </a:prstGeom>
            <a:solidFill>
              <a:srgbClr val="DADCDD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559</TotalTime>
  <Words>451</Words>
  <Application>Microsoft Office PowerPoint</Application>
  <PresentationFormat>Экран (4:3)</PresentationFormat>
  <Paragraphs>126</Paragraphs>
  <Slides>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Office Theme</vt:lpstr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Бутко Светлана Михайловна</dc:creator>
  <dc:description/>
  <cp:lastModifiedBy>*</cp:lastModifiedBy>
  <cp:revision>52</cp:revision>
  <cp:lastPrinted>2021-06-17T09:30:33Z</cp:lastPrinted>
  <dcterms:created xsi:type="dcterms:W3CDTF">2018-06-14T13:25:52Z</dcterms:created>
  <dcterms:modified xsi:type="dcterms:W3CDTF">2021-06-17T09:34:13Z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6</vt:i4>
  </property>
</Properties>
</file>