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3" r:id="rId4"/>
    <p:sldId id="279" r:id="rId5"/>
    <p:sldId id="280" r:id="rId6"/>
    <p:sldId id="281" r:id="rId7"/>
    <p:sldId id="272" r:id="rId8"/>
    <p:sldId id="270" r:id="rId9"/>
    <p:sldId id="278" r:id="rId10"/>
    <p:sldId id="274" r:id="rId11"/>
    <p:sldId id="275" r:id="rId12"/>
    <p:sldId id="276" r:id="rId13"/>
    <p:sldId id="27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00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82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88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1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56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4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3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96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19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10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FFD0-F88C-4809-B15C-065D4D5E9844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5946-4144-4A4C-8565-371B92EC5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7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gsu.ranepa.ru/program/p81462/" TargetMode="External"/><Relationship Id="rId7" Type="http://schemas.openxmlformats.org/officeDocument/2006/relationships/hyperlink" Target="https://eduwasteconsulting.getcourse.ru/Finland" TargetMode="External"/><Relationship Id="rId2" Type="http://schemas.openxmlformats.org/officeDocument/2006/relationships/hyperlink" Target="https://eduwasteconsulting.getcourse.ru/wasteconsult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wasteconsulting" TargetMode="External"/><Relationship Id="rId5" Type="http://schemas.openxmlformats.org/officeDocument/2006/relationships/hyperlink" Target="https://t.me/boltalkawasteconsulting" TargetMode="External"/><Relationship Id="rId4" Type="http://schemas.openxmlformats.org/officeDocument/2006/relationships/hyperlink" Target="https://t.me/wasteconsult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drf.ru/" TargetMode="External"/><Relationship Id="rId2" Type="http://schemas.openxmlformats.org/officeDocument/2006/relationships/hyperlink" Target="http://db.wastebase.ru/wastebas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onlineecology" TargetMode="External"/><Relationship Id="rId4" Type="http://schemas.openxmlformats.org/officeDocument/2006/relationships/hyperlink" Target="https://t.me/boltalkawasteconsult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pr.amurobl.ru/upload/iblock/40a/40a637d1fdf14a1f281423c266c8955f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laws.ru/acts/Pismo-FAS-Rossii-ot-11.08.2021-N-VK_67016_2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Приложение 1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Обязанность </a:t>
            </a:r>
            <a:r>
              <a:rPr lang="ru-RU" sz="2400" dirty="0">
                <a:solidFill>
                  <a:srgbClr val="FF0000"/>
                </a:solidFill>
              </a:rPr>
              <a:t>юридических лиц по оплате услуг регионального оператора по вывозу твердых коммунальных отходов: правовые и организационные аспекты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789040"/>
            <a:ext cx="7632848" cy="20162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Докладчик: </a:t>
            </a:r>
            <a:r>
              <a:rPr lang="ru-RU" sz="2400" dirty="0" err="1">
                <a:solidFill>
                  <a:schemeClr val="tx1"/>
                </a:solidFill>
              </a:rPr>
              <a:t>Будатаров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Содном</a:t>
            </a:r>
            <a:r>
              <a:rPr lang="ru-RU" sz="2400" dirty="0">
                <a:solidFill>
                  <a:schemeClr val="tx1"/>
                </a:solidFill>
              </a:rPr>
              <a:t> Михайлович, руководитель Лаборатории по исследованию экономики замкнутого цикла ИГСУ </a:t>
            </a:r>
            <a:r>
              <a:rPr lang="ru-RU" sz="2400" dirty="0" err="1">
                <a:solidFill>
                  <a:schemeClr val="tx1"/>
                </a:solidFill>
              </a:rPr>
              <a:t>РАНХиГС</a:t>
            </a:r>
            <a:r>
              <a:rPr lang="ru-RU" sz="2400" dirty="0">
                <a:solidFill>
                  <a:schemeClr val="tx1"/>
                </a:solidFill>
              </a:rPr>
              <a:t>, основатель и руководитель экспертной группы </a:t>
            </a:r>
            <a:r>
              <a:rPr lang="en-US" sz="2400" dirty="0" err="1">
                <a:solidFill>
                  <a:schemeClr val="tx1"/>
                </a:solidFill>
              </a:rPr>
              <a:t>Wasteconsulting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 err="1">
                <a:solidFill>
                  <a:schemeClr val="tx1"/>
                </a:solidFill>
              </a:rPr>
              <a:t>Со-докладчик</a:t>
            </a:r>
            <a:r>
              <a:rPr lang="ru-RU" sz="2400" dirty="0">
                <a:solidFill>
                  <a:schemeClr val="tx1"/>
                </a:solidFill>
              </a:rPr>
              <a:t>: Кудрина Наталия Леонидовна, руководитель комитета по защите прав предпринимателей </a:t>
            </a:r>
            <a:r>
              <a:rPr lang="ru-RU" sz="2400" dirty="0" err="1">
                <a:solidFill>
                  <a:schemeClr val="tx1"/>
                </a:solidFill>
              </a:rPr>
              <a:t>Торгово</a:t>
            </a:r>
            <a:r>
              <a:rPr lang="ru-RU" sz="2400" dirty="0">
                <a:solidFill>
                  <a:schemeClr val="tx1"/>
                </a:solidFill>
              </a:rPr>
              <a:t> - промышленной палаты Удмуртской Республики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Электронная почта: </a:t>
            </a:r>
            <a:r>
              <a:rPr lang="en-US" sz="2400" dirty="0">
                <a:solidFill>
                  <a:srgbClr val="FF0000"/>
                </a:solidFill>
              </a:rPr>
              <a:t>info@Ewasteconsulting.ru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70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Последствия для регионального оператора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2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Уклонение или отказ от заключения договора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требование о понуждении заключить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договор	абз. 2 п. 3 ст. 426 ГК РФ, п. 4 ст. 445 ГК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возмещение убытков	ст. 15 ГК РФ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абз. 2 п. 4 ст. 445 ГК РФ	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лишение статуса регионального оператора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(при многократности нарушений)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. "а" п. 40 ПП РФ от 12.11.2016 N 1156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	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проведение прокурорской проверки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21 ФЗ "О прокуратуре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Проверка ФАС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Федеральный закон от 26.07.2006 N 135-ФЗ (ред. от 17.02.2021) "О защите конкуренции"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проведение проверки Роспотребнадзором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абз. "в" пп. 2 п. 26 Административного регламента, утв. Приказом Роспотребнадзора от 16.07.2012 N 764, пп. "в" п. 2 ч. 2 ст. 10 ФЗ "О защите прав юрлиц и ИП..."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	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выдача предписания об устранении нарушения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. 1 п. 1 ст. 17 ФЗ "О защите прав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юрлиц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и ИП..."		"	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Последствия для регионального оператора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41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Несоблюдение требования о заключении типового договора на оказание услуг по обращению с ТКО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Внесение в договор положений, противоречащих законодательству РФ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•	недействительность договора, применение последствий недействительности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•	возврат неосновательного обогащения с уплатой процентов (при неравноценности взаимных предоставлений сторон по недействительной сделке)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Примечание: в случае несоответствия условий заключенного договора ч. 5 ст. 426 ГК РФ он может быть признан недействительным в части, ухудшающей положение потребителей (п. 18 ПП ВС РФ от 25.12.2018 N 49)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п. 5 ст. 426 ГК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168 ГК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167 ГК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180 ГК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п. 55 ПП ВС РФ от 24.03.2016 N 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1102 ГК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395 ГК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лишение статуса регионального оператора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(при многократности нарушений)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пп. "а" п. 40 ПП РФ от 12.11.2016 N 1156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проведение внеплановой проверки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(в случае внесения в договор условий о цене, не соответствующих типовому договору)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п. 7 ст. 24.12 ФЗ "Об отходах производства и потребления"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	компенсация морального вреда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(только для граждан)	ст. 15 Закона РФ "О ЗПП", ст. 151 ГК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Последствия для регионального оператора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3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Неисполнение обязанности по: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•	принятию ТКО в объеме и в местах накопления, определенных в договоре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•	транспортированию ТКО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•	обработке ТКО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•	обезвреживанию ТКО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•	захоронению ТКО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административная ответственность: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•	штраф (для должностных лиц, ИП,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юрлиц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•	приостановление деятельности (для ИП,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юрлиц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ч. 1, 2, 3, 4, 5, 6 ст. 6.35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КоАП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РФ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(в случае нарушения санитарно-эпидемиологических требований при обращении с ТКО)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ч. 1, 2, 3, 4, 5, 6 ст. 8.2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КоАП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РФ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(в случае нарушения требований в области охраны окружающей среды при обращении с ТКО)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лишение статуса регионального оператора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(при многократности нарушений)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. "а" п. 40 ПП РФ от 12.11.2016 N 1156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Последствия для собственников ТКО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654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Неисполнение обязанности по заключению договора на оказание услуг по обращению с ТКО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(кроме случаев, указанных в п. 6 ст. 24.7 ФЗ "Об отходах производства и потребления")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договор считается заключенным на условиях типового договора по цене, указанной региональным оператором в направленном потребителю проекте договора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(если потребитель не представил подписанный экземпляр договора или мотивированный отказ от проекта договора)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п. 8(12) ПП РФ от 12.11.2016 N 1156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требование о понуждении заключить договор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абз. 2 п. 3 ст. 426 ГК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п. 4 ст. 445 ГК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административная ответственность: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•	штраф (для должностных лиц, юрлиц)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•	приостановление деятельности (для юрлиц)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ч. 1, 2, 3 ст. 6.35 КоАП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(при нарушении санитарно-эпидемиологических требований при обращении с ТКО)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ч. 1, 2, 3 ст. 8.2 КоАП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(при нарушении требований в области охраны окружающей среды при обращении с ТКО)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возврат неосновательного обогащения с уплатой процентов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(при неоплате полученных без договора услуг по обращению с ТКО)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1102 ГК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1107 ГК РФ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395 ГК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возмещение убытков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ст. 15 ГК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проведение внеплановой проверки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(для собственников ТКО, которые являются юрлицами и ИП)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п. 7 ст. 24.12 ФЗ "Об отходах производства и потребления"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Неисполнение обязанности по оплате услуг регионального оператора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уплата неустойки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п. 22 ПП РФ от 12.11.2016 N 1156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возмещение убытков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ст. 15 ГК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b="1" dirty="0"/>
              <a:t>Онлайн-курс (видеотека готовых решений): </a:t>
            </a:r>
            <a:r>
              <a:rPr lang="ru-RU" sz="2800" dirty="0">
                <a:hlinkClick r:id="rId2"/>
              </a:rPr>
              <a:t>https://eduwasteconsulting.getcourse.ru/wasteconsulting</a:t>
            </a:r>
            <a:endParaRPr lang="ru-RU" sz="2800" b="1" dirty="0"/>
          </a:p>
          <a:p>
            <a:endParaRPr lang="ru-RU" sz="2800" b="1" dirty="0"/>
          </a:p>
          <a:p>
            <a:r>
              <a:rPr lang="ru-RU" sz="2800" b="1" dirty="0"/>
              <a:t>Очный курс в РАНХиГС: </a:t>
            </a:r>
            <a:r>
              <a:rPr lang="ru-RU" sz="2800" b="1" dirty="0">
                <a:hlinkClick r:id="rId3"/>
              </a:rPr>
              <a:t>https://igsu.ranepa.ru/program/p81462/</a:t>
            </a:r>
            <a:endParaRPr lang="ru-RU" sz="2800" b="1" dirty="0"/>
          </a:p>
          <a:p>
            <a:endParaRPr lang="ru-RU" sz="2800" b="1" dirty="0"/>
          </a:p>
          <a:p>
            <a:r>
              <a:rPr lang="ru-RU" sz="2800" b="1" dirty="0" err="1"/>
              <a:t>Телеграм</a:t>
            </a:r>
            <a:r>
              <a:rPr lang="ru-RU" sz="2800" b="1" dirty="0"/>
              <a:t>-канал: </a:t>
            </a:r>
            <a:r>
              <a:rPr lang="ru-RU" sz="2800" b="1" dirty="0">
                <a:hlinkClick r:id="rId4"/>
              </a:rPr>
              <a:t>https://t.me/wasteconsulting</a:t>
            </a:r>
            <a:endParaRPr lang="ru-RU" sz="2800" b="1" dirty="0"/>
          </a:p>
          <a:p>
            <a:endParaRPr lang="ru-RU" sz="2800" b="1" dirty="0"/>
          </a:p>
          <a:p>
            <a:r>
              <a:rPr lang="ru-RU" sz="2800" b="1" dirty="0" err="1"/>
              <a:t>Болталка</a:t>
            </a:r>
            <a:r>
              <a:rPr lang="ru-RU" sz="2800" b="1" dirty="0"/>
              <a:t>: </a:t>
            </a:r>
            <a:r>
              <a:rPr lang="ru-RU" sz="2800" dirty="0">
                <a:hlinkClick r:id="rId5"/>
              </a:rPr>
              <a:t>https://t.me/boltalkawasteconsulting</a:t>
            </a:r>
            <a:endParaRPr lang="ru-RU" sz="2800" dirty="0"/>
          </a:p>
          <a:p>
            <a:endParaRPr lang="ru-RU" sz="2800" b="1" dirty="0"/>
          </a:p>
          <a:p>
            <a:r>
              <a:rPr lang="ru-RU" sz="2800" b="1" dirty="0" err="1"/>
              <a:t>Вконтакте</a:t>
            </a:r>
            <a:r>
              <a:rPr lang="ru-RU" sz="2800" b="1" dirty="0"/>
              <a:t>: </a:t>
            </a:r>
            <a:r>
              <a:rPr lang="ru-RU" sz="2800" b="1" dirty="0">
                <a:hlinkClick r:id="rId6"/>
              </a:rPr>
              <a:t>https://vk.com/wasteconsulting</a:t>
            </a:r>
            <a:endParaRPr lang="ru-RU" sz="2800" b="1" dirty="0"/>
          </a:p>
          <a:p>
            <a:endParaRPr lang="ru-RU" sz="2800" b="1" dirty="0"/>
          </a:p>
          <a:p>
            <a:r>
              <a:rPr lang="ru-RU" sz="2800" b="1" dirty="0"/>
              <a:t>Финский опыт (совместно с Министерство окружающей среды Финляндии, МИД Финляндии и Финско-Российской торговой палатой): </a:t>
            </a:r>
            <a:r>
              <a:rPr lang="ru-RU" sz="2800" b="1" dirty="0">
                <a:hlinkClick r:id="rId7"/>
              </a:rPr>
              <a:t>https://eduwasteconsulting.getcourse.ru/Finland</a:t>
            </a:r>
            <a:endParaRPr lang="ru-RU" sz="2800" b="1" dirty="0"/>
          </a:p>
          <a:p>
            <a:endParaRPr lang="ru-RU" sz="2800" b="1" dirty="0"/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0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Алгоритм заключения договора на вывоз ТКО по факту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sz="2000" dirty="0"/>
              <a:t>Юридические лица обязаны платить за вывоз ТКО.</a:t>
            </a:r>
          </a:p>
          <a:p>
            <a:pPr marL="514350" indent="-514350">
              <a:buAutoNum type="arabicPeriod"/>
            </a:pPr>
            <a:r>
              <a:rPr lang="ru-RU" sz="2000" dirty="0"/>
              <a:t>Вы имеете право на заключение договора как по факту, так и по нормативу.</a:t>
            </a:r>
          </a:p>
          <a:p>
            <a:pPr marL="514350" indent="-514350">
              <a:buAutoNum type="arabicPeriod"/>
            </a:pPr>
            <a:r>
              <a:rPr lang="ru-RU" sz="2000" dirty="0"/>
              <a:t>Нужно сесть и посчитать, какой вариант выгоден для юридического лица.</a:t>
            </a:r>
          </a:p>
          <a:p>
            <a:pPr marL="514350" indent="-514350">
              <a:buAutoNum type="arabicPeriod"/>
            </a:pPr>
            <a:r>
              <a:rPr lang="ru-RU" sz="2000" dirty="0"/>
              <a:t>Если выгодно платить по факту, то необходимо направить </a:t>
            </a:r>
            <a:r>
              <a:rPr lang="ru-RU" sz="2000" dirty="0" err="1"/>
              <a:t>регоператору</a:t>
            </a:r>
            <a:r>
              <a:rPr lang="ru-RU" sz="2000" dirty="0"/>
              <a:t> дополнительное соглашение или протокол разногласий. Это обязательно! Иначе начислят по нормативу с момента старта мусорной реформы.</a:t>
            </a:r>
          </a:p>
          <a:p>
            <a:pPr marL="514350" indent="-514350">
              <a:buAutoNum type="arabicPeriod"/>
            </a:pPr>
            <a:r>
              <a:rPr lang="ru-RU" sz="2000" dirty="0"/>
              <a:t>Для минимизации платежа нужно перейти к раздельному сбору, оформить паспорта отходов. Все это нужно документировать и складывать в папочку. Позже все документы будут полезны в суде, поскольку необходимо доказать факт уменьшения объема ТКО. Иначе суд может усомниться в том, что у вас меньше образуется отходов.</a:t>
            </a:r>
          </a:p>
          <a:p>
            <a:pPr marL="514350" indent="-514350">
              <a:buAutoNum type="arabicPeriod"/>
            </a:pPr>
            <a:r>
              <a:rPr lang="ru-RU" sz="2000" dirty="0"/>
              <a:t>Бесплатное оформление паспортов отходов: </a:t>
            </a:r>
            <a:r>
              <a:rPr lang="en-US" sz="2000" dirty="0">
                <a:hlinkClick r:id="rId2"/>
              </a:rPr>
              <a:t>http://db.wastebase.ru/wastebase.aspx</a:t>
            </a:r>
            <a:endParaRPr lang="ru-RU" sz="2000" dirty="0"/>
          </a:p>
          <a:p>
            <a:pPr marL="514350" indent="-514350">
              <a:buAutoNum type="arabicPeriod"/>
            </a:pPr>
            <a:r>
              <a:rPr lang="ru-RU" sz="2000" dirty="0"/>
              <a:t>Если </a:t>
            </a:r>
            <a:r>
              <a:rPr lang="ru-RU" sz="2000" dirty="0" err="1"/>
              <a:t>регоператор</a:t>
            </a:r>
            <a:r>
              <a:rPr lang="ru-RU" sz="2000" dirty="0"/>
              <a:t> отказывается заключать соглашение на переход по факту, то необходимо обращаться в суд с исковым требованием. В интернете полно примеров и исков. Так же подходящий пример можно найти на сайте ГАС Правосудие (</a:t>
            </a:r>
            <a:r>
              <a:rPr lang="en-US" sz="2000" dirty="0">
                <a:hlinkClick r:id="rId3"/>
              </a:rPr>
              <a:t>https://sudrf.ru/</a:t>
            </a:r>
            <a:r>
              <a:rPr lang="ru-RU" sz="2000" dirty="0"/>
              <a:t> ) </a:t>
            </a:r>
          </a:p>
          <a:p>
            <a:pPr marL="514350" indent="-514350">
              <a:buAutoNum type="arabicPeriod"/>
            </a:pPr>
            <a:r>
              <a:rPr lang="ru-RU" sz="2000" dirty="0"/>
              <a:t>В отчетном периоде (апрель) направить сведения об образовании отходов в 2-ТП согласно указаниям сайта </a:t>
            </a:r>
            <a:r>
              <a:rPr lang="ru-RU" sz="2000" dirty="0" err="1"/>
              <a:t>Росприроднадзора</a:t>
            </a:r>
            <a:r>
              <a:rPr lang="ru-RU" sz="2000" dirty="0"/>
              <a:t>. Если что-то не понятно, то можно спросить здесь: </a:t>
            </a:r>
            <a:r>
              <a:rPr lang="ru-RU" sz="2000" dirty="0">
                <a:hlinkClick r:id="rId4"/>
              </a:rPr>
              <a:t>https://t.me/boltalkawasteconsulting </a:t>
            </a:r>
            <a:r>
              <a:rPr lang="ru-RU" sz="2000" dirty="0"/>
              <a:t> и здесь: </a:t>
            </a:r>
            <a:r>
              <a:rPr lang="en-US" sz="2000" dirty="0">
                <a:hlinkClick r:id="rId5"/>
              </a:rPr>
              <a:t>https://vk.com/onlineecology</a:t>
            </a:r>
            <a:r>
              <a:rPr lang="ru-RU" sz="2000" dirty="0"/>
              <a:t> </a:t>
            </a:r>
          </a:p>
          <a:p>
            <a:pPr marL="514350" indent="-514350">
              <a:buAutoNum type="arabicPeriod"/>
            </a:pPr>
            <a:endParaRPr lang="ru-RU" sz="2000" dirty="0"/>
          </a:p>
          <a:p>
            <a:pPr marL="514350" indent="-514350">
              <a:buNone/>
            </a:pPr>
            <a:r>
              <a:rPr lang="ru-RU" sz="2000" dirty="0"/>
              <a:t>Дополнительно: Настроить получение корреспонденции, поскольку можно пропустить письмо от </a:t>
            </a:r>
            <a:r>
              <a:rPr lang="ru-RU" sz="2000" dirty="0" err="1"/>
              <a:t>регоператора</a:t>
            </a:r>
            <a:r>
              <a:rPr lang="ru-RU" sz="2000" dirty="0"/>
              <a:t> или судебный приказ о взыскании платежей, который может вынесен судом без вашего участия. У вас будет 10 дней на обжалование судебного приказа. Дальше приказ вступает в законную силу.</a:t>
            </a:r>
          </a:p>
          <a:p>
            <a:pPr marL="514350" indent="-514350">
              <a:buAutoNum type="arabicPeriod"/>
            </a:pPr>
            <a:endParaRPr lang="ru-RU" sz="2000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</a:t>
            </a:r>
            <a:r>
              <a:rPr lang="ru-RU" dirty="0"/>
              <a:t>акты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/>
              <a:t>Федеральный закон от 24.06.1998 N 89-ФЗ «Об отходах производства и потребления»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pPr>
              <a:buNone/>
            </a:pPr>
            <a:r>
              <a:rPr lang="ru-RU" sz="2400" dirty="0"/>
              <a:t>2. Постановление Правительства РФ от 12.11.2016 N 1156 «Об обращении с твердыми коммунальными отходами и внесении изменения в постановление Правительства Российской Федерации от 25 августа 2008 г. N 641«(вместе с «Правилами обращения с твердыми коммунальными отходами»)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3. Иные акты, практика ФАС, прокуратуры, арбитражных судов, судов общей юрисдикции.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Специфика Арктической зоны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400" dirty="0"/>
              <a:t>Постановление Главного государственного санитарного врача РФ от 28.01.2021 N 3 (ред. от 26.06.2021) «Об утверждении санитарных правил и норм </a:t>
            </a:r>
            <a:r>
              <a:rPr lang="ru-RU" sz="1400" dirty="0" err="1"/>
              <a:t>СанПиН</a:t>
            </a:r>
            <a:r>
              <a:rPr lang="ru-RU" sz="1400" dirty="0"/>
              <a:t> 2.1.3684-21 "Санитарно-эпидемиологические требования к содержанию территорий городских и сельских поселений, к водным объектам, питьевой воде и питьевому водоснабжению, атмосферному воздуху, почвам, жилым помещениям, эксплуатации производственных, общественных помещений, организации и проведению санитарно-противоэпидемических (профилактических) мероприятий»: </a:t>
            </a:r>
            <a:r>
              <a:rPr lang="en-US" sz="1400" dirty="0">
                <a:hlinkClick r:id="rId2"/>
              </a:rPr>
              <a:t>https://mpr.amurobl.ru/upload/iblock/40a/40a637d1fdf14a1f281423c266c8955f.pdf</a:t>
            </a:r>
            <a:endParaRPr lang="ru-RU" sz="1400" dirty="0"/>
          </a:p>
          <a:p>
            <a:pPr algn="just">
              <a:buNone/>
            </a:pPr>
            <a:endParaRPr lang="ru-RU" sz="1400" dirty="0"/>
          </a:p>
          <a:p>
            <a:pPr algn="just">
              <a:buNone/>
            </a:pPr>
            <a:r>
              <a:rPr lang="ru-RU" sz="1400" dirty="0"/>
              <a:t>	</a:t>
            </a:r>
            <a:r>
              <a:rPr lang="en-US" sz="1400" dirty="0"/>
              <a:t>&lt;</a:t>
            </a:r>
            <a:r>
              <a:rPr lang="ru-RU" sz="1400" dirty="0"/>
              <a:t>…</a:t>
            </a:r>
            <a:r>
              <a:rPr lang="en-US" sz="1400" dirty="0"/>
              <a:t>&gt;</a:t>
            </a:r>
            <a:r>
              <a:rPr lang="ru-RU" sz="1400" dirty="0"/>
              <a:t> 11. Срок временного накопления несортированных ТКО определяется исходя из среднесуточной температуры наружного воздуха в течение 3-х суток: плюс 5 °C и выше - не более 1 суток; плюс 4 °C и ниже - не более 3 суток. </a:t>
            </a:r>
          </a:p>
          <a:p>
            <a:pPr algn="just">
              <a:buNone/>
            </a:pPr>
            <a:r>
              <a:rPr lang="ru-RU" sz="1400" dirty="0"/>
              <a:t>	В районах Крайнего Севера и местностях, приравненных к районам Крайнего Севера, на территориях </a:t>
            </a:r>
            <a:r>
              <a:rPr lang="ru-RU" sz="1400" dirty="0">
                <a:solidFill>
                  <a:srgbClr val="FF0000"/>
                </a:solidFill>
              </a:rPr>
              <a:t>Арктической зоны</a:t>
            </a:r>
            <a:r>
              <a:rPr lang="ru-RU" sz="1400" dirty="0"/>
              <a:t>, а также в труднодоступных и малочисленных населенных пунктах </a:t>
            </a:r>
            <a:r>
              <a:rPr lang="ru-RU" sz="1400" dirty="0">
                <a:solidFill>
                  <a:srgbClr val="FF0000"/>
                </a:solidFill>
              </a:rPr>
              <a:t>главные государственные санитарные врачи по субъектам Российской Федерации принимают решение об изменении срока временного накопления несортированных ТКО с учетом среднесуточной температуры наружного воздуха на основании санитарно-эпидемиологической оценки</a:t>
            </a:r>
            <a:r>
              <a:rPr lang="ru-RU" sz="1400" dirty="0"/>
              <a:t>.</a:t>
            </a:r>
          </a:p>
          <a:p>
            <a:pPr algn="just">
              <a:buNone/>
            </a:pPr>
            <a:endParaRPr lang="ru-RU" sz="1400" dirty="0"/>
          </a:p>
          <a:p>
            <a:pPr algn="just">
              <a:buNone/>
            </a:pPr>
            <a:r>
              <a:rPr lang="ru-RU" sz="1400" dirty="0"/>
              <a:t>	</a:t>
            </a:r>
            <a:r>
              <a:rPr lang="en-US" sz="1400" dirty="0"/>
              <a:t>&lt;</a:t>
            </a:r>
            <a:r>
              <a:rPr lang="ru-RU" sz="1400" dirty="0"/>
              <a:t>…</a:t>
            </a:r>
            <a:r>
              <a:rPr lang="en-US" sz="1400" dirty="0"/>
              <a:t>&gt;</a:t>
            </a:r>
            <a:r>
              <a:rPr lang="ru-RU" sz="1400" dirty="0"/>
              <a:t> 13. В районах Крайнего Севера и местностях, приравненных к районам Крайнего Севера, на территориях </a:t>
            </a:r>
            <a:r>
              <a:rPr lang="ru-RU" sz="1400" dirty="0">
                <a:solidFill>
                  <a:srgbClr val="FF0000"/>
                </a:solidFill>
              </a:rPr>
              <a:t>Арктической зоны</a:t>
            </a:r>
            <a:r>
              <a:rPr lang="ru-RU" sz="1400" dirty="0"/>
              <a:t>, а также в малонаселенных и труднодоступных местностях орган государственной власти субъекта Российской Федерации, уполномоченный </a:t>
            </a:r>
            <a:r>
              <a:rPr lang="ru-RU" sz="1400" dirty="0">
                <a:solidFill>
                  <a:srgbClr val="FF0000"/>
                </a:solidFill>
              </a:rPr>
              <a:t>в области обращения с ТКО (КГО), вправе по согласованию с главным государственным санитарным врачом по субъекту Российской Федерации принимать решение об изменении периодичности вывоза ТКО (КГО).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Коммерческий учет ТКО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Постановление Правительства РФ от 03.06.2016 N 505</a:t>
            </a:r>
            <a:r>
              <a:rPr lang="ru-RU" dirty="0"/>
              <a:t> "Об утверждении Правил коммерческого учета объема и (или) массы твердых коммунальных отходов"</a:t>
            </a:r>
          </a:p>
          <a:p>
            <a:endParaRPr lang="ru-RU" dirty="0"/>
          </a:p>
          <a:p>
            <a:r>
              <a:rPr lang="ru-RU" dirty="0"/>
              <a:t>5. Коммерческий учет твердых коммунальных отходов осуществляется:</a:t>
            </a:r>
          </a:p>
          <a:p>
            <a:endParaRPr lang="ru-RU" dirty="0"/>
          </a:p>
          <a:p>
            <a:r>
              <a:rPr lang="ru-RU" dirty="0"/>
              <a:t>а) расчетным путем исходя из:</a:t>
            </a:r>
          </a:p>
          <a:p>
            <a:endParaRPr lang="ru-RU" dirty="0"/>
          </a:p>
          <a:p>
            <a:r>
              <a:rPr lang="ru-RU" dirty="0"/>
              <a:t>нормативов накопления твердых коммунальных отходов, выраженных в количественных показателях объема;</a:t>
            </a:r>
          </a:p>
          <a:p>
            <a:endParaRPr lang="ru-RU" dirty="0"/>
          </a:p>
          <a:p>
            <a:r>
              <a:rPr lang="ru-RU" b="1" u="sng" dirty="0">
                <a:solidFill>
                  <a:srgbClr val="FF0000"/>
                </a:solidFill>
              </a:rPr>
              <a:t>количества и объема контейнеров для накопления твердых коммунальных отходов, установленных в местах накопления твердых коммунальных отходов;</a:t>
            </a:r>
          </a:p>
          <a:p>
            <a:endParaRPr lang="ru-RU" dirty="0"/>
          </a:p>
          <a:p>
            <a:r>
              <a:rPr lang="ru-RU" dirty="0"/>
              <a:t>б) исходя из массы твердых коммунальных отходов, определенной с использованием средств измерения.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97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Договор на оказание услуг по обращению с ТКО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/>
          </a:p>
          <a:p>
            <a:r>
              <a:rPr lang="ru-RU" sz="4300" dirty="0">
                <a:solidFill>
                  <a:srgbClr val="FF0000"/>
                </a:solidFill>
              </a:rPr>
              <a:t>Постановление Правительства РФ от 12 ноября 2016 г. N 1156 </a:t>
            </a:r>
            <a:r>
              <a:rPr lang="ru-RU" sz="4300" dirty="0"/>
              <a:t>"Об обращении с твердыми коммунальными отходами и внесении изменения в постановление Правительства Российской Федерации от 25 августа 2008 г. N 641"</a:t>
            </a:r>
          </a:p>
          <a:p>
            <a:endParaRPr lang="ru-RU" sz="4300" dirty="0"/>
          </a:p>
          <a:p>
            <a:r>
              <a:rPr lang="ru-RU" sz="4300" dirty="0"/>
              <a:t>Форма типового договора на оказание услуг по обращению с твердыми коммунальными отходами (утв. постановлением Правительства РФ от 12 ноября 2016 г. N 1156)</a:t>
            </a:r>
          </a:p>
          <a:p>
            <a:endParaRPr lang="ru-RU" sz="4300" dirty="0"/>
          </a:p>
          <a:p>
            <a:r>
              <a:rPr lang="ru-RU" sz="4300" dirty="0"/>
              <a:t>&lt;...&gt;</a:t>
            </a:r>
          </a:p>
          <a:p>
            <a:endParaRPr lang="ru-RU" sz="4300" dirty="0"/>
          </a:p>
          <a:p>
            <a:r>
              <a:rPr lang="ru-RU" sz="4300" dirty="0"/>
              <a:t>15. </a:t>
            </a:r>
            <a:r>
              <a:rPr lang="ru-RU" sz="4300" dirty="0">
                <a:solidFill>
                  <a:srgbClr val="FF0000"/>
                </a:solidFill>
              </a:rPr>
              <a:t>Стороны согласились производить </a:t>
            </a:r>
            <a:r>
              <a:rPr lang="ru-RU" sz="4300" dirty="0"/>
              <a:t>учет объема и (или) массы твердых коммунальных отходов в соответствии с Правилами коммерческого учета объема и (или) массы твердых коммунальных отходов, утвержденными постановлением Правительства Российской Федерации от 3 июня 2016 г. N 505 "Об утверждении Правил коммерческого учета объема и (или) массы твердых коммунальных отходов", следующим способом:</a:t>
            </a:r>
          </a:p>
          <a:p>
            <a:endParaRPr lang="ru-RU" sz="4300" dirty="0"/>
          </a:p>
          <a:p>
            <a:r>
              <a:rPr lang="ru-RU" sz="4300" dirty="0"/>
              <a:t>"расчетным путем исходя из нормативов накопления твердых коммунальных отходов, количества и объема контейнеров для складирования твердых коммунальных отходов или исходя из массы твердых коммунальных отходов - </a:t>
            </a:r>
            <a:r>
              <a:rPr lang="ru-RU" sz="4300" u="sng" dirty="0">
                <a:solidFill>
                  <a:srgbClr val="FF0000"/>
                </a:solidFill>
              </a:rPr>
              <a:t>нужное указать".</a:t>
            </a:r>
          </a:p>
        </p:txBody>
      </p:sp>
    </p:spTree>
    <p:extLst>
      <p:ext uri="{BB962C8B-B14F-4D97-AF65-F5344CB8AC3E}">
        <p14:creationId xmlns:p14="http://schemas.microsoft.com/office/powerpoint/2010/main" val="427381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Правовая природа и особенности заключения договоров на оказание услуг по обращению с ТКО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endParaRPr lang="ru-RU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/>
              <a:t>Договор возмездного оказания услуг</a:t>
            </a:r>
          </a:p>
          <a:p>
            <a:pPr marL="514350" indent="-514350">
              <a:buAutoNum type="arabicPeriod"/>
            </a:pPr>
            <a:r>
              <a:rPr lang="ru-RU" dirty="0"/>
              <a:t>Публичный договор</a:t>
            </a:r>
          </a:p>
          <a:p>
            <a:pPr marL="514350" indent="-514350">
              <a:buAutoNum type="arabicPeriod"/>
            </a:pPr>
            <a:r>
              <a:rPr lang="ru-RU" dirty="0"/>
              <a:t>Санитарная услуга</a:t>
            </a:r>
          </a:p>
          <a:p>
            <a:pPr marL="514350" indent="-514350">
              <a:buAutoNum type="arabicPeriod"/>
            </a:pPr>
            <a:r>
              <a:rPr lang="ru-RU" dirty="0"/>
              <a:t>Вывоз ТКО - монопольная деятельность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Юридические лица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Условная классификация:</a:t>
            </a:r>
          </a:p>
          <a:p>
            <a:pPr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/>
              <a:t>Государственные и муниципальные бюджетные организации</a:t>
            </a:r>
          </a:p>
          <a:p>
            <a:pPr marL="514350" indent="-514350">
              <a:buAutoNum type="arabicPeriod"/>
            </a:pPr>
            <a:r>
              <a:rPr lang="ru-RU" dirty="0"/>
              <a:t>Управляющие организации (ТСЖ, ТСН, УК, ЖСК)</a:t>
            </a:r>
          </a:p>
          <a:p>
            <a:pPr marL="514350" indent="-514350">
              <a:buAutoNum type="arabicPeriod"/>
            </a:pPr>
            <a:r>
              <a:rPr lang="ru-RU" dirty="0"/>
              <a:t>Коммерческие организации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Судебная практика и позиция ФАС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Письмо ФАС (</a:t>
            </a:r>
            <a:r>
              <a:rPr lang="en-US" dirty="0">
                <a:hlinkClick r:id="rId2"/>
              </a:rPr>
              <a:t>https://rulaws.ru/acts/Pismo-FAS-Rossii-ot-11.08.2021-N-VK_67016_21/</a:t>
            </a:r>
            <a:r>
              <a:rPr lang="ru-RU" dirty="0"/>
              <a:t>)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Доминирующее положение регионального оператора.</a:t>
            </a:r>
          </a:p>
          <a:p>
            <a:r>
              <a:rPr lang="ru-RU" dirty="0"/>
              <a:t>Порядок и особенности заключения договора по обращению с ТКО.</a:t>
            </a:r>
          </a:p>
          <a:p>
            <a:r>
              <a:rPr lang="ru-RU" dirty="0"/>
              <a:t>Нарушение порядка заключения договоров в сфере обращения с ТКО.</a:t>
            </a:r>
          </a:p>
          <a:p>
            <a:r>
              <a:rPr lang="ru-RU" dirty="0"/>
              <a:t>О порядке коммерческого учёта объёма и (или) массы ТКО.</a:t>
            </a:r>
          </a:p>
          <a:p>
            <a:r>
              <a:rPr lang="ru-RU" dirty="0"/>
              <a:t>Порядок сбора и вывоза ТКО.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1494</Words>
  <Application>Microsoft Office PowerPoint</Application>
  <PresentationFormat>Экран (4:3)</PresentationFormat>
  <Paragraphs>177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                                                                                                                                                                                              Приложение 1 Обязанность юридических лиц по оплате услуг регионального оператора по вывозу твердых коммунальных отходов: правовые и организационные аспекты</vt:lpstr>
      <vt:lpstr>Алгоритм заключения договора на вывоз ТКО по факту</vt:lpstr>
      <vt:lpstr>Нормативные акты</vt:lpstr>
      <vt:lpstr>Специфика Арктической зоны </vt:lpstr>
      <vt:lpstr>Коммерческий учет ТКО</vt:lpstr>
      <vt:lpstr>Договор на оказание услуг по обращению с ТКО</vt:lpstr>
      <vt:lpstr>Правовая природа и особенности заключения договоров на оказание услуг по обращению с ТКО</vt:lpstr>
      <vt:lpstr>Юридические лица</vt:lpstr>
      <vt:lpstr>Судебная практика и позиция ФАС</vt:lpstr>
      <vt:lpstr>Последствия для регионального оператора</vt:lpstr>
      <vt:lpstr>Последствия для регионального оператора</vt:lpstr>
      <vt:lpstr>Последствия для регионального оператора</vt:lpstr>
      <vt:lpstr>Последствия для собственников ТКО</vt:lpstr>
      <vt:lpstr>Ресурсы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Pravoved</dc:creator>
  <cp:lastModifiedBy>Галашевский Тимофей Леонидович</cp:lastModifiedBy>
  <cp:revision>149</cp:revision>
  <dcterms:created xsi:type="dcterms:W3CDTF">2020-03-18T21:28:06Z</dcterms:created>
  <dcterms:modified xsi:type="dcterms:W3CDTF">2022-04-04T13:12:55Z</dcterms:modified>
</cp:coreProperties>
</file>