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7" r:id="rId4"/>
    <p:sldId id="264" r:id="rId5"/>
    <p:sldId id="265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83" autoAdjust="0"/>
  </p:normalViewPr>
  <p:slideViewPr>
    <p:cSldViewPr>
      <p:cViewPr varScale="1">
        <p:scale>
          <a:sx n="98" d="100"/>
          <a:sy n="98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'муниципальная программа'!$C$3</c:f>
              <c:strCache>
                <c:ptCount val="1"/>
                <c:pt idx="0">
                  <c:v>количество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'муниципальная программа'!$B$4:$B$6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'муниципальная программа'!$C$4:$C$6</c:f>
              <c:numCache>
                <c:formatCode>General</c:formatCode>
                <c:ptCount val="3"/>
                <c:pt idx="0">
                  <c:v>85</c:v>
                </c:pt>
                <c:pt idx="1">
                  <c:v>75</c:v>
                </c:pt>
                <c:pt idx="2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2D-419C-BC64-D3293FA5B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153024"/>
        <c:axId val="119410624"/>
        <c:axId val="0"/>
      </c:bar3DChart>
      <c:catAx>
        <c:axId val="12115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9410624"/>
        <c:crosses val="autoZero"/>
        <c:auto val="1"/>
        <c:lblAlgn val="ctr"/>
        <c:lblOffset val="100"/>
        <c:noMultiLvlLbl val="0"/>
      </c:catAx>
      <c:valAx>
        <c:axId val="1194106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1153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02417-D339-46CB-BDF2-D9AD178B13BC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D0FA5-1F2E-42ED-A3C6-50EA2E2716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1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D0FA5-1F2E-42ED-A3C6-50EA2E2716A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655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D0FA5-1F2E-42ED-A3C6-50EA2E2716A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718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C3E7-B2DB-4DC3-97BE-BF176DA6097E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C1C6-E54C-4E3A-821B-CAAFBAF9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80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C3E7-B2DB-4DC3-97BE-BF176DA6097E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C1C6-E54C-4E3A-821B-CAAFBAF9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98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C3E7-B2DB-4DC3-97BE-BF176DA6097E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C1C6-E54C-4E3A-821B-CAAFBAF9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4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C3E7-B2DB-4DC3-97BE-BF176DA6097E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C1C6-E54C-4E3A-821B-CAAFBAF9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39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C3E7-B2DB-4DC3-97BE-BF176DA6097E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C1C6-E54C-4E3A-821B-CAAFBAF9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05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C3E7-B2DB-4DC3-97BE-BF176DA6097E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C1C6-E54C-4E3A-821B-CAAFBAF9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C3E7-B2DB-4DC3-97BE-BF176DA6097E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C1C6-E54C-4E3A-821B-CAAFBAF9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42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C3E7-B2DB-4DC3-97BE-BF176DA6097E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C1C6-E54C-4E3A-821B-CAAFBAF9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38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C3E7-B2DB-4DC3-97BE-BF176DA6097E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C1C6-E54C-4E3A-821B-CAAFBAF9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82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C3E7-B2DB-4DC3-97BE-BF176DA6097E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C1C6-E54C-4E3A-821B-CAAFBAF9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19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C3E7-B2DB-4DC3-97BE-BF176DA6097E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C1C6-E54C-4E3A-821B-CAAFBAF9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34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C3E7-B2DB-4DC3-97BE-BF176DA6097E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7C1C6-E54C-4E3A-821B-CAAFBAF94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29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image" Target="../media/image10.png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50825" y="1841500"/>
            <a:ext cx="8497639" cy="3190875"/>
            <a:chOff x="158" y="1160"/>
            <a:chExt cx="6220" cy="201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8" y="1160"/>
              <a:ext cx="6220" cy="2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58" y="1160"/>
              <a:ext cx="6220" cy="438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58" y="1592"/>
              <a:ext cx="6220" cy="702"/>
            </a:xfrm>
            <a:prstGeom prst="rect">
              <a:avLst/>
            </a:prstGeom>
            <a:solidFill>
              <a:srgbClr val="F2D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58" y="2288"/>
              <a:ext cx="6220" cy="876"/>
            </a:xfrm>
            <a:prstGeom prst="rect">
              <a:avLst/>
            </a:prstGeom>
            <a:solidFill>
              <a:srgbClr val="E4DF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336" y="2396"/>
              <a:ext cx="604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Ответственный исполнитель муниципальной программы «Управление муниципальным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имуществом  и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399" y="2558"/>
              <a:ext cx="313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земельными ресурсами Северодвинска»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202" y="2912"/>
              <a:ext cx="41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Комитет по  управлению муниципальным имуществом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1580" y="1310"/>
              <a:ext cx="271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Отчет  о реализации муниципальной программы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336" y="1790"/>
              <a:ext cx="604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«Управление муниципальным имуществом и земельными ресурсами Северодвинска </a:t>
              </a:r>
              <a:r>
                <a:rPr lang="ru-RU" sz="1600" b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»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794" y="1952"/>
              <a:ext cx="79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за </a:t>
              </a:r>
              <a:r>
                <a:rPr lang="ru-RU" sz="1600" b="1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2021 </a:t>
              </a:r>
              <a:r>
                <a:rPr lang="ru-RU" sz="1600" b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год</a:t>
              </a:r>
              <a:r>
                <a:rPr lang="ru-RU" sz="1600" b="1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58" y="1160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5641" y="1160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158" y="31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58" y="31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5641" y="31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5641" y="31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>
              <a:off x="5647" y="11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47" y="11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5647" y="143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5647" y="14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5647" y="159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5647" y="159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>
              <a:off x="5647" y="198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5647" y="198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5647" y="228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5647" y="228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5647" y="278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5647" y="278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>
              <a:off x="5647" y="315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5647" y="315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6706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519113" y="536575"/>
            <a:ext cx="12896850" cy="5743575"/>
            <a:chOff x="327" y="338"/>
            <a:chExt cx="8124" cy="361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83" y="338"/>
              <a:ext cx="4194" cy="3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783" y="338"/>
              <a:ext cx="4194" cy="366"/>
            </a:xfrm>
            <a:prstGeom prst="rect">
              <a:avLst/>
            </a:prstGeom>
            <a:solidFill>
              <a:srgbClr val="F2D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789" y="625"/>
              <a:ext cx="4189" cy="774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425" y="2942"/>
              <a:ext cx="762" cy="324"/>
            </a:xfrm>
            <a:prstGeom prst="rect">
              <a:avLst/>
            </a:prstGeom>
            <a:solidFill>
              <a:srgbClr val="C5D9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565" y="2942"/>
              <a:ext cx="708" cy="324"/>
            </a:xfrm>
            <a:prstGeom prst="rect">
              <a:avLst/>
            </a:prstGeom>
            <a:solidFill>
              <a:srgbClr val="E6B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3651" y="2942"/>
              <a:ext cx="672" cy="324"/>
            </a:xfrm>
            <a:prstGeom prst="rect">
              <a:avLst/>
            </a:prstGeom>
            <a:solidFill>
              <a:srgbClr val="F2D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413" y="3260"/>
              <a:ext cx="762" cy="282"/>
            </a:xfrm>
            <a:prstGeom prst="rect">
              <a:avLst/>
            </a:prstGeom>
            <a:solidFill>
              <a:srgbClr val="C5D9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2565" y="3260"/>
              <a:ext cx="708" cy="282"/>
            </a:xfrm>
            <a:prstGeom prst="rect">
              <a:avLst/>
            </a:prstGeom>
            <a:solidFill>
              <a:srgbClr val="E6B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3651" y="3260"/>
              <a:ext cx="672" cy="282"/>
            </a:xfrm>
            <a:prstGeom prst="rect">
              <a:avLst/>
            </a:prstGeom>
            <a:solidFill>
              <a:srgbClr val="F2D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425" y="3536"/>
              <a:ext cx="762" cy="408"/>
            </a:xfrm>
            <a:prstGeom prst="rect">
              <a:avLst/>
            </a:prstGeom>
            <a:solidFill>
              <a:srgbClr val="C5D9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2565" y="3536"/>
              <a:ext cx="708" cy="408"/>
            </a:xfrm>
            <a:prstGeom prst="rect">
              <a:avLst/>
            </a:prstGeom>
            <a:solidFill>
              <a:srgbClr val="E6B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3651" y="3536"/>
              <a:ext cx="672" cy="408"/>
            </a:xfrm>
            <a:prstGeom prst="rect">
              <a:avLst/>
            </a:prstGeom>
            <a:solidFill>
              <a:srgbClr val="F2D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327" y="2834"/>
              <a:ext cx="812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701" y="3152"/>
              <a:ext cx="29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ПЛАН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2817" y="3152"/>
              <a:ext cx="282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ФАКТ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1593" y="3344"/>
              <a:ext cx="37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59 312,1</a:t>
              </a: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727" y="3344"/>
              <a:ext cx="37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200" b="1" dirty="0" smtClean="0">
                  <a:latin typeface="Arial" pitchFamily="34" charset="0"/>
                  <a:cs typeface="Arial" pitchFamily="34" charset="0"/>
                </a:rPr>
                <a:t>54 565,6</a:t>
              </a:r>
              <a:endPara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1569" y="3686"/>
              <a:ext cx="51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тыс. рублей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2679" y="3686"/>
              <a:ext cx="51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тыс. рублей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1629" y="458"/>
              <a:ext cx="242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Результаты реализации программы в 2021 году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3843" y="2966"/>
              <a:ext cx="384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Индекс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3807" y="3086"/>
              <a:ext cx="4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освоения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3747" y="3206"/>
              <a:ext cx="57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бюджетных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3801" y="3326"/>
              <a:ext cx="4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средств и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3747" y="3446"/>
              <a:ext cx="58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достижения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3795" y="3566"/>
              <a:ext cx="48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плановых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3807" y="3686"/>
              <a:ext cx="4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значений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3741" y="3806"/>
              <a:ext cx="57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показателей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1059" y="944"/>
              <a:ext cx="2336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«Управление муниципальным имуществом и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2472" y="1079"/>
              <a:ext cx="2259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/>
              <a:r>
                <a:rPr lang="ru-RU" sz="1400" b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земельными </a:t>
              </a:r>
              <a:r>
                <a:rPr lang="ru-RU" sz="1400" b="1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ресурсами  </a:t>
              </a:r>
              <a:r>
                <a:rPr lang="ru-RU" sz="1400" b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Северодвинска»</a:t>
              </a:r>
              <a:endParaRPr lang="ru-RU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 </a:t>
              </a:r>
              <a:endPara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807" y="3812"/>
              <a:ext cx="54" cy="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2205" y="3812"/>
              <a:ext cx="54" cy="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3291" y="3812"/>
              <a:ext cx="54" cy="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4443" y="3812"/>
              <a:ext cx="54" cy="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801" y="2714"/>
              <a:ext cx="117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                                                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801" y="2366"/>
              <a:ext cx="48" cy="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783" y="338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4971" y="338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4419" y="338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>
              <a:off x="783" y="1592"/>
              <a:ext cx="6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783" y="159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>
              <a:off x="783" y="1718"/>
              <a:ext cx="6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783" y="171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Line 47"/>
            <p:cNvSpPr>
              <a:spLocks noChangeShapeType="1"/>
            </p:cNvSpPr>
            <p:nvPr/>
          </p:nvSpPr>
          <p:spPr bwMode="auto">
            <a:xfrm>
              <a:off x="783" y="1844"/>
              <a:ext cx="6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783" y="184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>
              <a:off x="783" y="1970"/>
              <a:ext cx="6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783" y="197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Line 51"/>
            <p:cNvSpPr>
              <a:spLocks noChangeShapeType="1"/>
            </p:cNvSpPr>
            <p:nvPr/>
          </p:nvSpPr>
          <p:spPr bwMode="auto">
            <a:xfrm>
              <a:off x="783" y="2096"/>
              <a:ext cx="6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783" y="209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Line 53"/>
            <p:cNvSpPr>
              <a:spLocks noChangeShapeType="1"/>
            </p:cNvSpPr>
            <p:nvPr/>
          </p:nvSpPr>
          <p:spPr bwMode="auto">
            <a:xfrm>
              <a:off x="783" y="2474"/>
              <a:ext cx="3642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783" y="2474"/>
              <a:ext cx="3642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Line 55"/>
            <p:cNvSpPr>
              <a:spLocks noChangeShapeType="1"/>
            </p:cNvSpPr>
            <p:nvPr/>
          </p:nvSpPr>
          <p:spPr bwMode="auto">
            <a:xfrm>
              <a:off x="4419" y="1472"/>
              <a:ext cx="0" cy="135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4419" y="1472"/>
              <a:ext cx="6" cy="1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Line 57"/>
            <p:cNvSpPr>
              <a:spLocks noChangeShapeType="1"/>
            </p:cNvSpPr>
            <p:nvPr/>
          </p:nvSpPr>
          <p:spPr bwMode="auto">
            <a:xfrm>
              <a:off x="783" y="2822"/>
              <a:ext cx="364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783" y="2822"/>
              <a:ext cx="3642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Line 59"/>
            <p:cNvSpPr>
              <a:spLocks noChangeShapeType="1"/>
            </p:cNvSpPr>
            <p:nvPr/>
          </p:nvSpPr>
          <p:spPr bwMode="auto">
            <a:xfrm>
              <a:off x="783" y="1472"/>
              <a:ext cx="0" cy="135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783" y="1472"/>
              <a:ext cx="6" cy="1350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Line 61"/>
            <p:cNvSpPr>
              <a:spLocks noChangeShapeType="1"/>
            </p:cNvSpPr>
            <p:nvPr/>
          </p:nvSpPr>
          <p:spPr bwMode="auto">
            <a:xfrm>
              <a:off x="783" y="2942"/>
              <a:ext cx="642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783" y="2942"/>
              <a:ext cx="642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Rectangle 63"/>
            <p:cNvSpPr>
              <a:spLocks noChangeArrowheads="1"/>
            </p:cNvSpPr>
            <p:nvPr/>
          </p:nvSpPr>
          <p:spPr bwMode="auto">
            <a:xfrm>
              <a:off x="1425" y="338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2181" y="338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4" name="Line 65"/>
            <p:cNvSpPr>
              <a:spLocks noChangeShapeType="1"/>
            </p:cNvSpPr>
            <p:nvPr/>
          </p:nvSpPr>
          <p:spPr bwMode="auto">
            <a:xfrm>
              <a:off x="2187" y="2942"/>
              <a:ext cx="378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5" name="Rectangle 66"/>
            <p:cNvSpPr>
              <a:spLocks noChangeArrowheads="1"/>
            </p:cNvSpPr>
            <p:nvPr/>
          </p:nvSpPr>
          <p:spPr bwMode="auto">
            <a:xfrm>
              <a:off x="2187" y="2942"/>
              <a:ext cx="378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7" name="Rectangle 67"/>
            <p:cNvSpPr>
              <a:spLocks noChangeArrowheads="1"/>
            </p:cNvSpPr>
            <p:nvPr/>
          </p:nvSpPr>
          <p:spPr bwMode="auto">
            <a:xfrm>
              <a:off x="2565" y="338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Rectangle 68"/>
            <p:cNvSpPr>
              <a:spLocks noChangeArrowheads="1"/>
            </p:cNvSpPr>
            <p:nvPr/>
          </p:nvSpPr>
          <p:spPr bwMode="auto">
            <a:xfrm>
              <a:off x="3267" y="338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Line 69"/>
            <p:cNvSpPr>
              <a:spLocks noChangeShapeType="1"/>
            </p:cNvSpPr>
            <p:nvPr/>
          </p:nvSpPr>
          <p:spPr bwMode="auto">
            <a:xfrm>
              <a:off x="3273" y="2942"/>
              <a:ext cx="378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Rectangle 70"/>
            <p:cNvSpPr>
              <a:spLocks noChangeArrowheads="1"/>
            </p:cNvSpPr>
            <p:nvPr/>
          </p:nvSpPr>
          <p:spPr bwMode="auto">
            <a:xfrm>
              <a:off x="3273" y="2942"/>
              <a:ext cx="378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Rectangle 71"/>
            <p:cNvSpPr>
              <a:spLocks noChangeArrowheads="1"/>
            </p:cNvSpPr>
            <p:nvPr/>
          </p:nvSpPr>
          <p:spPr bwMode="auto">
            <a:xfrm>
              <a:off x="3651" y="338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Rectangle 72"/>
            <p:cNvSpPr>
              <a:spLocks noChangeArrowheads="1"/>
            </p:cNvSpPr>
            <p:nvPr/>
          </p:nvSpPr>
          <p:spPr bwMode="auto">
            <a:xfrm>
              <a:off x="4317" y="338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Line 73"/>
            <p:cNvSpPr>
              <a:spLocks noChangeShapeType="1"/>
            </p:cNvSpPr>
            <p:nvPr/>
          </p:nvSpPr>
          <p:spPr bwMode="auto">
            <a:xfrm>
              <a:off x="4323" y="2942"/>
              <a:ext cx="102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Rectangle 74"/>
            <p:cNvSpPr>
              <a:spLocks noChangeArrowheads="1"/>
            </p:cNvSpPr>
            <p:nvPr/>
          </p:nvSpPr>
          <p:spPr bwMode="auto">
            <a:xfrm>
              <a:off x="4323" y="2942"/>
              <a:ext cx="102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Line 75"/>
            <p:cNvSpPr>
              <a:spLocks noChangeShapeType="1"/>
            </p:cNvSpPr>
            <p:nvPr/>
          </p:nvSpPr>
          <p:spPr bwMode="auto">
            <a:xfrm>
              <a:off x="783" y="3260"/>
              <a:ext cx="6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Rectangle 76"/>
            <p:cNvSpPr>
              <a:spLocks noChangeArrowheads="1"/>
            </p:cNvSpPr>
            <p:nvPr/>
          </p:nvSpPr>
          <p:spPr bwMode="auto">
            <a:xfrm>
              <a:off x="783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Line 77"/>
            <p:cNvSpPr>
              <a:spLocks noChangeShapeType="1"/>
            </p:cNvSpPr>
            <p:nvPr/>
          </p:nvSpPr>
          <p:spPr bwMode="auto">
            <a:xfrm>
              <a:off x="4323" y="3260"/>
              <a:ext cx="102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Rectangle 78"/>
            <p:cNvSpPr>
              <a:spLocks noChangeArrowheads="1"/>
            </p:cNvSpPr>
            <p:nvPr/>
          </p:nvSpPr>
          <p:spPr bwMode="auto">
            <a:xfrm>
              <a:off x="4323" y="3260"/>
              <a:ext cx="102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Line 79"/>
            <p:cNvSpPr>
              <a:spLocks noChangeShapeType="1"/>
            </p:cNvSpPr>
            <p:nvPr/>
          </p:nvSpPr>
          <p:spPr bwMode="auto">
            <a:xfrm>
              <a:off x="783" y="3536"/>
              <a:ext cx="6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Rectangle 80"/>
            <p:cNvSpPr>
              <a:spLocks noChangeArrowheads="1"/>
            </p:cNvSpPr>
            <p:nvPr/>
          </p:nvSpPr>
          <p:spPr bwMode="auto">
            <a:xfrm>
              <a:off x="783" y="353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Line 81"/>
            <p:cNvSpPr>
              <a:spLocks noChangeShapeType="1"/>
            </p:cNvSpPr>
            <p:nvPr/>
          </p:nvSpPr>
          <p:spPr bwMode="auto">
            <a:xfrm>
              <a:off x="4323" y="3536"/>
              <a:ext cx="102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Rectangle 82"/>
            <p:cNvSpPr>
              <a:spLocks noChangeArrowheads="1"/>
            </p:cNvSpPr>
            <p:nvPr/>
          </p:nvSpPr>
          <p:spPr bwMode="auto">
            <a:xfrm>
              <a:off x="4323" y="3536"/>
              <a:ext cx="102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Rectangle 83"/>
            <p:cNvSpPr>
              <a:spLocks noChangeArrowheads="1"/>
            </p:cNvSpPr>
            <p:nvPr/>
          </p:nvSpPr>
          <p:spPr bwMode="auto">
            <a:xfrm>
              <a:off x="1263" y="338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Line 84"/>
            <p:cNvSpPr>
              <a:spLocks noChangeShapeType="1"/>
            </p:cNvSpPr>
            <p:nvPr/>
          </p:nvSpPr>
          <p:spPr bwMode="auto">
            <a:xfrm>
              <a:off x="783" y="3938"/>
              <a:ext cx="642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Rectangle 85"/>
            <p:cNvSpPr>
              <a:spLocks noChangeArrowheads="1"/>
            </p:cNvSpPr>
            <p:nvPr/>
          </p:nvSpPr>
          <p:spPr bwMode="auto">
            <a:xfrm>
              <a:off x="783" y="3938"/>
              <a:ext cx="642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Line 86"/>
            <p:cNvSpPr>
              <a:spLocks noChangeShapeType="1"/>
            </p:cNvSpPr>
            <p:nvPr/>
          </p:nvSpPr>
          <p:spPr bwMode="auto">
            <a:xfrm>
              <a:off x="2187" y="3938"/>
              <a:ext cx="378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7" name="Rectangle 87"/>
            <p:cNvSpPr>
              <a:spLocks noChangeArrowheads="1"/>
            </p:cNvSpPr>
            <p:nvPr/>
          </p:nvSpPr>
          <p:spPr bwMode="auto">
            <a:xfrm>
              <a:off x="2187" y="3938"/>
              <a:ext cx="378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Line 88"/>
            <p:cNvSpPr>
              <a:spLocks noChangeShapeType="1"/>
            </p:cNvSpPr>
            <p:nvPr/>
          </p:nvSpPr>
          <p:spPr bwMode="auto">
            <a:xfrm>
              <a:off x="3273" y="3938"/>
              <a:ext cx="378" cy="0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Rectangle 89"/>
            <p:cNvSpPr>
              <a:spLocks noChangeArrowheads="1"/>
            </p:cNvSpPr>
            <p:nvPr/>
          </p:nvSpPr>
          <p:spPr bwMode="auto">
            <a:xfrm>
              <a:off x="3273" y="3938"/>
              <a:ext cx="378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0" name="Rectangle 90"/>
            <p:cNvSpPr>
              <a:spLocks noChangeArrowheads="1"/>
            </p:cNvSpPr>
            <p:nvPr/>
          </p:nvSpPr>
          <p:spPr bwMode="auto">
            <a:xfrm>
              <a:off x="4725" y="338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1" name="Line 91"/>
            <p:cNvSpPr>
              <a:spLocks noChangeShapeType="1"/>
            </p:cNvSpPr>
            <p:nvPr/>
          </p:nvSpPr>
          <p:spPr bwMode="auto">
            <a:xfrm>
              <a:off x="783" y="2948"/>
              <a:ext cx="1" cy="996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Rectangle 92"/>
            <p:cNvSpPr>
              <a:spLocks noChangeArrowheads="1"/>
            </p:cNvSpPr>
            <p:nvPr/>
          </p:nvSpPr>
          <p:spPr bwMode="auto">
            <a:xfrm>
              <a:off x="783" y="2948"/>
              <a:ext cx="6" cy="100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3" name="Line 93"/>
            <p:cNvSpPr>
              <a:spLocks noChangeShapeType="1"/>
            </p:cNvSpPr>
            <p:nvPr/>
          </p:nvSpPr>
          <p:spPr bwMode="auto">
            <a:xfrm>
              <a:off x="1263" y="394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4" name="Rectangle 94"/>
            <p:cNvSpPr>
              <a:spLocks noChangeArrowheads="1"/>
            </p:cNvSpPr>
            <p:nvPr/>
          </p:nvSpPr>
          <p:spPr bwMode="auto">
            <a:xfrm>
              <a:off x="1263" y="394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" name="Line 95"/>
            <p:cNvSpPr>
              <a:spLocks noChangeShapeType="1"/>
            </p:cNvSpPr>
            <p:nvPr/>
          </p:nvSpPr>
          <p:spPr bwMode="auto">
            <a:xfrm>
              <a:off x="1425" y="394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6" name="Rectangle 96"/>
            <p:cNvSpPr>
              <a:spLocks noChangeArrowheads="1"/>
            </p:cNvSpPr>
            <p:nvPr/>
          </p:nvSpPr>
          <p:spPr bwMode="auto">
            <a:xfrm>
              <a:off x="1425" y="394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7" name="Line 97"/>
            <p:cNvSpPr>
              <a:spLocks noChangeShapeType="1"/>
            </p:cNvSpPr>
            <p:nvPr/>
          </p:nvSpPr>
          <p:spPr bwMode="auto">
            <a:xfrm>
              <a:off x="2181" y="394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8" name="Rectangle 98"/>
            <p:cNvSpPr>
              <a:spLocks noChangeArrowheads="1"/>
            </p:cNvSpPr>
            <p:nvPr/>
          </p:nvSpPr>
          <p:spPr bwMode="auto">
            <a:xfrm>
              <a:off x="2181" y="394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9" name="Line 99"/>
            <p:cNvSpPr>
              <a:spLocks noChangeShapeType="1"/>
            </p:cNvSpPr>
            <p:nvPr/>
          </p:nvSpPr>
          <p:spPr bwMode="auto">
            <a:xfrm>
              <a:off x="2565" y="394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0" name="Rectangle 100"/>
            <p:cNvSpPr>
              <a:spLocks noChangeArrowheads="1"/>
            </p:cNvSpPr>
            <p:nvPr/>
          </p:nvSpPr>
          <p:spPr bwMode="auto">
            <a:xfrm>
              <a:off x="2565" y="394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1" name="Line 101"/>
            <p:cNvSpPr>
              <a:spLocks noChangeShapeType="1"/>
            </p:cNvSpPr>
            <p:nvPr/>
          </p:nvSpPr>
          <p:spPr bwMode="auto">
            <a:xfrm>
              <a:off x="3267" y="394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2" name="Rectangle 102"/>
            <p:cNvSpPr>
              <a:spLocks noChangeArrowheads="1"/>
            </p:cNvSpPr>
            <p:nvPr/>
          </p:nvSpPr>
          <p:spPr bwMode="auto">
            <a:xfrm>
              <a:off x="3267" y="394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3" name="Line 103"/>
            <p:cNvSpPr>
              <a:spLocks noChangeShapeType="1"/>
            </p:cNvSpPr>
            <p:nvPr/>
          </p:nvSpPr>
          <p:spPr bwMode="auto">
            <a:xfrm>
              <a:off x="3651" y="394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4" name="Rectangle 104"/>
            <p:cNvSpPr>
              <a:spLocks noChangeArrowheads="1"/>
            </p:cNvSpPr>
            <p:nvPr/>
          </p:nvSpPr>
          <p:spPr bwMode="auto">
            <a:xfrm>
              <a:off x="3651" y="394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" name="Line 105"/>
            <p:cNvSpPr>
              <a:spLocks noChangeShapeType="1"/>
            </p:cNvSpPr>
            <p:nvPr/>
          </p:nvSpPr>
          <p:spPr bwMode="auto">
            <a:xfrm>
              <a:off x="4317" y="394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6" name="Rectangle 106"/>
            <p:cNvSpPr>
              <a:spLocks noChangeArrowheads="1"/>
            </p:cNvSpPr>
            <p:nvPr/>
          </p:nvSpPr>
          <p:spPr bwMode="auto">
            <a:xfrm>
              <a:off x="4317" y="394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7" name="Line 107"/>
            <p:cNvSpPr>
              <a:spLocks noChangeShapeType="1"/>
            </p:cNvSpPr>
            <p:nvPr/>
          </p:nvSpPr>
          <p:spPr bwMode="auto">
            <a:xfrm>
              <a:off x="4419" y="2828"/>
              <a:ext cx="1" cy="1116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8" name="Rectangle 108"/>
            <p:cNvSpPr>
              <a:spLocks noChangeArrowheads="1"/>
            </p:cNvSpPr>
            <p:nvPr/>
          </p:nvSpPr>
          <p:spPr bwMode="auto">
            <a:xfrm>
              <a:off x="4419" y="2828"/>
              <a:ext cx="6" cy="1122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9" name="Line 109"/>
            <p:cNvSpPr>
              <a:spLocks noChangeShapeType="1"/>
            </p:cNvSpPr>
            <p:nvPr/>
          </p:nvSpPr>
          <p:spPr bwMode="auto">
            <a:xfrm>
              <a:off x="4725" y="394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0" name="Rectangle 110"/>
            <p:cNvSpPr>
              <a:spLocks noChangeArrowheads="1"/>
            </p:cNvSpPr>
            <p:nvPr/>
          </p:nvSpPr>
          <p:spPr bwMode="auto">
            <a:xfrm>
              <a:off x="4725" y="394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1" name="Line 111"/>
            <p:cNvSpPr>
              <a:spLocks noChangeShapeType="1"/>
            </p:cNvSpPr>
            <p:nvPr/>
          </p:nvSpPr>
          <p:spPr bwMode="auto">
            <a:xfrm>
              <a:off x="4971" y="1472"/>
              <a:ext cx="1" cy="2472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2" name="Rectangle 112"/>
            <p:cNvSpPr>
              <a:spLocks noChangeArrowheads="1"/>
            </p:cNvSpPr>
            <p:nvPr/>
          </p:nvSpPr>
          <p:spPr bwMode="auto">
            <a:xfrm>
              <a:off x="4971" y="1472"/>
              <a:ext cx="6" cy="247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3" name="Line 113"/>
            <p:cNvSpPr>
              <a:spLocks noChangeShapeType="1"/>
            </p:cNvSpPr>
            <p:nvPr/>
          </p:nvSpPr>
          <p:spPr bwMode="auto">
            <a:xfrm>
              <a:off x="4977" y="33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4" name="Rectangle 114"/>
            <p:cNvSpPr>
              <a:spLocks noChangeArrowheads="1"/>
            </p:cNvSpPr>
            <p:nvPr/>
          </p:nvSpPr>
          <p:spPr bwMode="auto">
            <a:xfrm>
              <a:off x="4977" y="33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5" name="Line 115"/>
            <p:cNvSpPr>
              <a:spLocks noChangeShapeType="1"/>
            </p:cNvSpPr>
            <p:nvPr/>
          </p:nvSpPr>
          <p:spPr bwMode="auto">
            <a:xfrm>
              <a:off x="4977" y="5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6" name="Rectangle 116"/>
            <p:cNvSpPr>
              <a:spLocks noChangeArrowheads="1"/>
            </p:cNvSpPr>
            <p:nvPr/>
          </p:nvSpPr>
          <p:spPr bwMode="auto">
            <a:xfrm>
              <a:off x="4977" y="5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7" name="Line 117"/>
            <p:cNvSpPr>
              <a:spLocks noChangeShapeType="1"/>
            </p:cNvSpPr>
            <p:nvPr/>
          </p:nvSpPr>
          <p:spPr bwMode="auto">
            <a:xfrm>
              <a:off x="4977" y="69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8" name="Rectangle 118"/>
            <p:cNvSpPr>
              <a:spLocks noChangeArrowheads="1"/>
            </p:cNvSpPr>
            <p:nvPr/>
          </p:nvSpPr>
          <p:spPr bwMode="auto">
            <a:xfrm>
              <a:off x="4977" y="69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9" name="Line 119"/>
            <p:cNvSpPr>
              <a:spLocks noChangeShapeType="1"/>
            </p:cNvSpPr>
            <p:nvPr/>
          </p:nvSpPr>
          <p:spPr bwMode="auto">
            <a:xfrm>
              <a:off x="4977" y="11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0" name="Rectangle 120"/>
            <p:cNvSpPr>
              <a:spLocks noChangeArrowheads="1"/>
            </p:cNvSpPr>
            <p:nvPr/>
          </p:nvSpPr>
          <p:spPr bwMode="auto">
            <a:xfrm>
              <a:off x="4977" y="11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1" name="Line 121"/>
            <p:cNvSpPr>
              <a:spLocks noChangeShapeType="1"/>
            </p:cNvSpPr>
            <p:nvPr/>
          </p:nvSpPr>
          <p:spPr bwMode="auto">
            <a:xfrm>
              <a:off x="4977" y="13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2" name="Rectangle 122"/>
            <p:cNvSpPr>
              <a:spLocks noChangeArrowheads="1"/>
            </p:cNvSpPr>
            <p:nvPr/>
          </p:nvSpPr>
          <p:spPr bwMode="auto">
            <a:xfrm>
              <a:off x="4977" y="130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3" name="Line 123"/>
            <p:cNvSpPr>
              <a:spLocks noChangeShapeType="1"/>
            </p:cNvSpPr>
            <p:nvPr/>
          </p:nvSpPr>
          <p:spPr bwMode="auto">
            <a:xfrm>
              <a:off x="4977" y="134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4" name="Rectangle 124"/>
            <p:cNvSpPr>
              <a:spLocks noChangeArrowheads="1"/>
            </p:cNvSpPr>
            <p:nvPr/>
          </p:nvSpPr>
          <p:spPr bwMode="auto">
            <a:xfrm>
              <a:off x="4977" y="134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5" name="Line 125"/>
            <p:cNvSpPr>
              <a:spLocks noChangeShapeType="1"/>
            </p:cNvSpPr>
            <p:nvPr/>
          </p:nvSpPr>
          <p:spPr bwMode="auto">
            <a:xfrm>
              <a:off x="4977" y="146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6" name="Rectangle 126"/>
            <p:cNvSpPr>
              <a:spLocks noChangeArrowheads="1"/>
            </p:cNvSpPr>
            <p:nvPr/>
          </p:nvSpPr>
          <p:spPr bwMode="auto">
            <a:xfrm>
              <a:off x="4977" y="146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7" name="Line 127"/>
            <p:cNvSpPr>
              <a:spLocks noChangeShapeType="1"/>
            </p:cNvSpPr>
            <p:nvPr/>
          </p:nvSpPr>
          <p:spPr bwMode="auto">
            <a:xfrm>
              <a:off x="4977" y="159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8" name="Rectangle 128"/>
            <p:cNvSpPr>
              <a:spLocks noChangeArrowheads="1"/>
            </p:cNvSpPr>
            <p:nvPr/>
          </p:nvSpPr>
          <p:spPr bwMode="auto">
            <a:xfrm>
              <a:off x="4977" y="159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9" name="Line 129"/>
            <p:cNvSpPr>
              <a:spLocks noChangeShapeType="1"/>
            </p:cNvSpPr>
            <p:nvPr/>
          </p:nvSpPr>
          <p:spPr bwMode="auto">
            <a:xfrm>
              <a:off x="4977" y="171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0" name="Rectangle 130"/>
            <p:cNvSpPr>
              <a:spLocks noChangeArrowheads="1"/>
            </p:cNvSpPr>
            <p:nvPr/>
          </p:nvSpPr>
          <p:spPr bwMode="auto">
            <a:xfrm>
              <a:off x="4977" y="171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1" name="Line 131"/>
            <p:cNvSpPr>
              <a:spLocks noChangeShapeType="1"/>
            </p:cNvSpPr>
            <p:nvPr/>
          </p:nvSpPr>
          <p:spPr bwMode="auto">
            <a:xfrm>
              <a:off x="4977" y="184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2" name="Rectangle 132"/>
            <p:cNvSpPr>
              <a:spLocks noChangeArrowheads="1"/>
            </p:cNvSpPr>
            <p:nvPr/>
          </p:nvSpPr>
          <p:spPr bwMode="auto">
            <a:xfrm>
              <a:off x="4977" y="184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3" name="Line 133"/>
            <p:cNvSpPr>
              <a:spLocks noChangeShapeType="1"/>
            </p:cNvSpPr>
            <p:nvPr/>
          </p:nvSpPr>
          <p:spPr bwMode="auto">
            <a:xfrm>
              <a:off x="4977" y="197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4" name="Rectangle 134"/>
            <p:cNvSpPr>
              <a:spLocks noChangeArrowheads="1"/>
            </p:cNvSpPr>
            <p:nvPr/>
          </p:nvSpPr>
          <p:spPr bwMode="auto">
            <a:xfrm>
              <a:off x="4977" y="197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5" name="Line 135"/>
            <p:cNvSpPr>
              <a:spLocks noChangeShapeType="1"/>
            </p:cNvSpPr>
            <p:nvPr/>
          </p:nvSpPr>
          <p:spPr bwMode="auto">
            <a:xfrm>
              <a:off x="4977" y="209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6" name="Rectangle 136"/>
            <p:cNvSpPr>
              <a:spLocks noChangeArrowheads="1"/>
            </p:cNvSpPr>
            <p:nvPr/>
          </p:nvSpPr>
          <p:spPr bwMode="auto">
            <a:xfrm>
              <a:off x="4977" y="209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7" name="Line 137"/>
            <p:cNvSpPr>
              <a:spLocks noChangeShapeType="1"/>
            </p:cNvSpPr>
            <p:nvPr/>
          </p:nvSpPr>
          <p:spPr bwMode="auto">
            <a:xfrm>
              <a:off x="4977" y="247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8" name="Rectangle 138"/>
            <p:cNvSpPr>
              <a:spLocks noChangeArrowheads="1"/>
            </p:cNvSpPr>
            <p:nvPr/>
          </p:nvSpPr>
          <p:spPr bwMode="auto">
            <a:xfrm>
              <a:off x="4977" y="247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9" name="Line 139"/>
            <p:cNvSpPr>
              <a:spLocks noChangeShapeType="1"/>
            </p:cNvSpPr>
            <p:nvPr/>
          </p:nvSpPr>
          <p:spPr bwMode="auto">
            <a:xfrm>
              <a:off x="4977" y="282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0" name="Rectangle 140"/>
            <p:cNvSpPr>
              <a:spLocks noChangeArrowheads="1"/>
            </p:cNvSpPr>
            <p:nvPr/>
          </p:nvSpPr>
          <p:spPr bwMode="auto">
            <a:xfrm>
              <a:off x="4977" y="282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1" name="Line 141"/>
            <p:cNvSpPr>
              <a:spLocks noChangeShapeType="1"/>
            </p:cNvSpPr>
            <p:nvPr/>
          </p:nvSpPr>
          <p:spPr bwMode="auto">
            <a:xfrm>
              <a:off x="4977" y="294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2" name="Rectangle 142"/>
            <p:cNvSpPr>
              <a:spLocks noChangeArrowheads="1"/>
            </p:cNvSpPr>
            <p:nvPr/>
          </p:nvSpPr>
          <p:spPr bwMode="auto">
            <a:xfrm>
              <a:off x="4977" y="294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3" name="Line 143"/>
            <p:cNvSpPr>
              <a:spLocks noChangeShapeType="1"/>
            </p:cNvSpPr>
            <p:nvPr/>
          </p:nvSpPr>
          <p:spPr bwMode="auto">
            <a:xfrm>
              <a:off x="4977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4" name="Rectangle 144"/>
            <p:cNvSpPr>
              <a:spLocks noChangeArrowheads="1"/>
            </p:cNvSpPr>
            <p:nvPr/>
          </p:nvSpPr>
          <p:spPr bwMode="auto">
            <a:xfrm>
              <a:off x="4977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5" name="Line 145"/>
            <p:cNvSpPr>
              <a:spLocks noChangeShapeType="1"/>
            </p:cNvSpPr>
            <p:nvPr/>
          </p:nvSpPr>
          <p:spPr bwMode="auto">
            <a:xfrm>
              <a:off x="4977" y="353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6" name="Rectangle 146"/>
            <p:cNvSpPr>
              <a:spLocks noChangeArrowheads="1"/>
            </p:cNvSpPr>
            <p:nvPr/>
          </p:nvSpPr>
          <p:spPr bwMode="auto">
            <a:xfrm>
              <a:off x="4977" y="353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7" name="Line 147"/>
            <p:cNvSpPr>
              <a:spLocks noChangeShapeType="1"/>
            </p:cNvSpPr>
            <p:nvPr/>
          </p:nvSpPr>
          <p:spPr bwMode="auto">
            <a:xfrm>
              <a:off x="4323" y="3938"/>
              <a:ext cx="654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8" name="Rectangle 148"/>
            <p:cNvSpPr>
              <a:spLocks noChangeArrowheads="1"/>
            </p:cNvSpPr>
            <p:nvPr/>
          </p:nvSpPr>
          <p:spPr bwMode="auto">
            <a:xfrm>
              <a:off x="4323" y="3938"/>
              <a:ext cx="660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173" name="Picture 14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5" y="1484"/>
              <a:ext cx="834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74" name="Picture 150"/>
            <p:cNvPicPr>
              <a:picLocks noChangeAspect="1" noChangeArrowheads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5" y="1484"/>
              <a:ext cx="834" cy="1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09" name="Freeform 154"/>
            <p:cNvSpPr>
              <a:spLocks noEditPoints="1"/>
            </p:cNvSpPr>
            <p:nvPr/>
          </p:nvSpPr>
          <p:spPr bwMode="auto">
            <a:xfrm>
              <a:off x="1428" y="1505"/>
              <a:ext cx="762" cy="1320"/>
            </a:xfrm>
            <a:custGeom>
              <a:avLst/>
              <a:gdLst>
                <a:gd name="T0" fmla="*/ 0 w 762"/>
                <a:gd name="T1" fmla="*/ 191 h 1320"/>
                <a:gd name="T2" fmla="*/ 191 w 762"/>
                <a:gd name="T3" fmla="*/ 0 h 1320"/>
                <a:gd name="T4" fmla="*/ 762 w 762"/>
                <a:gd name="T5" fmla="*/ 0 h 1320"/>
                <a:gd name="T6" fmla="*/ 762 w 762"/>
                <a:gd name="T7" fmla="*/ 1130 h 1320"/>
                <a:gd name="T8" fmla="*/ 572 w 762"/>
                <a:gd name="T9" fmla="*/ 1320 h 1320"/>
                <a:gd name="T10" fmla="*/ 0 w 762"/>
                <a:gd name="T11" fmla="*/ 1320 h 1320"/>
                <a:gd name="T12" fmla="*/ 0 w 762"/>
                <a:gd name="T13" fmla="*/ 191 h 1320"/>
                <a:gd name="T14" fmla="*/ 6 w 762"/>
                <a:gd name="T15" fmla="*/ 1317 h 1320"/>
                <a:gd name="T16" fmla="*/ 3 w 762"/>
                <a:gd name="T17" fmla="*/ 1314 h 1320"/>
                <a:gd name="T18" fmla="*/ 570 w 762"/>
                <a:gd name="T19" fmla="*/ 1314 h 1320"/>
                <a:gd name="T20" fmla="*/ 568 w 762"/>
                <a:gd name="T21" fmla="*/ 1315 h 1320"/>
                <a:gd name="T22" fmla="*/ 757 w 762"/>
                <a:gd name="T23" fmla="*/ 1126 h 1320"/>
                <a:gd name="T24" fmla="*/ 756 w 762"/>
                <a:gd name="T25" fmla="*/ 1128 h 1320"/>
                <a:gd name="T26" fmla="*/ 756 w 762"/>
                <a:gd name="T27" fmla="*/ 3 h 1320"/>
                <a:gd name="T28" fmla="*/ 759 w 762"/>
                <a:gd name="T29" fmla="*/ 6 h 1320"/>
                <a:gd name="T30" fmla="*/ 192 w 762"/>
                <a:gd name="T31" fmla="*/ 6 h 1320"/>
                <a:gd name="T32" fmla="*/ 194 w 762"/>
                <a:gd name="T33" fmla="*/ 5 h 1320"/>
                <a:gd name="T34" fmla="*/ 5 w 762"/>
                <a:gd name="T35" fmla="*/ 194 h 1320"/>
                <a:gd name="T36" fmla="*/ 6 w 762"/>
                <a:gd name="T37" fmla="*/ 192 h 1320"/>
                <a:gd name="T38" fmla="*/ 6 w 762"/>
                <a:gd name="T39" fmla="*/ 1317 h 1320"/>
                <a:gd name="T40" fmla="*/ 3 w 762"/>
                <a:gd name="T41" fmla="*/ 189 h 1320"/>
                <a:gd name="T42" fmla="*/ 570 w 762"/>
                <a:gd name="T43" fmla="*/ 189 h 1320"/>
                <a:gd name="T44" fmla="*/ 568 w 762"/>
                <a:gd name="T45" fmla="*/ 190 h 1320"/>
                <a:gd name="T46" fmla="*/ 757 w 762"/>
                <a:gd name="T47" fmla="*/ 1 h 1320"/>
                <a:gd name="T48" fmla="*/ 761 w 762"/>
                <a:gd name="T49" fmla="*/ 5 h 1320"/>
                <a:gd name="T50" fmla="*/ 572 w 762"/>
                <a:gd name="T51" fmla="*/ 195 h 1320"/>
                <a:gd name="T52" fmla="*/ 3 w 762"/>
                <a:gd name="T53" fmla="*/ 195 h 1320"/>
                <a:gd name="T54" fmla="*/ 3 w 762"/>
                <a:gd name="T55" fmla="*/ 189 h 1320"/>
                <a:gd name="T56" fmla="*/ 573 w 762"/>
                <a:gd name="T57" fmla="*/ 192 h 1320"/>
                <a:gd name="T58" fmla="*/ 573 w 762"/>
                <a:gd name="T59" fmla="*/ 1317 h 1320"/>
                <a:gd name="T60" fmla="*/ 567 w 762"/>
                <a:gd name="T61" fmla="*/ 1317 h 1320"/>
                <a:gd name="T62" fmla="*/ 567 w 762"/>
                <a:gd name="T63" fmla="*/ 192 h 1320"/>
                <a:gd name="T64" fmla="*/ 573 w 762"/>
                <a:gd name="T65" fmla="*/ 192 h 1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62" h="1320">
                  <a:moveTo>
                    <a:pt x="0" y="191"/>
                  </a:moveTo>
                  <a:lnTo>
                    <a:pt x="191" y="0"/>
                  </a:lnTo>
                  <a:lnTo>
                    <a:pt x="762" y="0"/>
                  </a:lnTo>
                  <a:lnTo>
                    <a:pt x="762" y="1130"/>
                  </a:lnTo>
                  <a:lnTo>
                    <a:pt x="572" y="1320"/>
                  </a:lnTo>
                  <a:lnTo>
                    <a:pt x="0" y="1320"/>
                  </a:lnTo>
                  <a:lnTo>
                    <a:pt x="0" y="191"/>
                  </a:lnTo>
                  <a:close/>
                  <a:moveTo>
                    <a:pt x="6" y="1317"/>
                  </a:moveTo>
                  <a:lnTo>
                    <a:pt x="3" y="1314"/>
                  </a:lnTo>
                  <a:lnTo>
                    <a:pt x="570" y="1314"/>
                  </a:lnTo>
                  <a:lnTo>
                    <a:pt x="568" y="1315"/>
                  </a:lnTo>
                  <a:lnTo>
                    <a:pt x="757" y="1126"/>
                  </a:lnTo>
                  <a:lnTo>
                    <a:pt x="756" y="1128"/>
                  </a:lnTo>
                  <a:lnTo>
                    <a:pt x="756" y="3"/>
                  </a:lnTo>
                  <a:lnTo>
                    <a:pt x="759" y="6"/>
                  </a:lnTo>
                  <a:lnTo>
                    <a:pt x="192" y="6"/>
                  </a:lnTo>
                  <a:lnTo>
                    <a:pt x="194" y="5"/>
                  </a:lnTo>
                  <a:lnTo>
                    <a:pt x="5" y="194"/>
                  </a:lnTo>
                  <a:lnTo>
                    <a:pt x="6" y="192"/>
                  </a:lnTo>
                  <a:lnTo>
                    <a:pt x="6" y="1317"/>
                  </a:lnTo>
                  <a:close/>
                  <a:moveTo>
                    <a:pt x="3" y="189"/>
                  </a:moveTo>
                  <a:lnTo>
                    <a:pt x="570" y="189"/>
                  </a:lnTo>
                  <a:lnTo>
                    <a:pt x="568" y="190"/>
                  </a:lnTo>
                  <a:lnTo>
                    <a:pt x="757" y="1"/>
                  </a:lnTo>
                  <a:lnTo>
                    <a:pt x="761" y="5"/>
                  </a:lnTo>
                  <a:lnTo>
                    <a:pt x="572" y="195"/>
                  </a:lnTo>
                  <a:lnTo>
                    <a:pt x="3" y="195"/>
                  </a:lnTo>
                  <a:lnTo>
                    <a:pt x="3" y="189"/>
                  </a:lnTo>
                  <a:close/>
                  <a:moveTo>
                    <a:pt x="573" y="192"/>
                  </a:moveTo>
                  <a:lnTo>
                    <a:pt x="573" y="1317"/>
                  </a:lnTo>
                  <a:lnTo>
                    <a:pt x="567" y="1317"/>
                  </a:lnTo>
                  <a:lnTo>
                    <a:pt x="567" y="192"/>
                  </a:lnTo>
                  <a:lnTo>
                    <a:pt x="573" y="192"/>
                  </a:lnTo>
                  <a:close/>
                </a:path>
              </a:pathLst>
            </a:custGeom>
            <a:solidFill>
              <a:srgbClr val="4A7EBB"/>
            </a:solidFill>
            <a:ln w="0" cap="flat">
              <a:solidFill>
                <a:srgbClr val="4A7EB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179" name="Picture 15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1" y="1574"/>
              <a:ext cx="768" cy="1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80" name="Picture 15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1" y="1574"/>
              <a:ext cx="768" cy="1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81" name="Picture 15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3" y="1592"/>
              <a:ext cx="618" cy="1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82" name="Picture 15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3" y="1592"/>
              <a:ext cx="618" cy="1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83" name="Picture 159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9" y="1730"/>
              <a:ext cx="426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84" name="Picture 16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9" y="1730"/>
              <a:ext cx="426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85" name="Picture 16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9" y="1748"/>
              <a:ext cx="408" cy="1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86" name="Picture 162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" y="1616"/>
              <a:ext cx="144" cy="1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87" name="Picture 16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9" y="1616"/>
              <a:ext cx="54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10" name="Freeform 164"/>
            <p:cNvSpPr>
              <a:spLocks noEditPoints="1"/>
            </p:cNvSpPr>
            <p:nvPr/>
          </p:nvSpPr>
          <p:spPr bwMode="auto">
            <a:xfrm>
              <a:off x="3666" y="1613"/>
              <a:ext cx="546" cy="1212"/>
            </a:xfrm>
            <a:custGeom>
              <a:avLst/>
              <a:gdLst>
                <a:gd name="T0" fmla="*/ 0 w 546"/>
                <a:gd name="T1" fmla="*/ 137 h 1212"/>
                <a:gd name="T2" fmla="*/ 137 w 546"/>
                <a:gd name="T3" fmla="*/ 0 h 1212"/>
                <a:gd name="T4" fmla="*/ 546 w 546"/>
                <a:gd name="T5" fmla="*/ 0 h 1212"/>
                <a:gd name="T6" fmla="*/ 546 w 546"/>
                <a:gd name="T7" fmla="*/ 1076 h 1212"/>
                <a:gd name="T8" fmla="*/ 410 w 546"/>
                <a:gd name="T9" fmla="*/ 1212 h 1212"/>
                <a:gd name="T10" fmla="*/ 0 w 546"/>
                <a:gd name="T11" fmla="*/ 1212 h 1212"/>
                <a:gd name="T12" fmla="*/ 0 w 546"/>
                <a:gd name="T13" fmla="*/ 137 h 1212"/>
                <a:gd name="T14" fmla="*/ 6 w 546"/>
                <a:gd name="T15" fmla="*/ 1209 h 1212"/>
                <a:gd name="T16" fmla="*/ 3 w 546"/>
                <a:gd name="T17" fmla="*/ 1206 h 1212"/>
                <a:gd name="T18" fmla="*/ 408 w 546"/>
                <a:gd name="T19" fmla="*/ 1206 h 1212"/>
                <a:gd name="T20" fmla="*/ 406 w 546"/>
                <a:gd name="T21" fmla="*/ 1207 h 1212"/>
                <a:gd name="T22" fmla="*/ 541 w 546"/>
                <a:gd name="T23" fmla="*/ 1072 h 1212"/>
                <a:gd name="T24" fmla="*/ 540 w 546"/>
                <a:gd name="T25" fmla="*/ 1074 h 1212"/>
                <a:gd name="T26" fmla="*/ 540 w 546"/>
                <a:gd name="T27" fmla="*/ 3 h 1212"/>
                <a:gd name="T28" fmla="*/ 543 w 546"/>
                <a:gd name="T29" fmla="*/ 6 h 1212"/>
                <a:gd name="T30" fmla="*/ 138 w 546"/>
                <a:gd name="T31" fmla="*/ 6 h 1212"/>
                <a:gd name="T32" fmla="*/ 140 w 546"/>
                <a:gd name="T33" fmla="*/ 5 h 1212"/>
                <a:gd name="T34" fmla="*/ 5 w 546"/>
                <a:gd name="T35" fmla="*/ 140 h 1212"/>
                <a:gd name="T36" fmla="*/ 6 w 546"/>
                <a:gd name="T37" fmla="*/ 138 h 1212"/>
                <a:gd name="T38" fmla="*/ 6 w 546"/>
                <a:gd name="T39" fmla="*/ 1209 h 1212"/>
                <a:gd name="T40" fmla="*/ 3 w 546"/>
                <a:gd name="T41" fmla="*/ 135 h 1212"/>
                <a:gd name="T42" fmla="*/ 408 w 546"/>
                <a:gd name="T43" fmla="*/ 135 h 1212"/>
                <a:gd name="T44" fmla="*/ 406 w 546"/>
                <a:gd name="T45" fmla="*/ 136 h 1212"/>
                <a:gd name="T46" fmla="*/ 541 w 546"/>
                <a:gd name="T47" fmla="*/ 1 h 1212"/>
                <a:gd name="T48" fmla="*/ 545 w 546"/>
                <a:gd name="T49" fmla="*/ 5 h 1212"/>
                <a:gd name="T50" fmla="*/ 410 w 546"/>
                <a:gd name="T51" fmla="*/ 141 h 1212"/>
                <a:gd name="T52" fmla="*/ 3 w 546"/>
                <a:gd name="T53" fmla="*/ 141 h 1212"/>
                <a:gd name="T54" fmla="*/ 3 w 546"/>
                <a:gd name="T55" fmla="*/ 135 h 1212"/>
                <a:gd name="T56" fmla="*/ 411 w 546"/>
                <a:gd name="T57" fmla="*/ 138 h 1212"/>
                <a:gd name="T58" fmla="*/ 411 w 546"/>
                <a:gd name="T59" fmla="*/ 1209 h 1212"/>
                <a:gd name="T60" fmla="*/ 405 w 546"/>
                <a:gd name="T61" fmla="*/ 1209 h 1212"/>
                <a:gd name="T62" fmla="*/ 405 w 546"/>
                <a:gd name="T63" fmla="*/ 138 h 1212"/>
                <a:gd name="T64" fmla="*/ 411 w 546"/>
                <a:gd name="T65" fmla="*/ 138 h 1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46" h="1212">
                  <a:moveTo>
                    <a:pt x="0" y="137"/>
                  </a:moveTo>
                  <a:lnTo>
                    <a:pt x="137" y="0"/>
                  </a:lnTo>
                  <a:lnTo>
                    <a:pt x="546" y="0"/>
                  </a:lnTo>
                  <a:lnTo>
                    <a:pt x="546" y="1076"/>
                  </a:lnTo>
                  <a:lnTo>
                    <a:pt x="410" y="1212"/>
                  </a:lnTo>
                  <a:lnTo>
                    <a:pt x="0" y="1212"/>
                  </a:lnTo>
                  <a:lnTo>
                    <a:pt x="0" y="137"/>
                  </a:lnTo>
                  <a:close/>
                  <a:moveTo>
                    <a:pt x="6" y="1209"/>
                  </a:moveTo>
                  <a:lnTo>
                    <a:pt x="3" y="1206"/>
                  </a:lnTo>
                  <a:lnTo>
                    <a:pt x="408" y="1206"/>
                  </a:lnTo>
                  <a:lnTo>
                    <a:pt x="406" y="1207"/>
                  </a:lnTo>
                  <a:lnTo>
                    <a:pt x="541" y="1072"/>
                  </a:lnTo>
                  <a:lnTo>
                    <a:pt x="540" y="1074"/>
                  </a:lnTo>
                  <a:lnTo>
                    <a:pt x="540" y="3"/>
                  </a:lnTo>
                  <a:lnTo>
                    <a:pt x="543" y="6"/>
                  </a:lnTo>
                  <a:lnTo>
                    <a:pt x="138" y="6"/>
                  </a:lnTo>
                  <a:lnTo>
                    <a:pt x="140" y="5"/>
                  </a:lnTo>
                  <a:lnTo>
                    <a:pt x="5" y="140"/>
                  </a:lnTo>
                  <a:lnTo>
                    <a:pt x="6" y="138"/>
                  </a:lnTo>
                  <a:lnTo>
                    <a:pt x="6" y="1209"/>
                  </a:lnTo>
                  <a:close/>
                  <a:moveTo>
                    <a:pt x="3" y="135"/>
                  </a:moveTo>
                  <a:lnTo>
                    <a:pt x="408" y="135"/>
                  </a:lnTo>
                  <a:lnTo>
                    <a:pt x="406" y="136"/>
                  </a:lnTo>
                  <a:lnTo>
                    <a:pt x="541" y="1"/>
                  </a:lnTo>
                  <a:lnTo>
                    <a:pt x="545" y="5"/>
                  </a:lnTo>
                  <a:lnTo>
                    <a:pt x="410" y="141"/>
                  </a:lnTo>
                  <a:lnTo>
                    <a:pt x="3" y="141"/>
                  </a:lnTo>
                  <a:lnTo>
                    <a:pt x="3" y="135"/>
                  </a:lnTo>
                  <a:close/>
                  <a:moveTo>
                    <a:pt x="411" y="138"/>
                  </a:moveTo>
                  <a:lnTo>
                    <a:pt x="411" y="1209"/>
                  </a:lnTo>
                  <a:lnTo>
                    <a:pt x="405" y="1209"/>
                  </a:lnTo>
                  <a:lnTo>
                    <a:pt x="405" y="138"/>
                  </a:lnTo>
                  <a:lnTo>
                    <a:pt x="411" y="138"/>
                  </a:lnTo>
                  <a:close/>
                </a:path>
              </a:pathLst>
            </a:custGeom>
            <a:solidFill>
              <a:srgbClr val="BE4B48"/>
            </a:solidFill>
            <a:ln w="0" cap="flat">
              <a:solidFill>
                <a:srgbClr val="BE4B48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1" name="Rectangle 165"/>
            <p:cNvSpPr>
              <a:spLocks noChangeArrowheads="1"/>
            </p:cNvSpPr>
            <p:nvPr/>
          </p:nvSpPr>
          <p:spPr bwMode="auto">
            <a:xfrm>
              <a:off x="3727" y="1780"/>
              <a:ext cx="28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0,920</a:t>
              </a:r>
            </a:p>
          </p:txBody>
        </p:sp>
        <p:sp>
          <p:nvSpPr>
            <p:cNvPr id="1112" name="Rectangle 166"/>
            <p:cNvSpPr>
              <a:spLocks noChangeArrowheads="1"/>
            </p:cNvSpPr>
            <p:nvPr/>
          </p:nvSpPr>
          <p:spPr bwMode="auto">
            <a:xfrm>
              <a:off x="2199" y="2639"/>
              <a:ext cx="354" cy="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3" name="Rectangle 167"/>
            <p:cNvSpPr>
              <a:spLocks noChangeArrowheads="1"/>
            </p:cNvSpPr>
            <p:nvPr/>
          </p:nvSpPr>
          <p:spPr bwMode="auto">
            <a:xfrm>
              <a:off x="3279" y="2645"/>
              <a:ext cx="366" cy="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4" name="Rectangle 168"/>
            <p:cNvSpPr>
              <a:spLocks noChangeArrowheads="1"/>
            </p:cNvSpPr>
            <p:nvPr/>
          </p:nvSpPr>
          <p:spPr bwMode="auto">
            <a:xfrm>
              <a:off x="4209" y="2651"/>
              <a:ext cx="216" cy="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5" name="Rectangle 169"/>
            <p:cNvSpPr>
              <a:spLocks noChangeArrowheads="1"/>
            </p:cNvSpPr>
            <p:nvPr/>
          </p:nvSpPr>
          <p:spPr bwMode="auto">
            <a:xfrm>
              <a:off x="1263" y="2639"/>
              <a:ext cx="150" cy="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6" name="Freeform 170"/>
            <p:cNvSpPr>
              <a:spLocks noEditPoints="1"/>
            </p:cNvSpPr>
            <p:nvPr/>
          </p:nvSpPr>
          <p:spPr bwMode="auto">
            <a:xfrm>
              <a:off x="4400" y="1604"/>
              <a:ext cx="63" cy="2328"/>
            </a:xfrm>
            <a:custGeom>
              <a:avLst/>
              <a:gdLst>
                <a:gd name="T0" fmla="*/ 76 w 168"/>
                <a:gd name="T1" fmla="*/ 6208 h 6208"/>
                <a:gd name="T2" fmla="*/ 92 w 168"/>
                <a:gd name="T3" fmla="*/ 16 h 6208"/>
                <a:gd name="T4" fmla="*/ 76 w 168"/>
                <a:gd name="T5" fmla="*/ 16 h 6208"/>
                <a:gd name="T6" fmla="*/ 60 w 168"/>
                <a:gd name="T7" fmla="*/ 6208 h 6208"/>
                <a:gd name="T8" fmla="*/ 76 w 168"/>
                <a:gd name="T9" fmla="*/ 6208 h 6208"/>
                <a:gd name="T10" fmla="*/ 166 w 168"/>
                <a:gd name="T11" fmla="*/ 141 h 6208"/>
                <a:gd name="T12" fmla="*/ 84 w 168"/>
                <a:gd name="T13" fmla="*/ 0 h 6208"/>
                <a:gd name="T14" fmla="*/ 2 w 168"/>
                <a:gd name="T15" fmla="*/ 140 h 6208"/>
                <a:gd name="T16" fmla="*/ 5 w 168"/>
                <a:gd name="T17" fmla="*/ 151 h 6208"/>
                <a:gd name="T18" fmla="*/ 16 w 168"/>
                <a:gd name="T19" fmla="*/ 148 h 6208"/>
                <a:gd name="T20" fmla="*/ 91 w 168"/>
                <a:gd name="T21" fmla="*/ 20 h 6208"/>
                <a:gd name="T22" fmla="*/ 77 w 168"/>
                <a:gd name="T23" fmla="*/ 20 h 6208"/>
                <a:gd name="T24" fmla="*/ 152 w 168"/>
                <a:gd name="T25" fmla="*/ 149 h 6208"/>
                <a:gd name="T26" fmla="*/ 163 w 168"/>
                <a:gd name="T27" fmla="*/ 152 h 6208"/>
                <a:gd name="T28" fmla="*/ 166 w 168"/>
                <a:gd name="T29" fmla="*/ 141 h 6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8" h="6208">
                  <a:moveTo>
                    <a:pt x="76" y="6208"/>
                  </a:moveTo>
                  <a:lnTo>
                    <a:pt x="92" y="16"/>
                  </a:lnTo>
                  <a:lnTo>
                    <a:pt x="76" y="16"/>
                  </a:lnTo>
                  <a:lnTo>
                    <a:pt x="60" y="6208"/>
                  </a:lnTo>
                  <a:lnTo>
                    <a:pt x="76" y="6208"/>
                  </a:lnTo>
                  <a:close/>
                  <a:moveTo>
                    <a:pt x="166" y="141"/>
                  </a:moveTo>
                  <a:lnTo>
                    <a:pt x="84" y="0"/>
                  </a:lnTo>
                  <a:lnTo>
                    <a:pt x="2" y="140"/>
                  </a:lnTo>
                  <a:cubicBezTo>
                    <a:pt x="0" y="144"/>
                    <a:pt x="1" y="149"/>
                    <a:pt x="5" y="151"/>
                  </a:cubicBezTo>
                  <a:cubicBezTo>
                    <a:pt x="9" y="153"/>
                    <a:pt x="14" y="152"/>
                    <a:pt x="16" y="148"/>
                  </a:cubicBezTo>
                  <a:lnTo>
                    <a:pt x="91" y="20"/>
                  </a:lnTo>
                  <a:lnTo>
                    <a:pt x="77" y="20"/>
                  </a:lnTo>
                  <a:lnTo>
                    <a:pt x="152" y="149"/>
                  </a:lnTo>
                  <a:cubicBezTo>
                    <a:pt x="154" y="152"/>
                    <a:pt x="159" y="154"/>
                    <a:pt x="163" y="152"/>
                  </a:cubicBezTo>
                  <a:cubicBezTo>
                    <a:pt x="167" y="149"/>
                    <a:pt x="168" y="144"/>
                    <a:pt x="166" y="141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5581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446088"/>
            <a:ext cx="8610600" cy="608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051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9006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Количество учитываемых бесхозяйных объектов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653136"/>
            <a:ext cx="8136904" cy="180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отчётном периоде продолжалась работа по признанию права муниципальной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собственности на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бесхозяйное имущество. В отношении 8 объектов недвижимости (сети коммунальной инфраструктуры,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нежилое здание)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зарегистрировано право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муниципальной собственности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проведены мероприятия по включению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состав казны Северодвинска. Поставлено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учет 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внесением записи в Единый государственный реестр недвижимости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бесхозяйных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объекта. С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учётом движения бесхозяйного имущества (поступление, выбытие) на конец отчётного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периода 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перечне учитывается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55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объектов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недвижимости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9717056"/>
              </p:ext>
            </p:extLst>
          </p:nvPr>
        </p:nvGraphicFramePr>
        <p:xfrm>
          <a:off x="1257300" y="908721"/>
          <a:ext cx="6629400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6810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3447"/>
            <a:ext cx="8280920" cy="733265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Исполнение плана по доходам от приватизации муниципального имущества за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962042"/>
            <a:ext cx="8712968" cy="1563302"/>
          </a:xfrm>
        </p:spPr>
        <p:txBody>
          <a:bodyPr>
            <a:noAutofit/>
          </a:bodyPr>
          <a:lstStyle/>
          <a:p>
            <a:pPr algn="just" fontAlgn="base" hangingPunct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Плановые показатели 2021 года по доходам от приватизации муниципального имущества способом приватизации, предусмотренным Федеральным законом от 22.07.2008 № 159-ФЗ, в порядке реализации субъектами малого и среднего предпринимательства преимущественного права на приобретение арендуемого муниципального имущества выполнены на 104,8%. Перевыполнение плановых показателей объясняется перечислением в декабре 2021 года платежей по срокам уплаты 2022 года.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продажи муниципального имущества способами, предусмотренными Федеральным законом от 21.12.2001 №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178-ФЗ,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числе от продажи земельных участков, в 2021 году не поступали.</a:t>
            </a:r>
          </a:p>
        </p:txBody>
      </p:sp>
      <p:pic>
        <p:nvPicPr>
          <p:cNvPr id="4" name="Диаграмма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728"/>
            <a:ext cx="633670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0456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70589" y="384175"/>
            <a:ext cx="8743950" cy="6105525"/>
            <a:chOff x="153" y="242"/>
            <a:chExt cx="5508" cy="3846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59" y="242"/>
              <a:ext cx="5442" cy="3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159" y="242"/>
              <a:ext cx="5442" cy="468"/>
            </a:xfrm>
            <a:prstGeom prst="rect">
              <a:avLst/>
            </a:prstGeom>
            <a:solidFill>
              <a:srgbClr val="F2D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59" y="704"/>
              <a:ext cx="5442" cy="912"/>
            </a:xfrm>
            <a:prstGeom prst="rect">
              <a:avLst/>
            </a:prstGeom>
            <a:solidFill>
              <a:srgbClr val="C5D9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59" y="3302"/>
              <a:ext cx="5442" cy="780"/>
            </a:xfrm>
            <a:prstGeom prst="rect">
              <a:avLst/>
            </a:prstGeom>
            <a:solidFill>
              <a:srgbClr val="F2DC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83" y="1628"/>
              <a:ext cx="47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1. Индекс освоения  бюджетных средств, выделенных на реализацию муниципальной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83" y="1778"/>
              <a:ext cx="72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программы: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5307" y="1706"/>
              <a:ext cx="24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0,811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183" y="1934"/>
              <a:ext cx="475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2. Индекс достижения плановых значений  показателей муниципальной  программы: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5307" y="1934"/>
              <a:ext cx="2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1,016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83" y="2090"/>
              <a:ext cx="374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2.1. </a:t>
              </a:r>
              <a:r>
                <a:rPr lang="ru-RU" sz="1400" b="1" dirty="0" smtClean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Средний и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ндекс достижения плановых значений  показателей целей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83" y="2240"/>
              <a:ext cx="166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муниципальной  программы: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5307" y="2168"/>
              <a:ext cx="2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1,127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183" y="2396"/>
              <a:ext cx="4770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2.2. Средний индекс достижения плановых значений  показателей задач подпрограмм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83" y="2546"/>
              <a:ext cx="1662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муниципальной  программы: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5307" y="2474"/>
              <a:ext cx="2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0,909</a:t>
              </a:r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183" y="2702"/>
              <a:ext cx="4440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2.3. Средний индекс достижения плановых значений  показателей мероприятий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183" y="2852"/>
              <a:ext cx="435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(административных мероприятий) подпрограмм муниципальной  программы: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307" y="2780"/>
              <a:ext cx="2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0,953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2"/>
            <p:cNvSpPr>
              <a:spLocks noChangeArrowheads="1"/>
            </p:cNvSpPr>
            <p:nvPr/>
          </p:nvSpPr>
          <p:spPr bwMode="auto">
            <a:xfrm>
              <a:off x="183" y="3008"/>
              <a:ext cx="3750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3. Показатель качества планирования муниципальной программы: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3"/>
            <p:cNvSpPr>
              <a:spLocks noChangeArrowheads="1"/>
            </p:cNvSpPr>
            <p:nvPr/>
          </p:nvSpPr>
          <p:spPr bwMode="auto">
            <a:xfrm>
              <a:off x="5307" y="3008"/>
              <a:ext cx="2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0,957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183" y="3164"/>
              <a:ext cx="3622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b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5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. Критерий эффективности реализации муниципальной  программы: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5307" y="3164"/>
              <a:ext cx="25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400" b="1" dirty="0" smtClean="0">
                  <a:latin typeface="Times New Roman" pitchFamily="18" charset="0"/>
                  <a:cs typeface="Times New Roman" pitchFamily="18" charset="0"/>
                </a:rPr>
                <a:t>1,198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/>
          </p:nvSpPr>
          <p:spPr bwMode="auto">
            <a:xfrm>
              <a:off x="429" y="944"/>
              <a:ext cx="5166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В соответствии с Методикой оценки эффективности реализации муниципальной программы 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/>
          </p:nvSpPr>
          <p:spPr bwMode="auto">
            <a:xfrm>
              <a:off x="363" y="1094"/>
              <a:ext cx="529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муниципального образования «Северодвинск», утвержденной постановлением Администрации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/>
          </p:nvSpPr>
          <p:spPr bwMode="auto">
            <a:xfrm>
              <a:off x="612" y="1244"/>
              <a:ext cx="453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Северодвинска от 30.10.2013  № 426-па, по итогам 2021</a:t>
              </a:r>
              <a:r>
                <a:rPr lang="ru-RU" sz="1400" b="1" dirty="0">
                  <a:solidFill>
                    <a:srgbClr val="000000"/>
                  </a:solidFill>
                  <a:latin typeface="Times New Roman" pitchFamily="18" charset="0"/>
                  <a:cs typeface="Arial" pitchFamily="34" charset="0"/>
                </a:rPr>
                <a:t> года:</a:t>
              </a:r>
              <a:endPara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28" name="Rectangle 29"/>
            <p:cNvSpPr>
              <a:spLocks noChangeArrowheads="1"/>
            </p:cNvSpPr>
            <p:nvPr/>
          </p:nvSpPr>
          <p:spPr bwMode="auto">
            <a:xfrm>
              <a:off x="1173" y="404"/>
              <a:ext cx="349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Arial" pitchFamily="34" charset="0"/>
                </a:rPr>
                <a:t>Оценка эффективности реализации Программы за 2021 год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0"/>
            <p:cNvSpPr>
              <a:spLocks noChangeArrowheads="1"/>
            </p:cNvSpPr>
            <p:nvPr/>
          </p:nvSpPr>
          <p:spPr bwMode="auto">
            <a:xfrm>
              <a:off x="1287" y="3476"/>
              <a:ext cx="314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Оценка эффективности реализации Программы в 2021 году: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657" y="3626"/>
              <a:ext cx="485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Умеренно эффективный уровень реализации муниципальной программы в отчетном периоде.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2877" y="3776"/>
              <a:ext cx="54" cy="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3"/>
            <p:cNvSpPr>
              <a:spLocks noChangeArrowheads="1"/>
            </p:cNvSpPr>
            <p:nvPr/>
          </p:nvSpPr>
          <p:spPr bwMode="auto">
            <a:xfrm>
              <a:off x="159" y="242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Rectangle 34"/>
            <p:cNvSpPr>
              <a:spLocks noChangeArrowheads="1"/>
            </p:cNvSpPr>
            <p:nvPr/>
          </p:nvSpPr>
          <p:spPr bwMode="auto">
            <a:xfrm>
              <a:off x="5595" y="242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Rectangle 35"/>
            <p:cNvSpPr>
              <a:spLocks noChangeArrowheads="1"/>
            </p:cNvSpPr>
            <p:nvPr/>
          </p:nvSpPr>
          <p:spPr bwMode="auto">
            <a:xfrm>
              <a:off x="4881" y="242"/>
              <a:ext cx="6" cy="1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165" y="1604"/>
              <a:ext cx="543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165" y="1910"/>
              <a:ext cx="543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Rectangle 38"/>
            <p:cNvSpPr>
              <a:spLocks noChangeArrowheads="1"/>
            </p:cNvSpPr>
            <p:nvPr/>
          </p:nvSpPr>
          <p:spPr bwMode="auto">
            <a:xfrm>
              <a:off x="165" y="2066"/>
              <a:ext cx="543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165" y="2372"/>
              <a:ext cx="543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Rectangle 40"/>
            <p:cNvSpPr>
              <a:spLocks noChangeArrowheads="1"/>
            </p:cNvSpPr>
            <p:nvPr/>
          </p:nvSpPr>
          <p:spPr bwMode="auto">
            <a:xfrm>
              <a:off x="165" y="2678"/>
              <a:ext cx="543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Rectangle 41"/>
            <p:cNvSpPr>
              <a:spLocks noChangeArrowheads="1"/>
            </p:cNvSpPr>
            <p:nvPr/>
          </p:nvSpPr>
          <p:spPr bwMode="auto">
            <a:xfrm>
              <a:off x="165" y="2984"/>
              <a:ext cx="543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Rectangle 42"/>
            <p:cNvSpPr>
              <a:spLocks noChangeArrowheads="1"/>
            </p:cNvSpPr>
            <p:nvPr/>
          </p:nvSpPr>
          <p:spPr bwMode="auto">
            <a:xfrm>
              <a:off x="165" y="3140"/>
              <a:ext cx="5436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Rectangle 43"/>
            <p:cNvSpPr>
              <a:spLocks noChangeArrowheads="1"/>
            </p:cNvSpPr>
            <p:nvPr/>
          </p:nvSpPr>
          <p:spPr bwMode="auto">
            <a:xfrm>
              <a:off x="153" y="1604"/>
              <a:ext cx="12" cy="169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Rectangle 44"/>
            <p:cNvSpPr>
              <a:spLocks noChangeArrowheads="1"/>
            </p:cNvSpPr>
            <p:nvPr/>
          </p:nvSpPr>
          <p:spPr bwMode="auto">
            <a:xfrm>
              <a:off x="153" y="3296"/>
              <a:ext cx="5448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Rectangle 45"/>
            <p:cNvSpPr>
              <a:spLocks noChangeArrowheads="1"/>
            </p:cNvSpPr>
            <p:nvPr/>
          </p:nvSpPr>
          <p:spPr bwMode="auto">
            <a:xfrm>
              <a:off x="5589" y="1616"/>
              <a:ext cx="12" cy="168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Rectangle 46"/>
            <p:cNvSpPr>
              <a:spLocks noChangeArrowheads="1"/>
            </p:cNvSpPr>
            <p:nvPr/>
          </p:nvSpPr>
          <p:spPr bwMode="auto">
            <a:xfrm>
              <a:off x="4875" y="1616"/>
              <a:ext cx="12" cy="168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Line 47"/>
            <p:cNvSpPr>
              <a:spLocks noChangeShapeType="1"/>
            </p:cNvSpPr>
            <p:nvPr/>
          </p:nvSpPr>
          <p:spPr bwMode="auto">
            <a:xfrm>
              <a:off x="159" y="408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Rectangle 48"/>
            <p:cNvSpPr>
              <a:spLocks noChangeArrowheads="1"/>
            </p:cNvSpPr>
            <p:nvPr/>
          </p:nvSpPr>
          <p:spPr bwMode="auto">
            <a:xfrm>
              <a:off x="159" y="408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Line 49"/>
            <p:cNvSpPr>
              <a:spLocks noChangeShapeType="1"/>
            </p:cNvSpPr>
            <p:nvPr/>
          </p:nvSpPr>
          <p:spPr bwMode="auto">
            <a:xfrm>
              <a:off x="4881" y="408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Rectangle 50"/>
            <p:cNvSpPr>
              <a:spLocks noChangeArrowheads="1"/>
            </p:cNvSpPr>
            <p:nvPr/>
          </p:nvSpPr>
          <p:spPr bwMode="auto">
            <a:xfrm>
              <a:off x="4881" y="408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Line 51"/>
            <p:cNvSpPr>
              <a:spLocks noChangeShapeType="1"/>
            </p:cNvSpPr>
            <p:nvPr/>
          </p:nvSpPr>
          <p:spPr bwMode="auto">
            <a:xfrm>
              <a:off x="5595" y="408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Rectangle 52"/>
            <p:cNvSpPr>
              <a:spLocks noChangeArrowheads="1"/>
            </p:cNvSpPr>
            <p:nvPr/>
          </p:nvSpPr>
          <p:spPr bwMode="auto">
            <a:xfrm>
              <a:off x="5595" y="408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Line 53"/>
            <p:cNvSpPr>
              <a:spLocks noChangeShapeType="1"/>
            </p:cNvSpPr>
            <p:nvPr/>
          </p:nvSpPr>
          <p:spPr bwMode="auto">
            <a:xfrm>
              <a:off x="5601" y="24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Rectangle 54"/>
            <p:cNvSpPr>
              <a:spLocks noChangeArrowheads="1"/>
            </p:cNvSpPr>
            <p:nvPr/>
          </p:nvSpPr>
          <p:spPr bwMode="auto">
            <a:xfrm>
              <a:off x="5601" y="24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Line 55"/>
            <p:cNvSpPr>
              <a:spLocks noChangeShapeType="1"/>
            </p:cNvSpPr>
            <p:nvPr/>
          </p:nvSpPr>
          <p:spPr bwMode="auto">
            <a:xfrm>
              <a:off x="5601" y="4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Rectangle 56"/>
            <p:cNvSpPr>
              <a:spLocks noChangeArrowheads="1"/>
            </p:cNvSpPr>
            <p:nvPr/>
          </p:nvSpPr>
          <p:spPr bwMode="auto">
            <a:xfrm>
              <a:off x="5601" y="40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Line 57"/>
            <p:cNvSpPr>
              <a:spLocks noChangeShapeType="1"/>
            </p:cNvSpPr>
            <p:nvPr/>
          </p:nvSpPr>
          <p:spPr bwMode="auto">
            <a:xfrm>
              <a:off x="5601" y="55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Rectangle 58"/>
            <p:cNvSpPr>
              <a:spLocks noChangeArrowheads="1"/>
            </p:cNvSpPr>
            <p:nvPr/>
          </p:nvSpPr>
          <p:spPr bwMode="auto">
            <a:xfrm>
              <a:off x="5601" y="55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Line 59"/>
            <p:cNvSpPr>
              <a:spLocks noChangeShapeType="1"/>
            </p:cNvSpPr>
            <p:nvPr/>
          </p:nvSpPr>
          <p:spPr bwMode="auto">
            <a:xfrm>
              <a:off x="5601" y="7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Rectangle 60"/>
            <p:cNvSpPr>
              <a:spLocks noChangeArrowheads="1"/>
            </p:cNvSpPr>
            <p:nvPr/>
          </p:nvSpPr>
          <p:spPr bwMode="auto">
            <a:xfrm>
              <a:off x="5601" y="70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Line 61"/>
            <p:cNvSpPr>
              <a:spLocks noChangeShapeType="1"/>
            </p:cNvSpPr>
            <p:nvPr/>
          </p:nvSpPr>
          <p:spPr bwMode="auto">
            <a:xfrm>
              <a:off x="5601" y="130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5601" y="130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Line 63"/>
            <p:cNvSpPr>
              <a:spLocks noChangeShapeType="1"/>
            </p:cNvSpPr>
            <p:nvPr/>
          </p:nvSpPr>
          <p:spPr bwMode="auto">
            <a:xfrm>
              <a:off x="5601" y="145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5601" y="145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92" name="Line 65"/>
            <p:cNvSpPr>
              <a:spLocks noChangeShapeType="1"/>
            </p:cNvSpPr>
            <p:nvPr/>
          </p:nvSpPr>
          <p:spPr bwMode="auto">
            <a:xfrm>
              <a:off x="5601" y="161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93" name="Rectangle 66"/>
            <p:cNvSpPr>
              <a:spLocks noChangeArrowheads="1"/>
            </p:cNvSpPr>
            <p:nvPr/>
          </p:nvSpPr>
          <p:spPr bwMode="auto">
            <a:xfrm>
              <a:off x="5601" y="161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95" name="Line 67"/>
            <p:cNvSpPr>
              <a:spLocks noChangeShapeType="1"/>
            </p:cNvSpPr>
            <p:nvPr/>
          </p:nvSpPr>
          <p:spPr bwMode="auto">
            <a:xfrm>
              <a:off x="5601" y="191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96" name="Rectangle 68"/>
            <p:cNvSpPr>
              <a:spLocks noChangeArrowheads="1"/>
            </p:cNvSpPr>
            <p:nvPr/>
          </p:nvSpPr>
          <p:spPr bwMode="auto">
            <a:xfrm>
              <a:off x="5601" y="191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97" name="Line 69"/>
            <p:cNvSpPr>
              <a:spLocks noChangeShapeType="1"/>
            </p:cNvSpPr>
            <p:nvPr/>
          </p:nvSpPr>
          <p:spPr bwMode="auto">
            <a:xfrm>
              <a:off x="5601" y="207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98" name="Rectangle 70"/>
            <p:cNvSpPr>
              <a:spLocks noChangeArrowheads="1"/>
            </p:cNvSpPr>
            <p:nvPr/>
          </p:nvSpPr>
          <p:spPr bwMode="auto">
            <a:xfrm>
              <a:off x="5601" y="207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99" name="Line 71"/>
            <p:cNvSpPr>
              <a:spLocks noChangeShapeType="1"/>
            </p:cNvSpPr>
            <p:nvPr/>
          </p:nvSpPr>
          <p:spPr bwMode="auto">
            <a:xfrm>
              <a:off x="5601" y="23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0" name="Rectangle 72"/>
            <p:cNvSpPr>
              <a:spLocks noChangeArrowheads="1"/>
            </p:cNvSpPr>
            <p:nvPr/>
          </p:nvSpPr>
          <p:spPr bwMode="auto">
            <a:xfrm>
              <a:off x="5601" y="23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1" name="Line 73"/>
            <p:cNvSpPr>
              <a:spLocks noChangeShapeType="1"/>
            </p:cNvSpPr>
            <p:nvPr/>
          </p:nvSpPr>
          <p:spPr bwMode="auto">
            <a:xfrm>
              <a:off x="5601" y="268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2" name="Rectangle 74"/>
            <p:cNvSpPr>
              <a:spLocks noChangeArrowheads="1"/>
            </p:cNvSpPr>
            <p:nvPr/>
          </p:nvSpPr>
          <p:spPr bwMode="auto">
            <a:xfrm>
              <a:off x="5601" y="268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3" name="Line 75"/>
            <p:cNvSpPr>
              <a:spLocks noChangeShapeType="1"/>
            </p:cNvSpPr>
            <p:nvPr/>
          </p:nvSpPr>
          <p:spPr bwMode="auto">
            <a:xfrm>
              <a:off x="5601" y="299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4" name="Rectangle 76"/>
            <p:cNvSpPr>
              <a:spLocks noChangeArrowheads="1"/>
            </p:cNvSpPr>
            <p:nvPr/>
          </p:nvSpPr>
          <p:spPr bwMode="auto">
            <a:xfrm>
              <a:off x="5601" y="299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5" name="Line 77"/>
            <p:cNvSpPr>
              <a:spLocks noChangeShapeType="1"/>
            </p:cNvSpPr>
            <p:nvPr/>
          </p:nvSpPr>
          <p:spPr bwMode="auto">
            <a:xfrm>
              <a:off x="5601" y="314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6" name="Rectangle 78"/>
            <p:cNvSpPr>
              <a:spLocks noChangeArrowheads="1"/>
            </p:cNvSpPr>
            <p:nvPr/>
          </p:nvSpPr>
          <p:spPr bwMode="auto">
            <a:xfrm>
              <a:off x="5601" y="314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7" name="Line 79"/>
            <p:cNvSpPr>
              <a:spLocks noChangeShapeType="1"/>
            </p:cNvSpPr>
            <p:nvPr/>
          </p:nvSpPr>
          <p:spPr bwMode="auto">
            <a:xfrm>
              <a:off x="5601" y="33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8" name="Rectangle 80"/>
            <p:cNvSpPr>
              <a:spLocks noChangeArrowheads="1"/>
            </p:cNvSpPr>
            <p:nvPr/>
          </p:nvSpPr>
          <p:spPr bwMode="auto">
            <a:xfrm>
              <a:off x="5601" y="330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09" name="Line 81"/>
            <p:cNvSpPr>
              <a:spLocks noChangeShapeType="1"/>
            </p:cNvSpPr>
            <p:nvPr/>
          </p:nvSpPr>
          <p:spPr bwMode="auto">
            <a:xfrm>
              <a:off x="5601" y="345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0" name="Rectangle 82"/>
            <p:cNvSpPr>
              <a:spLocks noChangeArrowheads="1"/>
            </p:cNvSpPr>
            <p:nvPr/>
          </p:nvSpPr>
          <p:spPr bwMode="auto">
            <a:xfrm>
              <a:off x="5601" y="345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1" name="Line 83"/>
            <p:cNvSpPr>
              <a:spLocks noChangeShapeType="1"/>
            </p:cNvSpPr>
            <p:nvPr/>
          </p:nvSpPr>
          <p:spPr bwMode="auto">
            <a:xfrm>
              <a:off x="5601" y="36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2" name="Rectangle 84"/>
            <p:cNvSpPr>
              <a:spLocks noChangeArrowheads="1"/>
            </p:cNvSpPr>
            <p:nvPr/>
          </p:nvSpPr>
          <p:spPr bwMode="auto">
            <a:xfrm>
              <a:off x="5601" y="3602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3" name="Line 85"/>
            <p:cNvSpPr>
              <a:spLocks noChangeShapeType="1"/>
            </p:cNvSpPr>
            <p:nvPr/>
          </p:nvSpPr>
          <p:spPr bwMode="auto">
            <a:xfrm>
              <a:off x="5601" y="407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14" name="Rectangle 86"/>
            <p:cNvSpPr>
              <a:spLocks noChangeArrowheads="1"/>
            </p:cNvSpPr>
            <p:nvPr/>
          </p:nvSpPr>
          <p:spPr bwMode="auto">
            <a:xfrm>
              <a:off x="5601" y="4076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80370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337</Words>
  <Application>Microsoft Office PowerPoint</Application>
  <PresentationFormat>Экран (4:3)</PresentationFormat>
  <Paragraphs>60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Количество учитываемых бесхозяйных объектов</vt:lpstr>
      <vt:lpstr>Исполнение плана по доходам от приватизации муниципального имущества за 2021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Бутко Светлана Михайловна</dc:creator>
  <cp:lastModifiedBy>Бутко Светлана Михайловна</cp:lastModifiedBy>
  <cp:revision>60</cp:revision>
  <dcterms:created xsi:type="dcterms:W3CDTF">2018-06-14T13:25:52Z</dcterms:created>
  <dcterms:modified xsi:type="dcterms:W3CDTF">2022-06-20T06:57:41Z</dcterms:modified>
</cp:coreProperties>
</file>