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9"/>
  </p:notes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d.sevadm\ud\Administration\&#1059;&#1087;&#1088;&#1072;&#1074;&#1083;&#1077;&#1085;&#1080;&#1077;%20&#1101;&#1082;&#1086;&#1085;&#1086;&#1084;&#1080;&#1082;&#1080;\&#1054;&#1073;&#1097;&#1080;&#1077;%20&#1076;&#1086;&#1082;&#1091;&#1084;&#1077;&#1085;&#1090;&#1099;%20&#1059;&#1069;\&#1054;&#1090;&#1076;&#1077;&#1083;%20&#1089;&#1090;&#1088;&#1072;&#1090;&#1077;&#1075;&#1080;&#1095;&#1077;&#1089;&#1082;&#1086;&#1075;&#1086;%20&#1087;&#1083;&#1072;&#1085;&#1080;&#1088;&#1086;&#1074;&#1072;&#1085;&#1080;&#1103;\_&#1052;&#1055;_&#1054;&#1041;&#1052;&#1045;&#1053;\&#1042;&#1085;&#1077;&#1089;&#1077;&#1085;&#1080;&#1077;_&#1080;&#1079;&#1084;&#1077;&#1085;&#1077;&#1085;&#1080;&#1081;_&#1052;&#1055;\&#1054;&#1090;&#1095;&#1077;&#1090;%201%20&#1101;&#1090;&#1072;&#1087;%20&#1052;&#1055;\&#1044;&#1086;&#1087;&#1086;&#1083;&#1085;&#1080;&#1090;&#1077;&#1083;&#1100;&#1085;&#1099;&#1077;+&#1075;&#1088;&#1072;&#1092;&#1080;&#1082;&#1080;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d.sevadm\ud\Administration\&#1059;&#1087;&#1088;&#1072;&#1074;&#1083;&#1077;&#1085;&#1080;&#1077;%20&#1101;&#1082;&#1086;&#1085;&#1086;&#1084;&#1080;&#1082;&#1080;\&#1054;&#1073;&#1097;&#1080;&#1077;%20&#1076;&#1086;&#1082;&#1091;&#1084;&#1077;&#1085;&#1090;&#1099;%20&#1059;&#1069;\&#1054;&#1090;&#1076;&#1077;&#1083;%20&#1089;&#1090;&#1088;&#1072;&#1090;&#1077;&#1075;&#1080;&#1095;&#1077;&#1089;&#1082;&#1086;&#1075;&#1086;%20&#1087;&#1083;&#1072;&#1085;&#1080;&#1088;&#1086;&#1074;&#1072;&#1085;&#1080;&#1103;\_&#1052;&#1055;_&#1054;&#1041;&#1052;&#1045;&#1053;\&#1042;&#1085;&#1077;&#1089;&#1077;&#1085;&#1080;&#1077;_&#1080;&#1079;&#1084;&#1077;&#1085;&#1077;&#1085;&#1080;&#1081;_&#1052;&#1055;\&#1054;&#1090;&#1095;&#1077;&#1090;%201%20&#1101;&#1090;&#1072;&#1087;%20&#1052;&#1055;\&#1044;&#1086;&#1087;&#1086;&#1083;&#1085;&#1080;&#1090;&#1077;&#1083;&#1100;&#1085;&#1099;&#1077;+&#1075;&#1088;&#1072;&#1092;&#1080;&#1082;&#1080;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d.sevadm\ud\Administration\&#1059;&#1087;&#1088;&#1072;&#1074;&#1083;&#1077;&#1085;&#1080;&#1077;%20&#1101;&#1082;&#1086;&#1085;&#1086;&#1084;&#1080;&#1082;&#1080;\&#1054;&#1073;&#1097;&#1080;&#1077;%20&#1076;&#1086;&#1082;&#1091;&#1084;&#1077;&#1085;&#1090;&#1099;%20&#1059;&#1069;\&#1054;&#1090;&#1076;&#1077;&#1083;%20&#1089;&#1090;&#1088;&#1072;&#1090;&#1077;&#1075;&#1080;&#1095;&#1077;&#1089;&#1082;&#1086;&#1075;&#1086;%20&#1087;&#1083;&#1072;&#1085;&#1080;&#1088;&#1086;&#1074;&#1072;&#1085;&#1080;&#1103;\_&#1052;&#1055;_&#1054;&#1041;&#1052;&#1045;&#1053;\&#1042;&#1085;&#1077;&#1089;&#1077;&#1085;&#1080;&#1077;_&#1080;&#1079;&#1084;&#1077;&#1085;&#1077;&#1085;&#1080;&#1081;_&#1052;&#1055;\&#1054;&#1090;&#1095;&#1077;&#1090;%201%20&#1101;&#1090;&#1072;&#1087;%20&#1052;&#1055;\&#1044;&#1086;&#1087;&#1086;&#1083;&#1085;&#1080;&#1090;&#1077;&#1083;&#1100;&#1085;&#1099;&#1077;+&#1075;&#1088;&#1072;&#1092;&#1080;&#1082;&#1080;_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d.sevadm\ud\Administration\&#1059;&#1087;&#1088;&#1072;&#1074;&#1083;&#1077;&#1085;&#1080;&#1077;%20&#1101;&#1082;&#1086;&#1085;&#1086;&#1084;&#1080;&#1082;&#1080;\&#1054;&#1073;&#1097;&#1080;&#1077;%20&#1076;&#1086;&#1082;&#1091;&#1084;&#1077;&#1085;&#1090;&#1099;%20&#1059;&#1069;\&#1054;&#1090;&#1076;&#1077;&#1083;%20&#1089;&#1090;&#1088;&#1072;&#1090;&#1077;&#1075;&#1080;&#1095;&#1077;&#1089;&#1082;&#1086;&#1075;&#1086;%20&#1087;&#1083;&#1072;&#1085;&#1080;&#1088;&#1086;&#1074;&#1072;&#1085;&#1080;&#1103;\_&#1052;&#1055;_&#1054;&#1041;&#1052;&#1045;&#1053;\&#1042;&#1085;&#1077;&#1089;&#1077;&#1085;&#1080;&#1077;_&#1080;&#1079;&#1084;&#1077;&#1085;&#1077;&#1085;&#1080;&#1081;_&#1052;&#1055;\&#1054;&#1090;&#1095;&#1077;&#1090;%201%20&#1101;&#1090;&#1072;&#1087;%20&#1052;&#1055;\&#1044;&#1086;&#1087;&#1086;&#1083;&#1085;&#1080;&#1090;&#1077;&#1083;&#1100;&#1085;&#1099;&#1077;+&#1075;&#1088;&#1072;&#1092;&#1080;&#1082;&#1080;_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d.sevadm\ud\Administration\&#1059;&#1087;&#1088;&#1072;&#1074;&#1083;&#1077;&#1085;&#1080;&#1077;%20&#1101;&#1082;&#1086;&#1085;&#1086;&#1084;&#1080;&#1082;&#1080;\&#1054;&#1073;&#1097;&#1080;&#1077;%20&#1076;&#1086;&#1082;&#1091;&#1084;&#1077;&#1085;&#1090;&#1099;%20&#1059;&#1069;\&#1054;&#1090;&#1076;&#1077;&#1083;%20&#1089;&#1090;&#1088;&#1072;&#1090;&#1077;&#1075;&#1080;&#1095;&#1077;&#1089;&#1082;&#1086;&#1075;&#1086;%20&#1087;&#1083;&#1072;&#1085;&#1080;&#1088;&#1086;&#1074;&#1072;&#1085;&#1080;&#1103;\_&#1052;&#1055;_&#1054;&#1041;&#1052;&#1045;&#1053;\&#1042;&#1085;&#1077;&#1089;&#1077;&#1085;&#1080;&#1077;_&#1080;&#1079;&#1084;&#1077;&#1085;&#1077;&#1085;&#1080;&#1081;_&#1052;&#1055;\&#1054;&#1090;&#1095;&#1077;&#1090;%201%20&#1101;&#1090;&#1072;&#1087;%20&#1052;&#1055;\&#1044;&#1086;&#1087;&#1086;&#1083;&#1085;&#1080;&#1090;&#1077;&#1083;&#1100;&#1085;&#1099;&#1077;+&#1075;&#1088;&#1072;&#1092;&#1080;&#1082;&#1080;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03531974708124"/>
          <c:y val="0.12929387774118287"/>
          <c:w val="0.36923154371736472"/>
          <c:h val="0.7474131458511778"/>
        </c:manualLayout>
      </c:layout>
      <c:lineChart>
        <c:grouping val="standard"/>
        <c:varyColors val="0"/>
        <c:ser>
          <c:idx val="0"/>
          <c:order val="0"/>
          <c:tx>
            <c:strRef>
              <c:f>Деньги!$A$2</c:f>
              <c:strCache>
                <c:ptCount val="1"/>
                <c:pt idx="0">
                  <c:v>«Развитие образования Северодвинска»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Деньги!$C$2:$H$2</c:f>
              <c:numCache>
                <c:formatCode>General</c:formatCode>
                <c:ptCount val="6"/>
                <c:pt idx="0">
                  <c:v>3138599.7</c:v>
                </c:pt>
                <c:pt idx="1">
                  <c:v>3315595.5</c:v>
                </c:pt>
                <c:pt idx="2">
                  <c:v>3840023.7</c:v>
                </c:pt>
                <c:pt idx="3">
                  <c:v>4413014.3</c:v>
                </c:pt>
                <c:pt idx="4">
                  <c:v>4536996.5999999996</c:v>
                </c:pt>
                <c:pt idx="5">
                  <c:v>5165028.4000000004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9E-4BBF-9A20-64C58377E5ED}"/>
            </c:ext>
          </c:extLst>
        </c:ser>
        <c:ser>
          <c:idx val="1"/>
          <c:order val="1"/>
          <c:tx>
            <c:strRef>
              <c:f>Деньги!$A$7</c:f>
              <c:strCache>
                <c:ptCount val="1"/>
                <c:pt idx="0">
                  <c:v>«Развитие сферы культуры муниципального образования «Северодвинск»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Деньги!$C$7:$H$7</c:f>
              <c:numCache>
                <c:formatCode>General</c:formatCode>
                <c:ptCount val="6"/>
                <c:pt idx="0">
                  <c:v>347605.4</c:v>
                </c:pt>
                <c:pt idx="1">
                  <c:v>383720</c:v>
                </c:pt>
                <c:pt idx="2">
                  <c:v>450251.6</c:v>
                </c:pt>
                <c:pt idx="3">
                  <c:v>514744</c:v>
                </c:pt>
                <c:pt idx="4">
                  <c:v>513203.1</c:v>
                </c:pt>
                <c:pt idx="5">
                  <c:v>523110.8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C9E-4BBF-9A20-64C58377E5ED}"/>
            </c:ext>
          </c:extLst>
        </c:ser>
        <c:ser>
          <c:idx val="2"/>
          <c:order val="2"/>
          <c:tx>
            <c:strRef>
              <c:f>Деньги!$A$12</c:f>
              <c:strCache>
                <c:ptCount val="1"/>
                <c:pt idx="0">
                  <c:v>«Развитие физической культуры и спорта Северодвинска»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Деньги!$C$12:$H$12</c:f>
              <c:numCache>
                <c:formatCode>General</c:formatCode>
                <c:ptCount val="6"/>
                <c:pt idx="0">
                  <c:v>41029.599999999999</c:v>
                </c:pt>
                <c:pt idx="1">
                  <c:v>44222.1</c:v>
                </c:pt>
                <c:pt idx="2">
                  <c:v>49525.7</c:v>
                </c:pt>
                <c:pt idx="3">
                  <c:v>65634.7</c:v>
                </c:pt>
                <c:pt idx="4">
                  <c:v>56624</c:v>
                </c:pt>
                <c:pt idx="5">
                  <c:v>64879.6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C9E-4BBF-9A20-64C58377E5ED}"/>
            </c:ext>
          </c:extLst>
        </c:ser>
        <c:ser>
          <c:idx val="3"/>
          <c:order val="3"/>
          <c:tx>
            <c:strRef>
              <c:f>Деньги!$A$17</c:f>
              <c:strCache>
                <c:ptCount val="1"/>
                <c:pt idx="0">
                  <c:v>«Социальная поддержка населения Северодвинска»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Деньги!$C$17:$H$17</c:f>
              <c:numCache>
                <c:formatCode>General</c:formatCode>
                <c:ptCount val="6"/>
                <c:pt idx="0">
                  <c:v>109980.9</c:v>
                </c:pt>
                <c:pt idx="1">
                  <c:v>126342</c:v>
                </c:pt>
                <c:pt idx="2">
                  <c:v>134081.79999999999</c:v>
                </c:pt>
                <c:pt idx="3">
                  <c:v>155929.20000000001</c:v>
                </c:pt>
                <c:pt idx="4">
                  <c:v>143323.70000000001</c:v>
                </c:pt>
                <c:pt idx="5">
                  <c:v>189239.7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C9E-4BBF-9A20-64C58377E5ED}"/>
            </c:ext>
          </c:extLst>
        </c:ser>
        <c:ser>
          <c:idx val="4"/>
          <c:order val="4"/>
          <c:tx>
            <c:strRef>
              <c:f>Деньги!$A$22</c:f>
              <c:strCache>
                <c:ptCount val="1"/>
                <c:pt idx="0">
                  <c:v>«Молодежь Северодвинска»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Деньги!$C$22:$H$22</c:f>
              <c:numCache>
                <c:formatCode>General</c:formatCode>
                <c:ptCount val="6"/>
                <c:pt idx="0">
                  <c:v>20723.599999999999</c:v>
                </c:pt>
                <c:pt idx="1">
                  <c:v>23202.1</c:v>
                </c:pt>
                <c:pt idx="2">
                  <c:v>26404.2</c:v>
                </c:pt>
                <c:pt idx="3">
                  <c:v>31091.5</c:v>
                </c:pt>
                <c:pt idx="4">
                  <c:v>29280.3</c:v>
                </c:pt>
                <c:pt idx="5">
                  <c:v>44102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C9E-4BBF-9A20-64C58377E5ED}"/>
            </c:ext>
          </c:extLst>
        </c:ser>
        <c:ser>
          <c:idx val="5"/>
          <c:order val="5"/>
          <c:tx>
            <c:strRef>
              <c:f>Деньги!$A$27</c:f>
              <c:strCache>
                <c:ptCount val="1"/>
                <c:pt idx="0">
                  <c:v>«Развитие жилищного строительства Северодвинска»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Деньги!$C$27:$H$27</c:f>
              <c:numCache>
                <c:formatCode>General</c:formatCode>
                <c:ptCount val="6"/>
                <c:pt idx="0">
                  <c:v>1263245.7</c:v>
                </c:pt>
                <c:pt idx="1">
                  <c:v>1154045.2</c:v>
                </c:pt>
                <c:pt idx="2">
                  <c:v>446045.7</c:v>
                </c:pt>
                <c:pt idx="3">
                  <c:v>1232925</c:v>
                </c:pt>
                <c:pt idx="4">
                  <c:v>1578821.6</c:v>
                </c:pt>
                <c:pt idx="5">
                  <c:v>1994325.9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C9E-4BBF-9A20-64C58377E5ED}"/>
            </c:ext>
          </c:extLst>
        </c:ser>
        <c:ser>
          <c:idx val="6"/>
          <c:order val="6"/>
          <c:tx>
            <c:strRef>
              <c:f>Деньги!$A$33</c:f>
              <c:strCache>
                <c:ptCount val="1"/>
                <c:pt idx="0">
                  <c:v>«Обеспечение комфортного и безопасного проживания населения...»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Деньги!$C$33:$H$33</c:f>
              <c:numCache>
                <c:formatCode>General</c:formatCode>
                <c:ptCount val="6"/>
                <c:pt idx="0">
                  <c:v>698954.9</c:v>
                </c:pt>
                <c:pt idx="1">
                  <c:v>661482.19999999995</c:v>
                </c:pt>
                <c:pt idx="2">
                  <c:v>699510.7</c:v>
                </c:pt>
                <c:pt idx="3">
                  <c:v>968967.3</c:v>
                </c:pt>
                <c:pt idx="4">
                  <c:v>1211456.1000000001</c:v>
                </c:pt>
                <c:pt idx="5">
                  <c:v>1282602.7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C9E-4BBF-9A20-64C58377E5ED}"/>
            </c:ext>
          </c:extLst>
        </c:ser>
        <c:ser>
          <c:idx val="7"/>
          <c:order val="7"/>
          <c:tx>
            <c:strRef>
              <c:f>Деньги!$A$38</c:f>
              <c:strCache>
                <c:ptCount val="1"/>
                <c:pt idx="0">
                  <c:v>«Энергосбережение и повышение энергетической эффективности на объектах городского хозяйства...» 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Деньги!$C$38:$H$38</c:f>
              <c:numCache>
                <c:formatCode>General</c:formatCode>
                <c:ptCount val="6"/>
                <c:pt idx="0">
                  <c:v>10155.4</c:v>
                </c:pt>
                <c:pt idx="1">
                  <c:v>10805.5</c:v>
                </c:pt>
                <c:pt idx="2">
                  <c:v>10129.9</c:v>
                </c:pt>
                <c:pt idx="3">
                  <c:v>10909.1</c:v>
                </c:pt>
                <c:pt idx="4">
                  <c:v>9314.6</c:v>
                </c:pt>
                <c:pt idx="5">
                  <c:v>10001.6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DC9E-4BBF-9A20-64C58377E5ED}"/>
            </c:ext>
          </c:extLst>
        </c:ser>
        <c:ser>
          <c:idx val="8"/>
          <c:order val="8"/>
          <c:tx>
            <c:strRef>
              <c:f>Деньги!$A$41</c:f>
              <c:strCache>
                <c:ptCount val="1"/>
                <c:pt idx="0">
                  <c:v>«Охрана окружающей среды Северодвинска»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Деньги!$C$41:$H$41</c:f>
              <c:numCache>
                <c:formatCode>General</c:formatCode>
                <c:ptCount val="6"/>
                <c:pt idx="0">
                  <c:v>6363.2</c:v>
                </c:pt>
                <c:pt idx="1">
                  <c:v>4985.7</c:v>
                </c:pt>
                <c:pt idx="2">
                  <c:v>2410.3000000000002</c:v>
                </c:pt>
                <c:pt idx="3">
                  <c:v>1868.36</c:v>
                </c:pt>
                <c:pt idx="4">
                  <c:v>1695.2</c:v>
                </c:pt>
                <c:pt idx="5">
                  <c:v>2104.8000000000002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DC9E-4BBF-9A20-64C58377E5ED}"/>
            </c:ext>
          </c:extLst>
        </c:ser>
        <c:ser>
          <c:idx val="9"/>
          <c:order val="9"/>
          <c:tx>
            <c:strRef>
              <c:f>Деньги!$A$45</c:f>
              <c:strCache>
                <c:ptCount val="1"/>
                <c:pt idx="0">
                  <c:v>«Защита населения и территорий от чрезвычайных ситуаций, обеспечение первичных мер пожарной безопасности…»</c:v>
                </c:pt>
              </c:strCache>
            </c:strRef>
          </c:tx>
          <c:spPr>
            <a:ln w="28575" cap="rnd">
              <a:solidFill>
                <a:srgbClr val="6600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60033"/>
              </a:solidFill>
              <a:ln w="9525">
                <a:solidFill>
                  <a:srgbClr val="660033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Деньги!$C$45:$H$45</c:f>
              <c:numCache>
                <c:formatCode>General</c:formatCode>
                <c:ptCount val="6"/>
                <c:pt idx="0">
                  <c:v>46380.5</c:v>
                </c:pt>
                <c:pt idx="1">
                  <c:v>47565.7</c:v>
                </c:pt>
                <c:pt idx="2">
                  <c:v>52360.3</c:v>
                </c:pt>
                <c:pt idx="3">
                  <c:v>57578.5</c:v>
                </c:pt>
                <c:pt idx="4">
                  <c:v>63008.4</c:v>
                </c:pt>
                <c:pt idx="5">
                  <c:v>87715.6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DC9E-4BBF-9A20-64C58377E5ED}"/>
            </c:ext>
          </c:extLst>
        </c:ser>
        <c:ser>
          <c:idx val="10"/>
          <c:order val="10"/>
          <c:tx>
            <c:strRef>
              <c:f>Деньги!$A$49</c:f>
              <c:strCache>
                <c:ptCount val="1"/>
                <c:pt idx="0">
                  <c:v>«Экономическое развитие муниципального образования «Северодвинск» </c:v>
                </c:pt>
              </c:strCache>
            </c:strRef>
          </c:tx>
          <c:spPr>
            <a:ln w="28575" cap="rnd">
              <a:solidFill>
                <a:srgbClr val="FF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FF"/>
              </a:solidFill>
              <a:ln w="9525">
                <a:solidFill>
                  <a:srgbClr val="FF00FF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Деньги!$C$49:$H$49</c:f>
              <c:numCache>
                <c:formatCode>General</c:formatCode>
                <c:ptCount val="6"/>
                <c:pt idx="0">
                  <c:v>6384.8</c:v>
                </c:pt>
                <c:pt idx="1">
                  <c:v>2820.1</c:v>
                </c:pt>
                <c:pt idx="2">
                  <c:v>4474</c:v>
                </c:pt>
                <c:pt idx="3">
                  <c:v>20600.099999999999</c:v>
                </c:pt>
                <c:pt idx="4">
                  <c:v>25995.9</c:v>
                </c:pt>
                <c:pt idx="5">
                  <c:v>9078.7000000000007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DC9E-4BBF-9A20-64C58377E5ED}"/>
            </c:ext>
          </c:extLst>
        </c:ser>
        <c:ser>
          <c:idx val="11"/>
          <c:order val="11"/>
          <c:tx>
            <c:strRef>
              <c:f>Деньги!$A$55</c:f>
              <c:strCache>
                <c:ptCount val="1"/>
                <c:pt idx="0">
                  <c:v>«Содействие развитию институтов гражданского общества и поддержка социально ориентированных некоммерческих организаций…»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Деньги!$C$55:$H$55</c:f>
              <c:numCache>
                <c:formatCode>General</c:formatCode>
                <c:ptCount val="6"/>
                <c:pt idx="0">
                  <c:v>1659.2</c:v>
                </c:pt>
                <c:pt idx="1">
                  <c:v>2756.7</c:v>
                </c:pt>
                <c:pt idx="2">
                  <c:v>2539</c:v>
                </c:pt>
                <c:pt idx="3">
                  <c:v>2200.1</c:v>
                </c:pt>
                <c:pt idx="4">
                  <c:v>3699.7</c:v>
                </c:pt>
                <c:pt idx="5">
                  <c:v>4752.2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DC9E-4BBF-9A20-64C58377E5ED}"/>
            </c:ext>
          </c:extLst>
        </c:ser>
        <c:ser>
          <c:idx val="12"/>
          <c:order val="12"/>
          <c:tx>
            <c:strRef>
              <c:f>Деньги!$A$60</c:f>
              <c:strCache>
                <c:ptCount val="1"/>
                <c:pt idx="0">
                  <c:v>«Управление муниципальным имуществом и земельными ресурсами Северодвинска»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Деньги!$C$60:$H$60</c:f>
              <c:numCache>
                <c:formatCode>General</c:formatCode>
                <c:ptCount val="6"/>
                <c:pt idx="0">
                  <c:v>69327</c:v>
                </c:pt>
                <c:pt idx="1">
                  <c:v>98192.6</c:v>
                </c:pt>
                <c:pt idx="2">
                  <c:v>61281.7</c:v>
                </c:pt>
                <c:pt idx="3">
                  <c:v>39497.800000000003</c:v>
                </c:pt>
                <c:pt idx="4">
                  <c:v>42694.400000000001</c:v>
                </c:pt>
                <c:pt idx="5">
                  <c:v>54565.599999999999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DC9E-4BBF-9A20-64C58377E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516131360"/>
        <c:axId val="-1516130816"/>
      </c:lineChart>
      <c:catAx>
        <c:axId val="-1516131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ahnschrift SemiLight SemiConde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-1516130816"/>
        <c:crosses val="autoZero"/>
        <c:auto val="1"/>
        <c:lblAlgn val="ctr"/>
        <c:lblOffset val="100"/>
        <c:noMultiLvlLbl val="0"/>
      </c:catAx>
      <c:valAx>
        <c:axId val="-1516130816"/>
        <c:scaling>
          <c:orientation val="minMax"/>
          <c:max val="5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r>
                  <a:rPr lang="ru-RU" sz="1100"/>
                  <a:t>тыс. рублей</a:t>
                </a:r>
              </a:p>
            </c:rich>
          </c:tx>
          <c:layout>
            <c:manualLayout>
              <c:xMode val="edge"/>
              <c:yMode val="edge"/>
              <c:x val="1.7968952523793654E-2"/>
              <c:y val="0.404433666529544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Bahnschrift SemiLight SemiConde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-1516131360"/>
        <c:crosses val="autoZero"/>
        <c:crossBetween val="between"/>
        <c:majorUnit val="500000"/>
        <c:minorUnit val="10000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527376587786544"/>
          <c:y val="5.4947911193050619E-2"/>
          <c:w val="0.47162028293152619"/>
          <c:h val="0.93024911646453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Bahnschrift SemiLight SemiConde" panose="020B0502040204020203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b="0">
          <a:solidFill>
            <a:schemeClr val="tx1"/>
          </a:solidFill>
          <a:latin typeface="Bahnschrift SemiLight SemiConde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4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233962355411601E-2"/>
          <c:y val="0"/>
          <c:w val="0.84535279426350207"/>
          <c:h val="0.80191074732667311"/>
        </c:manualLayout>
      </c:layout>
      <c:pie3DChart>
        <c:varyColors val="1"/>
        <c:ser>
          <c:idx val="0"/>
          <c:order val="0"/>
          <c:tx>
            <c:strRef>
              <c:f>Деньги!$B$74</c:f>
              <c:strCache>
                <c:ptCount val="1"/>
                <c:pt idx="0">
                  <c:v>Общая сумма</c:v>
                </c:pt>
              </c:strCache>
            </c:strRef>
          </c:tx>
          <c:explosion val="65"/>
          <c:dPt>
            <c:idx val="0"/>
            <c:bubble3D val="0"/>
            <c:explosion val="6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87-4B77-A3BE-9E5F40A51161}"/>
              </c:ext>
            </c:extLst>
          </c:dPt>
          <c:dPt>
            <c:idx val="1"/>
            <c:bubble3D val="0"/>
            <c:explosion val="13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87-4B77-A3BE-9E5F40A51161}"/>
              </c:ext>
            </c:extLst>
          </c:dPt>
          <c:dPt>
            <c:idx val="2"/>
            <c:bubble3D val="0"/>
            <c:explosion val="11"/>
            <c:spPr>
              <a:solidFill>
                <a:srgbClr val="00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87-4B77-A3BE-9E5F40A51161}"/>
              </c:ext>
            </c:extLst>
          </c:dPt>
          <c:dPt>
            <c:idx val="3"/>
            <c:bubble3D val="0"/>
            <c:explosion val="21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87-4B77-A3BE-9E5F40A51161}"/>
              </c:ext>
            </c:extLst>
          </c:dPt>
          <c:dPt>
            <c:idx val="4"/>
            <c:bubble3D val="0"/>
            <c:explosion val="25"/>
            <c:spPr>
              <a:solidFill>
                <a:srgbClr val="99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87-4B77-A3BE-9E5F40A51161}"/>
              </c:ext>
            </c:extLst>
          </c:dPt>
          <c:dPt>
            <c:idx val="5"/>
            <c:bubble3D val="0"/>
            <c:explosion val="31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87-4B77-A3BE-9E5F40A51161}"/>
              </c:ext>
            </c:extLst>
          </c:dPt>
          <c:dPt>
            <c:idx val="6"/>
            <c:bubble3D val="0"/>
            <c:explosion val="39"/>
            <c:spPr>
              <a:solidFill>
                <a:srgbClr val="FF66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C87-4B77-A3BE-9E5F40A51161}"/>
              </c:ext>
            </c:extLst>
          </c:dPt>
          <c:dLbls>
            <c:dLbl>
              <c:idx val="0"/>
              <c:layout>
                <c:manualLayout>
                  <c:x val="9.4304577165885375E-2"/>
                  <c:y val="-6.7650068795774829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C87-4B77-A3BE-9E5F40A511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882567645740624E-2"/>
                  <c:y val="-0.21183774296080923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C87-4B77-A3BE-9E5F40A511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422769868011139"/>
                  <c:y val="-6.5314146006569068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120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C87-4B77-A3BE-9E5F40A511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47330273600053546"/>
                  <c:y val="7.06677178319218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C87-4B77-A3BE-9E5F40A511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61300814954454552"/>
                  <c:y val="0.2958481821108195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C87-4B77-A3BE-9E5F40A511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4126858417877844"/>
                  <c:y val="3.33390663145690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C87-4B77-A3BE-9E5F40A511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3967387653370394E-2"/>
                  <c:y val="-0.182300079193479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C87-4B77-A3BE-9E5F40A5116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6710265661178672"/>
                  <c:y val="0.277813622554385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C87-4B77-A3BE-9E5F40A5116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0214031041748393E-2"/>
                  <c:y val="0.325388802529348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C87-4B77-A3BE-9E5F40A5116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2556586818944991E-2"/>
                  <c:y val="0.250438956892387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5C87-4B77-A3BE-9E5F40A51161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9080460014046893E-2"/>
                  <c:y val="8.8073701380726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C87-4B77-A3BE-9E5F40A51161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4470868291846467E-2"/>
                  <c:y val="-1.27901976510283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C87-4B77-A3BE-9E5F40A51161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6542823451289542E-2"/>
                  <c:y val="-0.179305613034168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C87-4B77-A3BE-9E5F40A51161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9.4332144861492499E-3"/>
                  <c:y val="1.6502685854801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5C87-4B77-A3BE-9E5F40A51161}"/>
                </c:ex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Деньги!$A$75:$A$81</c:f>
              <c:strCache>
                <c:ptCount val="7"/>
                <c:pt idx="0">
                  <c:v>«Развитие образования Северодвинска» </c:v>
                </c:pt>
                <c:pt idx="1">
                  <c:v>«Развитие жилищного строительства Северодвинска»</c:v>
                </c:pt>
                <c:pt idx="2">
                  <c:v>«Обеспечение комфортного и безопасного проживания населения...»</c:v>
                </c:pt>
                <c:pt idx="3">
                  <c:v>«Развитие сферы культуры муниципального образования «Северодвинск»</c:v>
                </c:pt>
                <c:pt idx="4">
                  <c:v>«Социальная поддержка населения Северодвинска»</c:v>
                </c:pt>
                <c:pt idx="5">
                  <c:v>«Управление муниципальным имуществом и земельными ресурсами Северодвинска»
«Защита населения и территорий от чрезвычайных ситуаций, обеспечение первичных мер пожарной безопасности…»
«Развитие физической культуры и спорта...»
«Молодежь Северодвинска»</c:v>
                </c:pt>
                <c:pt idx="6">
                  <c:v>«Экономическое развитие муниципального образования «Северодвинск» 
«Энергосбережение и повышение энергетической эффективности ...» 
«Охрана окружающей среды Северодвинска»
«Содействие развитию институтов гражданского общества…»</c:v>
                </c:pt>
              </c:strCache>
            </c:strRef>
          </c:cat>
          <c:val>
            <c:numRef>
              <c:f>Деньги!$B$75:$B$81</c:f>
              <c:numCache>
                <c:formatCode>General</c:formatCode>
                <c:ptCount val="7"/>
                <c:pt idx="0">
                  <c:v>24409258.199999996</c:v>
                </c:pt>
                <c:pt idx="1">
                  <c:v>7669409.0999999996</c:v>
                </c:pt>
                <c:pt idx="2">
                  <c:v>5522973.9000000004</c:v>
                </c:pt>
                <c:pt idx="3">
                  <c:v>2732634.9</c:v>
                </c:pt>
                <c:pt idx="4">
                  <c:v>858897.29999999981</c:v>
                </c:pt>
                <c:pt idx="5">
                  <c:v>1216887.5</c:v>
                </c:pt>
                <c:pt idx="6">
                  <c:v>167704.16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5C87-4B77-A3BE-9E5F40A51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 w="9525" cap="flat" cmpd="sng" algn="ctr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899963642539851"/>
          <c:y val="3.6851697196482146E-2"/>
          <c:w val="0.56233352580925056"/>
          <c:h val="0.87599612678132865"/>
        </c:manualLayout>
      </c:layout>
      <c:area3DChart>
        <c:grouping val="stacked"/>
        <c:varyColors val="0"/>
        <c:ser>
          <c:idx val="0"/>
          <c:order val="0"/>
          <c:tx>
            <c:strRef>
              <c:f>Деньги!$B$68</c:f>
              <c:strCache>
                <c:ptCount val="1"/>
                <c:pt idx="0">
                  <c:v>Иные внебюджетные источники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2060"/>
              </a:solidFill>
            </a:ln>
            <a:effectLst/>
            <a:sp3d contourW="12700">
              <a:contourClr>
                <a:srgbClr val="002060"/>
              </a:contourClr>
            </a:sp3d>
          </c:spPr>
          <c:val>
            <c:numRef>
              <c:f>Деньги!$C$68:$H$68</c:f>
              <c:numCache>
                <c:formatCode>#,##0.00</c:formatCode>
                <c:ptCount val="6"/>
                <c:pt idx="0">
                  <c:v>13852.2</c:v>
                </c:pt>
                <c:pt idx="1">
                  <c:v>15747.2</c:v>
                </c:pt>
                <c:pt idx="2">
                  <c:v>21167.8</c:v>
                </c:pt>
                <c:pt idx="3">
                  <c:v>25268.799999999999</c:v>
                </c:pt>
                <c:pt idx="4">
                  <c:v>25958</c:v>
                </c:pt>
                <c:pt idx="5">
                  <c:v>24309.8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51E-4DBC-A973-B7FDC657BA95}"/>
            </c:ext>
          </c:extLst>
        </c:ser>
        <c:ser>
          <c:idx val="4"/>
          <c:order val="1"/>
          <c:tx>
            <c:strRef>
              <c:f>Деньги!$B$66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9900CC"/>
            </a:solidFill>
            <a:ln w="12700">
              <a:solidFill>
                <a:srgbClr val="002060"/>
              </a:solidFill>
            </a:ln>
            <a:effectLst/>
            <a:sp3d contourW="12700">
              <a:contourClr>
                <a:srgbClr val="002060"/>
              </a:contourClr>
            </a:sp3d>
          </c:spP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Деньги!$C$66:$H$66</c:f>
              <c:numCache>
                <c:formatCode>#,##0.00</c:formatCode>
                <c:ptCount val="6"/>
                <c:pt idx="0">
                  <c:v>2715430.1</c:v>
                </c:pt>
                <c:pt idx="1">
                  <c:v>2889576.5</c:v>
                </c:pt>
                <c:pt idx="2">
                  <c:v>2940216.1</c:v>
                </c:pt>
                <c:pt idx="3">
                  <c:v>3447836.46</c:v>
                </c:pt>
                <c:pt idx="4">
                  <c:v>3482860.3</c:v>
                </c:pt>
                <c:pt idx="5">
                  <c:v>3906113.3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51E-4DBC-A973-B7FDC657BA95}"/>
            </c:ext>
          </c:extLst>
        </c:ser>
        <c:ser>
          <c:idx val="3"/>
          <c:order val="2"/>
          <c:tx>
            <c:strRef>
              <c:f>Деньги!$B$65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B0F0"/>
            </a:solidFill>
            <a:ln w="12700">
              <a:solidFill>
                <a:srgbClr val="002060"/>
              </a:solidFill>
            </a:ln>
            <a:effectLst/>
            <a:sp3d contourW="12700">
              <a:contourClr>
                <a:srgbClr val="002060"/>
              </a:contourClr>
            </a:sp3d>
          </c:spP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Деньги!$C$65:$H$65</c:f>
              <c:numCache>
                <c:formatCode>#,##0.00</c:formatCode>
                <c:ptCount val="6"/>
                <c:pt idx="0">
                  <c:v>2584985.1</c:v>
                </c:pt>
                <c:pt idx="1">
                  <c:v>2287803.4</c:v>
                </c:pt>
                <c:pt idx="2">
                  <c:v>2655395.4</c:v>
                </c:pt>
                <c:pt idx="3">
                  <c:v>3300022.8</c:v>
                </c:pt>
                <c:pt idx="4">
                  <c:v>3231436.2</c:v>
                </c:pt>
                <c:pt idx="5">
                  <c:v>3469991.4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51E-4DBC-A973-B7FDC657BA95}"/>
            </c:ext>
          </c:extLst>
        </c:ser>
        <c:ser>
          <c:idx val="2"/>
          <c:order val="3"/>
          <c:tx>
            <c:strRef>
              <c:f>Деньги!$B$64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16000">
                  <a:srgbClr val="92D050">
                    <a:shade val="67500"/>
                    <a:satMod val="115000"/>
                    <a:lumMod val="80000"/>
                    <a:lumOff val="20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12700">
              <a:solidFill>
                <a:srgbClr val="002060"/>
              </a:solidFill>
            </a:ln>
            <a:effectLst/>
            <a:sp3d contourW="12700">
              <a:contourClr>
                <a:srgbClr val="002060"/>
              </a:contourClr>
            </a:sp3d>
          </c:spP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Деньги!$C$64:$H$64</c:f>
              <c:numCache>
                <c:formatCode>#,##0.00</c:formatCode>
                <c:ptCount val="6"/>
                <c:pt idx="0">
                  <c:v>64157.7</c:v>
                </c:pt>
                <c:pt idx="1">
                  <c:v>86063.1</c:v>
                </c:pt>
                <c:pt idx="2">
                  <c:v>158920.70000000001</c:v>
                </c:pt>
                <c:pt idx="3">
                  <c:v>561230.4</c:v>
                </c:pt>
                <c:pt idx="4">
                  <c:v>1071418.6000000001</c:v>
                </c:pt>
                <c:pt idx="5">
                  <c:v>1668208.9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51E-4DBC-A973-B7FDC657BA95}"/>
            </c:ext>
          </c:extLst>
        </c:ser>
        <c:ser>
          <c:idx val="1"/>
          <c:order val="4"/>
          <c:tx>
            <c:strRef>
              <c:f>Деньги!$B$67</c:f>
              <c:strCache>
                <c:ptCount val="1"/>
                <c:pt idx="0">
                  <c:v>ГК Фонд содействия реформированию ЖКХ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18000">
                  <a:srgbClr val="FFFF00">
                    <a:shade val="67500"/>
                    <a:satMod val="115000"/>
                    <a:lumMod val="80000"/>
                    <a:lumOff val="20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12700">
              <a:solidFill>
                <a:srgbClr val="002060"/>
              </a:solidFill>
            </a:ln>
            <a:effectLst/>
            <a:sp3d contourW="12700">
              <a:contourClr>
                <a:srgbClr val="002060"/>
              </a:contourClr>
            </a:sp3d>
          </c:spPr>
          <c:cat>
            <c:numRef>
              <c:f>Деньги!$C$1:$H$1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Деньги!$C$67:$H$67</c:f>
              <c:numCache>
                <c:formatCode>#,##0.00</c:formatCode>
                <c:ptCount val="6"/>
                <c:pt idx="0">
                  <c:v>381984.8</c:v>
                </c:pt>
                <c:pt idx="1">
                  <c:v>596545.19999999995</c:v>
                </c:pt>
                <c:pt idx="2">
                  <c:v>3338.7</c:v>
                </c:pt>
                <c:pt idx="3">
                  <c:v>180601.5</c:v>
                </c:pt>
                <c:pt idx="4">
                  <c:v>404440.1</c:v>
                </c:pt>
                <c:pt idx="5">
                  <c:v>362884.2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51E-4DBC-A973-B7FDC657B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16135712"/>
        <c:axId val="-1516135168"/>
        <c:axId val="0"/>
      </c:area3DChart>
      <c:catAx>
        <c:axId val="-1516135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ahnschrift SemiLight SemiConde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-1516135168"/>
        <c:crosses val="autoZero"/>
        <c:auto val="1"/>
        <c:lblAlgn val="ctr"/>
        <c:lblOffset val="100"/>
        <c:noMultiLvlLbl val="0"/>
      </c:catAx>
      <c:valAx>
        <c:axId val="-1516135168"/>
        <c:scaling>
          <c:orientation val="minMax"/>
          <c:max val="9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r>
                  <a:rPr lang="ru-RU"/>
                  <a:t>тыс.</a:t>
                </a:r>
                <a:r>
                  <a:rPr lang="ru-RU" baseline="0"/>
                  <a:t> рублей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1.2988426834884881E-2"/>
              <c:y val="0.327345951097760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ahnschrift SemiLight SemiConde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-15161357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579316423982542"/>
          <c:y val="0.19484801040975075"/>
          <c:w val="0.25300840101005606"/>
          <c:h val="0.58312391446198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Bahnschrift SemiLight SemiConde" panose="020B0502040204020203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Bahnschrift SemiLight SemiConde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599910888939993"/>
          <c:y val="2.764769769746769E-2"/>
          <c:w val="0.52263360066036613"/>
          <c:h val="0.884547906575695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'Кол-во мероприятий'!$A$14</c:f>
              <c:strCache>
                <c:ptCount val="1"/>
                <c:pt idx="0">
                  <c:v>«Управление муниципальным имуществом и земельными ресурсами Северодвинска»</c:v>
                </c:pt>
              </c:strCache>
            </c:strRef>
          </c:tx>
          <c:spPr>
            <a:solidFill>
              <a:schemeClr val="tx1"/>
            </a:soli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мероприятий'!$B$14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09-4F41-98A6-C58FEEFA504F}"/>
            </c:ext>
          </c:extLst>
        </c:ser>
        <c:ser>
          <c:idx val="1"/>
          <c:order val="1"/>
          <c:tx>
            <c:strRef>
              <c:f>'Кол-во мероприятий'!$A$9</c:f>
              <c:strCache>
                <c:ptCount val="1"/>
                <c:pt idx="0">
                  <c:v>«Энергосбережение и повышение энергетической эффективности...» 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18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мероприятий'!$B$9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09-4F41-98A6-C58FEEFA504F}"/>
            </c:ext>
          </c:extLst>
        </c:ser>
        <c:ser>
          <c:idx val="2"/>
          <c:order val="2"/>
          <c:tx>
            <c:strRef>
              <c:f>'Кол-во мероприятий'!$A$10</c:f>
              <c:strCache>
                <c:ptCount val="1"/>
                <c:pt idx="0">
                  <c:v>«Охрана окружающей среды Северодвинска»</c:v>
                </c:pt>
              </c:strCache>
            </c:strRef>
          </c:tx>
          <c:spPr>
            <a:gradFill flip="none" rotWithShape="1">
              <a:gsLst>
                <a:gs pos="0">
                  <a:srgbClr val="800000">
                    <a:shade val="30000"/>
                    <a:satMod val="115000"/>
                  </a:srgbClr>
                </a:gs>
                <a:gs pos="24000">
                  <a:srgbClr val="800000">
                    <a:shade val="67500"/>
                    <a:satMod val="115000"/>
                  </a:srgbClr>
                </a:gs>
                <a:gs pos="100000">
                  <a:srgbClr val="80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мероприятий'!$B$10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09-4F41-98A6-C58FEEFA504F}"/>
            </c:ext>
          </c:extLst>
        </c:ser>
        <c:ser>
          <c:idx val="3"/>
          <c:order val="3"/>
          <c:tx>
            <c:strRef>
              <c:f>'Кол-во мероприятий'!$A$5</c:f>
              <c:strCache>
                <c:ptCount val="1"/>
                <c:pt idx="0">
                  <c:v>«Социальная поддержка населения Северодвинска»</c:v>
                </c:pt>
              </c:strCache>
            </c:strRef>
          </c:tx>
          <c:spPr>
            <a:solidFill>
              <a:schemeClr val="bg1">
                <a:lumMod val="85000"/>
                <a:alpha val="90000"/>
              </a:schemeClr>
            </a:soli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мероприятий'!$B$5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09-4F41-98A6-C58FEEFA504F}"/>
            </c:ext>
          </c:extLst>
        </c:ser>
        <c:ser>
          <c:idx val="4"/>
          <c:order val="4"/>
          <c:tx>
            <c:strRef>
              <c:f>'Кол-во мероприятий'!$A$13</c:f>
              <c:strCache>
                <c:ptCount val="1"/>
                <c:pt idx="0">
                  <c:v>«Содействие развитию институтов гражданского общества…»</c:v>
                </c:pt>
              </c:strCache>
            </c:strRef>
          </c:tx>
          <c:spPr>
            <a:gradFill flip="none" rotWithShape="1">
              <a:gsLst>
                <a:gs pos="0">
                  <a:srgbClr val="66FF99">
                    <a:shade val="30000"/>
                    <a:satMod val="115000"/>
                  </a:srgbClr>
                </a:gs>
                <a:gs pos="24000">
                  <a:srgbClr val="66FF99">
                    <a:shade val="67500"/>
                    <a:satMod val="115000"/>
                  </a:srgbClr>
                </a:gs>
                <a:gs pos="100000">
                  <a:srgbClr val="66FF9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мероприятий'!$B$13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009-4F41-98A6-C58FEEFA504F}"/>
            </c:ext>
          </c:extLst>
        </c:ser>
        <c:ser>
          <c:idx val="5"/>
          <c:order val="5"/>
          <c:tx>
            <c:strRef>
              <c:f>'Кол-во мероприятий'!$A$4</c:f>
              <c:strCache>
                <c:ptCount val="1"/>
                <c:pt idx="0">
                  <c:v>«Развитие физической культуры и спорта Северодвинска»</c:v>
                </c:pt>
              </c:strCache>
            </c:strRef>
          </c:tx>
          <c:spPr>
            <a:gradFill>
              <a:gsLst>
                <a:gs pos="0">
                  <a:schemeClr val="bg1">
                    <a:lumMod val="65000"/>
                  </a:schemeClr>
                </a:gs>
                <a:gs pos="24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мероприятий'!$B$4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009-4F41-98A6-C58FEEFA504F}"/>
            </c:ext>
          </c:extLst>
        </c:ser>
        <c:ser>
          <c:idx val="6"/>
          <c:order val="6"/>
          <c:tx>
            <c:strRef>
              <c:f>'Кол-во мероприятий'!$A$11</c:f>
              <c:strCache>
                <c:ptCount val="1"/>
                <c:pt idx="0">
                  <c:v>«Защита населения и территорий от чрезвычайных ситуаций…»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24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мероприятий'!$B$11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009-4F41-98A6-C58FEEFA504F}"/>
            </c:ext>
          </c:extLst>
        </c:ser>
        <c:ser>
          <c:idx val="7"/>
          <c:order val="7"/>
          <c:tx>
            <c:strRef>
              <c:f>'Кол-во мероприятий'!$A$12</c:f>
              <c:strCache>
                <c:ptCount val="1"/>
                <c:pt idx="0">
                  <c:v>«Экономическое развитие муниципального образования «Северодвинск» </c:v>
                </c:pt>
              </c:strCache>
            </c:strRef>
          </c:tx>
          <c:spPr>
            <a:gradFill flip="none" rotWithShape="1">
              <a:gsLst>
                <a:gs pos="0">
                  <a:srgbClr val="FF00FF">
                    <a:shade val="30000"/>
                    <a:satMod val="115000"/>
                  </a:srgbClr>
                </a:gs>
                <a:gs pos="24000">
                  <a:srgbClr val="FF00FF">
                    <a:shade val="67500"/>
                    <a:satMod val="115000"/>
                  </a:srgbClr>
                </a:gs>
                <a:gs pos="100000">
                  <a:srgbClr val="FF00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мероприятий'!$B$12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009-4F41-98A6-C58FEEFA504F}"/>
            </c:ext>
          </c:extLst>
        </c:ser>
        <c:ser>
          <c:idx val="8"/>
          <c:order val="8"/>
          <c:tx>
            <c:strRef>
              <c:f>'Кол-во мероприятий'!$A$6</c:f>
              <c:strCache>
                <c:ptCount val="1"/>
                <c:pt idx="0">
                  <c:v>«Молодежь Северодвинска»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16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мероприятий'!$B$6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009-4F41-98A6-C58FEEFA504F}"/>
            </c:ext>
          </c:extLst>
        </c:ser>
        <c:ser>
          <c:idx val="9"/>
          <c:order val="9"/>
          <c:tx>
            <c:strRef>
              <c:f>'Кол-во мероприятий'!$A$7</c:f>
              <c:strCache>
                <c:ptCount val="1"/>
                <c:pt idx="0">
                  <c:v>«Развитие жилищного строительства Северодвинска»</c:v>
                </c:pt>
              </c:strCache>
            </c:strRef>
          </c:tx>
          <c:spPr>
            <a:gradFill flip="none" rotWithShape="1">
              <a:gsLst>
                <a:gs pos="0">
                  <a:srgbClr val="FF781D">
                    <a:shade val="30000"/>
                    <a:satMod val="115000"/>
                  </a:srgbClr>
                </a:gs>
                <a:gs pos="17000">
                  <a:srgbClr val="FF781D">
                    <a:shade val="67500"/>
                    <a:satMod val="115000"/>
                  </a:srgbClr>
                </a:gs>
                <a:gs pos="100000">
                  <a:srgbClr val="FF781D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мероприятий'!$B$7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009-4F41-98A6-C58FEEFA504F}"/>
            </c:ext>
          </c:extLst>
        </c:ser>
        <c:ser>
          <c:idx val="10"/>
          <c:order val="10"/>
          <c:tx>
            <c:strRef>
              <c:f>'Кол-во мероприятий'!$A$8</c:f>
              <c:strCache>
                <c:ptCount val="1"/>
                <c:pt idx="0">
                  <c:v>«Обеспечение комфортного и безопасного проживания населения...»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25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мероприятий'!$B$8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009-4F41-98A6-C58FEEFA504F}"/>
            </c:ext>
          </c:extLst>
        </c:ser>
        <c:ser>
          <c:idx val="11"/>
          <c:order val="11"/>
          <c:tx>
            <c:strRef>
              <c:f>'Кол-во мероприятий'!$A$3</c:f>
              <c:strCache>
                <c:ptCount val="1"/>
                <c:pt idx="0">
                  <c:v>«Развитие сферы культуры муниципального образования «Северодвинск»</c:v>
                </c:pt>
              </c:strCache>
            </c:strRef>
          </c:tx>
          <c:spPr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25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'Кол-во мероприятий'!$B$3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009-4F41-98A6-C58FEEFA504F}"/>
            </c:ext>
          </c:extLst>
        </c:ser>
        <c:ser>
          <c:idx val="12"/>
          <c:order val="12"/>
          <c:tx>
            <c:strRef>
              <c:f>'Кол-во мероприятий'!$A$2</c:f>
              <c:strCache>
                <c:ptCount val="1"/>
                <c:pt idx="0">
                  <c:v>«Развитие образования Северодвинска» 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28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>
              <a:glow rad="127000">
                <a:schemeClr val="accent1">
                  <a:alpha val="40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28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19050">
                <a:solidFill>
                  <a:srgbClr val="00206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009-4F41-98A6-C58FEEFA5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5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trendlineType val="linear"/>
            <c:dispRSqr val="0"/>
            <c:dispEq val="0"/>
          </c:trendline>
          <c:val>
            <c:numRef>
              <c:f>'Кол-во мероприятий'!$B$2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3009-4F41-98A6-C58FEEFA5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16235568"/>
        <c:axId val="-1152901280"/>
      </c:barChart>
      <c:catAx>
        <c:axId val="-1516235568"/>
        <c:scaling>
          <c:orientation val="minMax"/>
        </c:scaling>
        <c:delete val="1"/>
        <c:axPos val="l"/>
        <c:majorTickMark val="none"/>
        <c:minorTickMark val="none"/>
        <c:tickLblPos val="nextTo"/>
        <c:crossAx val="-1152901280"/>
        <c:crosses val="autoZero"/>
        <c:auto val="1"/>
        <c:lblAlgn val="ctr"/>
        <c:lblOffset val="100"/>
        <c:noMultiLvlLbl val="0"/>
      </c:catAx>
      <c:valAx>
        <c:axId val="-1152901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r>
                  <a:rPr lang="ru-RU" sz="1200">
                    <a:solidFill>
                      <a:sysClr val="windowText" lastClr="000000"/>
                    </a:solidFill>
                  </a:rPr>
                  <a:t>Количество мероприятий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ahnschrift SemiLight SemiConde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-151623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egendEntry>
        <c:idx val="13"/>
        <c:delete val="1"/>
      </c:legendEntry>
      <c:layout>
        <c:manualLayout>
          <c:xMode val="edge"/>
          <c:yMode val="edge"/>
          <c:x val="8.2393324972897791E-3"/>
          <c:y val="9.0925105247357085E-2"/>
          <c:w val="0.44279224859182581"/>
          <c:h val="0.779774854666996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ahnschrift SemiLight SemiConde" panose="020B0502040204020203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0">
          <a:latin typeface="Bahnschrift SemiLight SemiConde" panose="020B0502040204020203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  <a:alpha val="59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9050">
              <a:solidFill>
                <a:srgbClr val="002060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p3d contourW="19050"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1.4081397982539798E-2"/>
                  <c:y val="-2.6536675663488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1E8-4009-98A4-22F6D31F80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9611030204607E-2"/>
                  <c:y val="-2.9575553696648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1E8-4009-98A4-22F6D31F80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11512680778296E-2"/>
                  <c:y val="-3.3872666108994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1E8-4009-98A4-22F6D31F80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242405236756078E-2"/>
                  <c:y val="-2.7349698072763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1E8-4009-98A4-22F6D31F80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705618554914484E-2"/>
                  <c:y val="-3.9059998235490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1E8-4009-98A4-22F6D31F808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3276091044167602E-2"/>
                  <c:y val="-1.8026642873014111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Bahnschrift SemiLight SemiConde" panose="020B0502040204020203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1E8-4009-98A4-22F6D31F808D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4.3302652167624349E-2"/>
                      <c:h val="5.317421328185757E-2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002060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'Кол-во мероприятий'!$A$18:$A$23</c:f>
              <c:numCache>
                <c:formatCode>@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'Кол-во мероприятий'!$B$18:$B$23</c:f>
              <c:numCache>
                <c:formatCode>General</c:formatCode>
                <c:ptCount val="6"/>
                <c:pt idx="0">
                  <c:v>445</c:v>
                </c:pt>
                <c:pt idx="1">
                  <c:v>440</c:v>
                </c:pt>
                <c:pt idx="2">
                  <c:v>435</c:v>
                </c:pt>
                <c:pt idx="3">
                  <c:v>453</c:v>
                </c:pt>
                <c:pt idx="4">
                  <c:v>460</c:v>
                </c:pt>
                <c:pt idx="5">
                  <c:v>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1E8-4009-98A4-22F6D31F8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152898560"/>
        <c:axId val="-1152890944"/>
        <c:axId val="0"/>
      </c:bar3DChart>
      <c:catAx>
        <c:axId val="-1152898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r>
                  <a:rPr lang="ru-RU" sz="1300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Bahnschrift SemiLight SemiConde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-1152890944"/>
        <c:crosses val="autoZero"/>
        <c:auto val="1"/>
        <c:lblAlgn val="ctr"/>
        <c:lblOffset val="100"/>
        <c:noMultiLvlLbl val="0"/>
      </c:catAx>
      <c:valAx>
        <c:axId val="-1152890944"/>
        <c:scaling>
          <c:orientation val="minMax"/>
          <c:max val="4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ysClr val="windowText" lastClr="000000"/>
                    </a:solidFill>
                    <a:latin typeface="Bahnschrift SemiLight SemiConde" panose="020B0502040204020203" pitchFamily="34" charset="0"/>
                    <a:ea typeface="+mn-ea"/>
                    <a:cs typeface="+mn-cs"/>
                  </a:defRPr>
                </a:pPr>
                <a:r>
                  <a:rPr lang="ru-RU" sz="1300"/>
                  <a:t>количество мероприятий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Bahnschrift SemiLight SemiConde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-115289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Bahnschrift SemiLight SemiConde" panose="020B0502040204020203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2124D0-A760-46D9-B314-89E93CF48320}" type="datetimeFigureOut">
              <a:rPr lang="ru-RU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2CF6375-7C84-41A1-BB70-EEBDFA7A6D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0690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fld id="{7CC2D859-DB5E-4571-B17B-D68BFC3BFD88}" type="slidenum">
              <a:rPr lang="ru-RU" altLang="ru-RU">
                <a:latin typeface="Calibri" pitchFamily="34" charset="0"/>
              </a:rPr>
              <a:pPr/>
              <a:t>1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2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407AD9-1D52-41D7-A3B3-D38D5CF5E645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50F8D-252F-4BB2-9DD6-DFDB3DC58F8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60B6A-4BA9-4981-B432-17D6F644BABD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AE651-90F8-4EA1-B415-F2D5B23B03A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8D6DD-0CB7-4850-9141-805EAA437D2F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CC9B3-D869-4AA9-AE6F-6A3AB818294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8F26A-A306-47EF-8A7E-781F85F07F37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B4CCE-EF79-4733-8E01-A59CC91ACCF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28F683-C0EB-4886-885E-BFA3DB3589E2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2E33C-B261-4796-A7F4-3146D9BE2AD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8A31A8-9FC0-48BF-A57E-C522583043F8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46B2C-C2AA-4F53-8484-C792645B4BB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4CBBE-B631-4F85-9CB4-C560A8C00E53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F475-205F-41EB-BCF9-C0B9D178096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ADB35-66F1-4F9E-BD88-5E31175C6994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9399E-6DCF-44C6-B54D-76591276C42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BC3197-86EA-4F79-A1AA-1B0CC199B029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B40CF-2B75-4224-A210-E98F91C93DF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1E3D6-E31D-442E-B2D7-EC7580E9E820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CA15B-FD2C-4D2A-8407-8B08EF919F3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07803-CAEC-4350-A919-165BD0948659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CD9A6-65A1-4F60-A779-7A2FA82E447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86B7D4-848E-45D9-9E3A-DFA723D25103}" type="datetime1">
              <a:rPr lang="ru-RU" smtClean="0"/>
              <a:pPr>
                <a:defRPr/>
              </a:pPr>
              <a:t>20.06.2022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Сводный доклад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E03E39-6879-49F8-BEB2-5E090EA719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1412875"/>
            <a:ext cx="5969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AutoShape 2" descr="https://www.vectorportal.com/img_novi/banner468x60glow3_755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  <p:sp useBgFill="1"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013" y="2349500"/>
            <a:ext cx="8737600" cy="27352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ИТОГАХ РЕАЛИЗАЦИИ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ПРОГРАММ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СЕВЕРОДВИНСКА </a:t>
            </a:r>
            <a:endParaRPr lang="en-US" altLang="ru-RU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2016-2021 ГОДЫ (</a:t>
            </a:r>
            <a:r>
              <a:rPr lang="en-US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63675" y="374650"/>
            <a:ext cx="6335713" cy="757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МУНИЦИПАЛЬНОЕ ОБРАЗОВАНИЕ «СЕВЕРОДВИНСК» 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1476375" y="5732463"/>
            <a:ext cx="6119813" cy="0"/>
          </a:xfrm>
          <a:prstGeom prst="line">
            <a:avLst/>
          </a:prstGeom>
          <a:noFill/>
          <a:ln w="69850" cmpd="thickThin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6538" y="5927725"/>
            <a:ext cx="864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chemeClr val="tx2"/>
                </a:solidFill>
              </a:rPr>
              <a:t>УПРАВЛЕНИЕ ЭКОНОМИКИ АДМИНИСТРАЦИИ СЕВЕРОДВИНСКА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986C5DDF-0111-38F3-E1E2-BE57CB1D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581072"/>
              </p:ext>
            </p:extLst>
          </p:nvPr>
        </p:nvGraphicFramePr>
        <p:xfrm>
          <a:off x="251520" y="1268760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26064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Динамика финансирования муниципальных программ за период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– 2021 гг.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05599"/>
              </p:ext>
            </p:extLst>
          </p:nvPr>
        </p:nvGraphicFramePr>
        <p:xfrm>
          <a:off x="251520" y="1220803"/>
          <a:ext cx="6912768" cy="5310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1976"/>
                <a:gridCol w="660817"/>
                <a:gridCol w="660817"/>
                <a:gridCol w="711046"/>
                <a:gridCol w="1008112"/>
              </a:tblGrid>
              <a:tr h="301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муниципальной программы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Расходы, млн. рублей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Темп роста, %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Темп роста в сопоставимых ценах, 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2016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2021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«Содействие развитию институтов гражданского общества и поддержка социально ориентированных некоммерческих организаций в муниципальном образовании «Северодвинск»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286,42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218,87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7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«Молодежь Северодвинска»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20,72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212,81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162,63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0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«Защита населения и территорий от чрезвычайных ситуаций, обеспечение первичных мер пожарной безопасности и безопасности людей на водных объектах на территории муниципального образования «Северодвинск»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46,38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87,72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189,12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144,52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2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«Обеспечение комфортного и безопасного проживания населения на территории муниципально образования «Северодвинск»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698,95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1 282,60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183,50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140,23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«Социальная поддержка населения Северодвинска»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109,98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189,24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172,07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131,49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«Развитие образования Северодвинска»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3 138,60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5 165,03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164,56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125,76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«Развитие физической культуры и спорта Северодвинска»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41,03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64,88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158,13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120,84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1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«Развитие жилищного строительства Северодвинска»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1 263,25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1 994,33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157,87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120,64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«Развитие сферы культуры муниципального образования «Северодвинск»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347,61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523,11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150,49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115,00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«Экономическое развитие муниципального образования «Северодвинск»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9,08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142,19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↑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108,66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«Энергосбережение и повышение энергетической эффективности на объектах городского хозяйства муниципального образования «Северодвинск»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98,49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↓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75,26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«Управление муниципальным имуществом и земельными ресурсами Северодвинска»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69,33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54,57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78,71</a:t>
                      </a:r>
                      <a:r>
                        <a:rPr lang="en-US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↓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7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«Охрана окружающей среды Северодвинска»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2,10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33,08</a:t>
                      </a:r>
                      <a:r>
                        <a:rPr lang="en-US" sz="1000" b="1" u="none" strike="noStrike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↓</a:t>
                      </a:r>
                      <a:endParaRPr lang="ru-RU" sz="1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0" marR="4050" marT="40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98938"/>
              </p:ext>
            </p:extLst>
          </p:nvPr>
        </p:nvGraphicFramePr>
        <p:xfrm>
          <a:off x="7308304" y="2492896"/>
          <a:ext cx="1728192" cy="223224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864096"/>
                <a:gridCol w="864096"/>
              </a:tblGrid>
              <a:tr h="4362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1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Индекс</a:t>
                      </a:r>
                      <a:r>
                        <a:rPr lang="ru-RU" sz="11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потребительских цен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Bahnschrift SemiLight SemiConde"/>
                      </a:endParaRPr>
                    </a:p>
                  </a:txBody>
                  <a:tcPr marL="9525" marR="9525" marT="9525" marB="0" anchor="ctr"/>
                </a:tc>
              </a:tr>
              <a:tr h="2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104,77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101,53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103,95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103,13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104,73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9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109,57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1468" y="18864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Финансирование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муниципальных программ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2016 году и 2021 году, сравнение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5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608" y="188640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Распределение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финансирования </a:t>
            </a: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в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разрезе муниципальных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за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2016-2021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гг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89460"/>
              </p:ext>
            </p:extLst>
          </p:nvPr>
        </p:nvGraphicFramePr>
        <p:xfrm>
          <a:off x="478397" y="1223861"/>
          <a:ext cx="818720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383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673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 и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объемы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финансирования муниципальных программ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за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период 2016-2021 гг.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11B8FC2-B160-BCD0-0B27-DC65BAD1AD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808980"/>
              </p:ext>
            </p:extLst>
          </p:nvPr>
        </p:nvGraphicFramePr>
        <p:xfrm>
          <a:off x="251520" y="1412776"/>
          <a:ext cx="86409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78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76617"/>
            <a:ext cx="8426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Рейтинг муниципальных программ по количеству мероприятий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2021 году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700443"/>
              </p:ext>
            </p:extLst>
          </p:nvPr>
        </p:nvGraphicFramePr>
        <p:xfrm>
          <a:off x="107504" y="1340768"/>
          <a:ext cx="8928992" cy="5214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739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60648"/>
            <a:ext cx="731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Общее количество мероприятий за период 2016-2021 гг.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82933"/>
              </p:ext>
            </p:extLst>
          </p:nvPr>
        </p:nvGraphicFramePr>
        <p:xfrm>
          <a:off x="769450" y="1700808"/>
          <a:ext cx="76051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5133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2103</TotalTime>
  <Words>343</Words>
  <Application>Microsoft Office PowerPoint</Application>
  <PresentationFormat>Экран (4:3)</PresentationFormat>
  <Paragraphs>123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Bahnschrift SemiLight SemiConde</vt:lpstr>
      <vt:lpstr>Calibri</vt:lpstr>
      <vt:lpstr>Cambria</vt:lpstr>
      <vt:lpstr>Candara</vt:lpstr>
      <vt:lpstr>Symbol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КЕВ</dc:creator>
  <cp:lastModifiedBy>Чецкая Юлия Владимировна</cp:lastModifiedBy>
  <cp:revision>104</cp:revision>
  <cp:lastPrinted>2020-07-28T07:49:24Z</cp:lastPrinted>
  <dcterms:created xsi:type="dcterms:W3CDTF">2020-06-22T13:01:37Z</dcterms:created>
  <dcterms:modified xsi:type="dcterms:W3CDTF">2022-06-20T14:43:00Z</dcterms:modified>
</cp:coreProperties>
</file>