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9" r:id="rId2"/>
    <p:sldId id="256" r:id="rId3"/>
    <p:sldId id="277" r:id="rId4"/>
    <p:sldId id="278" r:id="rId5"/>
    <p:sldId id="263" r:id="rId6"/>
    <p:sldId id="296" r:id="rId7"/>
    <p:sldId id="297" r:id="rId8"/>
    <p:sldId id="273" r:id="rId9"/>
    <p:sldId id="267" r:id="rId10"/>
    <p:sldId id="269" r:id="rId11"/>
    <p:sldId id="300" r:id="rId12"/>
    <p:sldId id="268" r:id="rId13"/>
    <p:sldId id="272" r:id="rId14"/>
    <p:sldId id="271" r:id="rId15"/>
    <p:sldId id="280" r:id="rId16"/>
    <p:sldId id="270" r:id="rId17"/>
    <p:sldId id="275" r:id="rId18"/>
    <p:sldId id="281" r:id="rId19"/>
    <p:sldId id="294" r:id="rId20"/>
    <p:sldId id="298" r:id="rId21"/>
    <p:sldId id="286" r:id="rId22"/>
    <p:sldId id="299" r:id="rId23"/>
    <p:sldId id="288" r:id="rId24"/>
    <p:sldId id="290" r:id="rId25"/>
    <p:sldId id="291" r:id="rId26"/>
    <p:sldId id="292" r:id="rId27"/>
    <p:sldId id="293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1AC"/>
    <a:srgbClr val="FF3399"/>
    <a:srgbClr val="FF5353"/>
    <a:srgbClr val="EBE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work\DOCUMENT\BUDGET\&#1041;&#1086;&#1075;&#1076;&#1072;&#1085;&#1086;&#1074;&#1072;%20&#1051;.&#1040;\2022\&#1057;&#1083;&#1072;&#1081;&#1076;&#1099;\&#1055;&#1091;&#1073;&#1083;&#1080;&#1095;&#1085;&#1099;&#1077;%20&#1089;&#1083;&#1091;&#1096;&#1072;&#1085;&#1080;&#1103;%20&#1087;&#1088;&#1086;&#1077;&#1082;&#1090;%202023-2025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work\DOCUMENT\DOHODS\2023\&#1055;&#1056;&#1054;&#1045;&#1050;&#1058;%20&#1041;&#1070;&#1044;&#1046;&#1045;&#1058;&#1040;%202023-2025\&#1055;&#1091;&#1073;&#1083;&#1080;&#1095;&#1085;&#1099;&#1077;%20&#1089;&#1083;&#1091;&#1096;&#1072;&#1085;&#1080;&#1103;\&#1088;&#1072;&#1073;&#1086;&#1095;&#1080;&#1077;%20&#1084;&#1072;&#1090;&#1077;&#1088;&#1080;&#1072;&#1083;&#1099;\&#1050;%20&#1089;&#1083;&#1072;&#1081;&#1076;&#1072;&#1084;%202023-2025%20&#1054;&#1044;%20&#1074;%20&#1090;&#1099;&#1089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work\DOCUMENT\DOHODS\2023\&#1055;&#1056;&#1054;&#1045;&#1050;&#1058;%20&#1041;&#1070;&#1044;&#1046;&#1045;&#1058;&#1040;%202023-2025\&#1055;&#1091;&#1073;&#1083;&#1080;&#1095;&#1085;&#1099;&#1077;%20&#1089;&#1083;&#1091;&#1096;&#1072;&#1085;&#1080;&#1103;\&#1088;&#1072;&#1073;&#1086;&#1095;&#1080;&#1077;%20&#1084;&#1072;&#1090;&#1077;&#1088;&#1080;&#1072;&#1083;&#1099;\&#1050;%20&#1089;&#1083;&#1072;&#1081;&#1076;&#1072;&#1084;%202023-2025%20&#1054;&#1044;%20&#1074;%20&#1090;&#1099;&#1089;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work\DOCUMENT\BUDGET\&#1041;&#1086;&#1075;&#1076;&#1072;&#1085;&#1086;&#1074;&#1072;%20&#1051;.&#1040;\2022\&#1057;&#1083;&#1072;&#1081;&#1076;&#1099;\&#1055;&#1091;&#1073;&#1083;&#1080;&#1095;&#1085;&#1099;&#1077;%20&#1089;&#1083;&#1091;&#1096;&#1072;&#1085;&#1080;&#1103;%20&#1087;&#1088;&#1086;&#1077;&#1082;&#1090;%202023-2025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work\DOCUMENT\BUDGET\&#1041;&#1086;&#1075;&#1076;&#1072;&#1085;&#1086;&#1074;&#1072;%20&#1051;.&#1040;\2022\&#1057;&#1083;&#1072;&#1081;&#1076;&#1099;\&#1055;&#1091;&#1073;&#1083;&#1080;&#1095;&#1085;&#1099;&#1077;%20&#1089;&#1083;&#1091;&#1096;&#1072;&#1085;&#1080;&#1103;%20&#1087;&#1088;&#1086;&#1077;&#1082;&#1090;%202023-2025\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work\DOCUMENT\BUDGET\&#1041;&#1086;&#1075;&#1076;&#1072;&#1085;&#1086;&#1074;&#1072;%20&#1051;.&#1040;\2022\&#1057;&#1083;&#1072;&#1081;&#1076;&#1099;\&#1055;&#1091;&#1073;&#1083;&#1080;&#1095;&#1085;&#1099;&#1077;%20&#1089;&#1083;&#1091;&#1096;&#1072;&#1085;&#1080;&#1103;%20&#1087;&#1088;&#1086;&#1077;&#1082;&#1090;%202023-2025\&#1051;&#1080;&#1089;&#1090;%20Microsoft%20Exc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 местного бюджета</a:t>
            </a:r>
            <a:endParaRPr lang="ru-RU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18946021592843"/>
          <c:y val="0.10003298520313364"/>
          <c:w val="0.85828026925629941"/>
          <c:h val="0.7642825476889685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Лист1!$C$2:$G$2</c:f>
              <c:strCache>
                <c:ptCount val="5"/>
                <c:pt idx="0">
                  <c:v>2021 год (факт)</c:v>
                </c:pt>
                <c:pt idx="1">
                  <c:v>2022 год (решение)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Лист1!$C$3:$G$3</c:f>
              <c:numCache>
                <c:formatCode>#,##0.0</c:formatCode>
                <c:ptCount val="5"/>
                <c:pt idx="0">
                  <c:v>9717762.4000000004</c:v>
                </c:pt>
                <c:pt idx="1">
                  <c:v>10357180.699999999</c:v>
                </c:pt>
                <c:pt idx="2">
                  <c:v>10991788.9</c:v>
                </c:pt>
                <c:pt idx="3">
                  <c:v>8927922.6999999993</c:v>
                </c:pt>
                <c:pt idx="4">
                  <c:v>9059222.4000000004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072-40AA-A870-6BCA202F595C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 Расходы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Лист1!$C$2:$G$2</c:f>
              <c:strCache>
                <c:ptCount val="5"/>
                <c:pt idx="0">
                  <c:v>2021 год (факт)</c:v>
                </c:pt>
                <c:pt idx="1">
                  <c:v>2022 год (решение)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Лист1!$C$4:$G$4</c:f>
              <c:numCache>
                <c:formatCode>#,##0.0</c:formatCode>
                <c:ptCount val="5"/>
                <c:pt idx="0">
                  <c:v>10008245.5</c:v>
                </c:pt>
                <c:pt idx="1">
                  <c:v>10837576.5</c:v>
                </c:pt>
                <c:pt idx="2">
                  <c:v>11286419.300000001</c:v>
                </c:pt>
                <c:pt idx="3">
                  <c:v>8933457.9000000004</c:v>
                </c:pt>
                <c:pt idx="4">
                  <c:v>9089028.5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072-40AA-A870-6BCA202F5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gapDepth val="14"/>
        <c:shape val="box"/>
        <c:axId val="201311744"/>
        <c:axId val="201313280"/>
        <c:axId val="198995008"/>
      </c:bar3DChart>
      <c:catAx>
        <c:axId val="2013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313280"/>
        <c:crosses val="autoZero"/>
        <c:auto val="1"/>
        <c:lblAlgn val="ctr"/>
        <c:lblOffset val="100"/>
        <c:noMultiLvlLbl val="0"/>
      </c:catAx>
      <c:valAx>
        <c:axId val="20131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311744"/>
        <c:crosses val="autoZero"/>
        <c:crossBetween val="between"/>
      </c:valAx>
      <c:serAx>
        <c:axId val="198995008"/>
        <c:scaling>
          <c:orientation val="minMax"/>
        </c:scaling>
        <c:delete val="1"/>
        <c:axPos val="b"/>
        <c:majorTickMark val="none"/>
        <c:minorTickMark val="none"/>
        <c:tickLblPos val="nextTo"/>
        <c:crossAx val="201313280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239739177031994"/>
          <c:y val="0.91055004410601481"/>
          <c:w val="0.20040073736167727"/>
          <c:h val="5.8355317823467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40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40709290423665"/>
          <c:y val="4.6296296296296294E-2"/>
          <c:w val="0.8685442505961265"/>
          <c:h val="0.745106445027704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Лист1!$A$27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Лист1!$B$26:$G$26</c:f>
              <c:strCache>
                <c:ptCount val="5"/>
                <c:pt idx="0">
                  <c:v>2021 год факт</c:v>
                </c:pt>
                <c:pt idx="1">
                  <c:v>2022 год утверждено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Лист1!$B$27:$G$27</c:f>
              <c:numCache>
                <c:formatCode>#,##0.0</c:formatCode>
                <c:ptCount val="5"/>
                <c:pt idx="0">
                  <c:v>4214663.6770500001</c:v>
                </c:pt>
                <c:pt idx="1">
                  <c:v>4288073.1736599999</c:v>
                </c:pt>
                <c:pt idx="2">
                  <c:v>4588804.8173700003</c:v>
                </c:pt>
                <c:pt idx="3">
                  <c:v>4872443.8889999995</c:v>
                </c:pt>
                <c:pt idx="4">
                  <c:v>5158667.7341000009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C2C-4C00-800F-DE5B1D77AD6D}"/>
            </c:ext>
          </c:extLst>
        </c:ser>
        <c:ser>
          <c:idx val="1"/>
          <c:order val="1"/>
          <c:tx>
            <c:strRef>
              <c:f>Лист1!$A$28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Лист1!$B$26:$G$26</c:f>
              <c:strCache>
                <c:ptCount val="5"/>
                <c:pt idx="0">
                  <c:v>2021 год факт</c:v>
                </c:pt>
                <c:pt idx="1">
                  <c:v>2022 год утверждено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Лист1!$B$28:$G$28</c:f>
            </c:numRef>
          </c:val>
          <c:extLst>
            <c:ext xmlns:c16="http://schemas.microsoft.com/office/drawing/2014/chart" uri="{C3380CC4-5D6E-409C-BE32-E72D297353CC}">
              <c16:uniqueId val="{00000001-0C2C-4C00-800F-DE5B1D77AD6D}"/>
            </c:ext>
          </c:extLst>
        </c:ser>
        <c:ser>
          <c:idx val="2"/>
          <c:order val="2"/>
          <c:tx>
            <c:strRef>
              <c:f>Лист1!$A$29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Лист1!$B$26:$G$26</c:f>
              <c:strCache>
                <c:ptCount val="5"/>
                <c:pt idx="0">
                  <c:v>2021 год факт</c:v>
                </c:pt>
                <c:pt idx="1">
                  <c:v>2022 год утверждено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Лист1!$B$29:$G$29</c:f>
            </c:numRef>
          </c:val>
          <c:extLst>
            <c:ext xmlns:c16="http://schemas.microsoft.com/office/drawing/2014/chart" uri="{C3380CC4-5D6E-409C-BE32-E72D297353CC}">
              <c16:uniqueId val="{00000002-0C2C-4C00-800F-DE5B1D77AD6D}"/>
            </c:ext>
          </c:extLst>
        </c:ser>
        <c:ser>
          <c:idx val="3"/>
          <c:order val="3"/>
          <c:tx>
            <c:strRef>
              <c:f>Лист1!$A$30</c:f>
              <c:strCache>
                <c:ptCount val="1"/>
                <c:pt idx="0">
                  <c:v>Межбюджетные трансферты из областного бюджета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Лист1!$B$26:$G$26</c:f>
              <c:strCache>
                <c:ptCount val="5"/>
                <c:pt idx="0">
                  <c:v>2021 год факт</c:v>
                </c:pt>
                <c:pt idx="1">
                  <c:v>2022 год утверждено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Лист1!$B$30:$G$30</c:f>
              <c:numCache>
                <c:formatCode>#,##0.0</c:formatCode>
                <c:ptCount val="5"/>
                <c:pt idx="0">
                  <c:v>5512943.4449199997</c:v>
                </c:pt>
                <c:pt idx="1">
                  <c:v>6065038.3635499999</c:v>
                </c:pt>
                <c:pt idx="2">
                  <c:v>6402984.0341800004</c:v>
                </c:pt>
                <c:pt idx="3">
                  <c:v>4055478.8385399999</c:v>
                </c:pt>
                <c:pt idx="4">
                  <c:v>3900554.62341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0C2C-4C00-800F-DE5B1D77AD6D}"/>
            </c:ext>
          </c:extLst>
        </c:ser>
        <c:ser>
          <c:idx val="4"/>
          <c:order val="4"/>
          <c:tx>
            <c:strRef>
              <c:f>Лист1!$A$31</c:f>
              <c:strCache>
                <c:ptCount val="1"/>
                <c:pt idx="0">
                  <c:v>Прочие безвозмездные перечисления и возвраты в областной бюджет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Лист1!$B$26:$G$26</c:f>
              <c:strCache>
                <c:ptCount val="5"/>
                <c:pt idx="0">
                  <c:v>2021 год факт</c:v>
                </c:pt>
                <c:pt idx="1">
                  <c:v>2022 год утверждено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Лист1!$B$31:$G$31</c:f>
            </c:numRef>
          </c:val>
          <c:extLst>
            <c:ext xmlns:c16="http://schemas.microsoft.com/office/drawing/2014/chart" uri="{C3380CC4-5D6E-409C-BE32-E72D297353CC}">
              <c16:uniqueId val="{00000004-0C2C-4C00-800F-DE5B1D77AD6D}"/>
            </c:ext>
          </c:extLst>
        </c:ser>
        <c:ser>
          <c:idx val="5"/>
          <c:order val="5"/>
          <c:tx>
            <c:strRef>
              <c:f>Лист1!$A$32</c:f>
              <c:strCache>
                <c:ptCount val="1"/>
                <c:pt idx="0">
                  <c:v>ИТОГО ДОХОДОВ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Лист1!$B$26:$G$26</c:f>
              <c:strCache>
                <c:ptCount val="5"/>
                <c:pt idx="0">
                  <c:v>2021 год факт</c:v>
                </c:pt>
                <c:pt idx="1">
                  <c:v>2022 год утверждено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Лист1!$B$32:$G$32</c:f>
              <c:numCache>
                <c:formatCode>#,##0.0</c:formatCode>
                <c:ptCount val="5"/>
                <c:pt idx="0">
                  <c:v>9717762.4073099997</c:v>
                </c:pt>
                <c:pt idx="1">
                  <c:v>10357180.742529999</c:v>
                </c:pt>
                <c:pt idx="2">
                  <c:v>10991788.851550002</c:v>
                </c:pt>
                <c:pt idx="3">
                  <c:v>8927922.7275399994</c:v>
                </c:pt>
                <c:pt idx="4">
                  <c:v>9059222.3575100005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0C2C-4C00-800F-DE5B1D77A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66"/>
        <c:shape val="box"/>
        <c:axId val="206736000"/>
        <c:axId val="206750080"/>
        <c:axId val="0"/>
      </c:bar3DChart>
      <c:catAx>
        <c:axId val="2067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750080"/>
        <c:crosses val="autoZero"/>
        <c:auto val="1"/>
        <c:lblAlgn val="ctr"/>
        <c:lblOffset val="100"/>
        <c:noMultiLvlLbl val="0"/>
      </c:catAx>
      <c:valAx>
        <c:axId val="20675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73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99357304092575"/>
          <c:y val="8.015014187956028E-2"/>
          <c:w val="0.85168808967521847"/>
          <c:h val="0.6645902595508894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Лист1!$A$87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Лист1!$B$86:$E$86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Лист1!$B$87:$E$87</c:f>
              <c:numCache>
                <c:formatCode>#,##0.0</c:formatCode>
                <c:ptCount val="3"/>
                <c:pt idx="0">
                  <c:v>3679187.0279999999</c:v>
                </c:pt>
                <c:pt idx="1">
                  <c:v>3968874.773</c:v>
                </c:pt>
                <c:pt idx="2">
                  <c:v>4251728.2539999997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E-4139-8A24-89513ADE0D96}"/>
            </c:ext>
          </c:extLst>
        </c:ser>
        <c:ser>
          <c:idx val="1"/>
          <c:order val="1"/>
          <c:tx>
            <c:strRef>
              <c:f>Лист1!$A$88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Лист1!$B$86:$E$86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Лист1!$B$88:$E$88</c:f>
              <c:numCache>
                <c:formatCode>#,##0.0</c:formatCode>
                <c:ptCount val="3"/>
                <c:pt idx="0">
                  <c:v>292910.40000000002</c:v>
                </c:pt>
                <c:pt idx="1">
                  <c:v>295954.40000000002</c:v>
                </c:pt>
                <c:pt idx="2">
                  <c:v>299150.40000000002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E-4139-8A24-89513ADE0D96}"/>
            </c:ext>
          </c:extLst>
        </c:ser>
        <c:ser>
          <c:idx val="2"/>
          <c:order val="2"/>
          <c:tx>
            <c:strRef>
              <c:f>Лист1!$A$89</c:f>
              <c:strCache>
                <c:ptCount val="1"/>
                <c:pt idx="0">
                  <c:v>Прочие налоговые доходы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Лист1!$B$86:$E$86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Лист1!$B$89:$E$89</c:f>
              <c:numCache>
                <c:formatCode>#,##0.0</c:formatCode>
                <c:ptCount val="3"/>
                <c:pt idx="0">
                  <c:v>217823.37100000016</c:v>
                </c:pt>
                <c:pt idx="1">
                  <c:v>226814.29099999962</c:v>
                </c:pt>
                <c:pt idx="2">
                  <c:v>235733.79200000071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7E-4139-8A24-89513ADE0D96}"/>
            </c:ext>
          </c:extLst>
        </c:ser>
        <c:ser>
          <c:idx val="3"/>
          <c:order val="3"/>
          <c:tx>
            <c:strRef>
              <c:f>Лист1!$A$90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Лист1!$B$86:$E$86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Лист1!$B$90:$E$90</c:f>
              <c:numCache>
                <c:formatCode>#,##0.0</c:formatCode>
                <c:ptCount val="3"/>
                <c:pt idx="0">
                  <c:v>398884.01837000001</c:v>
                </c:pt>
                <c:pt idx="1">
                  <c:v>380800.42499999999</c:v>
                </c:pt>
                <c:pt idx="2">
                  <c:v>372055.28810000001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7E-4139-8A24-89513ADE0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shape val="cylinder"/>
        <c:axId val="200519680"/>
        <c:axId val="200521216"/>
        <c:axId val="0"/>
      </c:bar3DChart>
      <c:catAx>
        <c:axId val="2005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21216"/>
        <c:crosses val="autoZero"/>
        <c:auto val="1"/>
        <c:lblAlgn val="ctr"/>
        <c:lblOffset val="100"/>
        <c:noMultiLvlLbl val="0"/>
      </c:catAx>
      <c:valAx>
        <c:axId val="20052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943414772164372E-3"/>
          <c:y val="0.19787934439862781"/>
          <c:w val="0.9461554535232789"/>
          <c:h val="0.7975320828295636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37-43A2-A447-92CC45DD59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37-43A2-A447-92CC45DD59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537-43A2-A447-92CC45DD59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537-43A2-A447-92CC45DD59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537-43A2-A447-92CC45DD590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537-43A2-A447-92CC45DD590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537-43A2-A447-92CC45DD590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537-43A2-A447-92CC45DD590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537-43A2-A447-92CC45DD590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537-43A2-A447-92CC45DD5903}"/>
              </c:ext>
            </c:extLst>
          </c:dPt>
          <c:dLbls>
            <c:dLbl>
              <c:idx val="0"/>
              <c:layout>
                <c:manualLayout>
                  <c:x val="8.2540972861846737E-2"/>
                  <c:y val="-2.39774373632095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</a:t>
                    </a:r>
                    <a:r>
                      <a:rPr lang="ru-RU" sz="14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вопросы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707 583,3 тыс. рублей 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(6,3 %)</a:t>
                    </a:r>
                    <a:endParaRPr lang="ru-RU" sz="1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71368553936908"/>
                      <c:h val="0.18075020860980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537-43A2-A447-92CC45DD5903}"/>
                </c:ext>
              </c:extLst>
            </c:dLbl>
            <c:dLbl>
              <c:idx val="1"/>
              <c:layout>
                <c:manualLayout>
                  <c:x val="0.23423580415744258"/>
                  <c:y val="6.58506456836267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безопасность и правоохранительная</a:t>
                    </a:r>
                    <a:r>
                      <a:rPr lang="ru-RU" baseline="0" dirty="0" smtClean="0"/>
                      <a:t> деятельность</a:t>
                    </a:r>
                  </a:p>
                  <a:p>
                    <a:r>
                      <a:rPr lang="ru-RU" baseline="0" dirty="0" smtClean="0"/>
                      <a:t> 86 337,1 тыс. рублей </a:t>
                    </a:r>
                  </a:p>
                  <a:p>
                    <a:r>
                      <a:rPr lang="ru-RU" baseline="0" dirty="0" smtClean="0"/>
                      <a:t>(0,8 %) 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0715475742915"/>
                      <c:h val="0.236924543657278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537-43A2-A447-92CC45DD5903}"/>
                </c:ext>
              </c:extLst>
            </c:dLbl>
            <c:dLbl>
              <c:idx val="2"/>
              <c:layout>
                <c:manualLayout>
                  <c:x val="3.8171656206507636E-2"/>
                  <c:y val="6.67807972219073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</a:t>
                    </a:r>
                    <a:r>
                      <a:rPr lang="ru-RU" baseline="0" dirty="0" smtClean="0"/>
                      <a:t> экономика </a:t>
                    </a:r>
                  </a:p>
                  <a:p>
                    <a:r>
                      <a:rPr lang="ru-RU" baseline="0" dirty="0" smtClean="0"/>
                      <a:t>3 019 885,4 тыс. рублей</a:t>
                    </a:r>
                  </a:p>
                  <a:p>
                    <a:r>
                      <a:rPr lang="ru-RU" baseline="0" dirty="0" smtClean="0"/>
                      <a:t>(26,9 %)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537-43A2-A447-92CC45DD5903}"/>
                </c:ext>
              </c:extLst>
            </c:dLbl>
            <c:dLbl>
              <c:idx val="3"/>
              <c:layout>
                <c:manualLayout>
                  <c:x val="8.2999512431272057E-2"/>
                  <c:y val="-0.221574608323976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</a:t>
                    </a:r>
                    <a:r>
                      <a:rPr lang="ru-RU" baseline="0" dirty="0" smtClean="0"/>
                      <a:t> хозяйство </a:t>
                    </a:r>
                  </a:p>
                  <a:p>
                    <a:r>
                      <a:rPr lang="ru-RU" baseline="0" dirty="0" smtClean="0"/>
                      <a:t>780 905,3 тыс. рублей</a:t>
                    </a:r>
                  </a:p>
                  <a:p>
                    <a:r>
                      <a:rPr lang="ru-RU" baseline="0" dirty="0" smtClean="0"/>
                      <a:t>(7,0 %)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537-43A2-A447-92CC45DD5903}"/>
                </c:ext>
              </c:extLst>
            </c:dLbl>
            <c:dLbl>
              <c:idx val="4"/>
              <c:layout>
                <c:manualLayout>
                  <c:x val="9.3125800086438532E-2"/>
                  <c:y val="2.38053986624623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Охрана окружающей среды</a:t>
                    </a:r>
                  </a:p>
                  <a:p>
                    <a:r>
                      <a:rPr lang="ru-RU" dirty="0" smtClean="0"/>
                      <a:t>122</a:t>
                    </a:r>
                    <a:r>
                      <a:rPr lang="ru-RU" baseline="0" dirty="0" smtClean="0"/>
                      <a:t> 185,1 тыс. рублей</a:t>
                    </a:r>
                  </a:p>
                  <a:p>
                    <a:r>
                      <a:rPr lang="ru-RU" dirty="0" smtClean="0"/>
                      <a:t>(1,1 %)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537-43A2-A447-92CC45DD5903}"/>
                </c:ext>
              </c:extLst>
            </c:dLbl>
            <c:dLbl>
              <c:idx val="5"/>
              <c:layout>
                <c:manualLayout>
                  <c:x val="-3.5032483671639116E-2"/>
                  <c:y val="3.17137470815699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Образование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5 346 136,4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тыс. рублей (47,7%) 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1" i="0" u="none" strike="noStrike" kern="1200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10421511168871"/>
                      <c:h val="0.138205983800079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537-43A2-A447-92CC45DD5903}"/>
                </c:ext>
              </c:extLst>
            </c:dLbl>
            <c:dLbl>
              <c:idx val="6"/>
              <c:layout>
                <c:manualLayout>
                  <c:x val="-0.10403020762986655"/>
                  <c:y val="7.4076287035849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Культура, кинематография</a:t>
                    </a:r>
                  </a:p>
                  <a:p>
                    <a:r>
                      <a:rPr lang="ru-RU" dirty="0" smtClean="0"/>
                      <a:t>320 974,8 тыс. рублей</a:t>
                    </a:r>
                  </a:p>
                  <a:p>
                    <a:r>
                      <a:rPr lang="ru-RU" dirty="0" smtClean="0"/>
                      <a:t>( 2,9</a:t>
                    </a:r>
                    <a:r>
                      <a:rPr lang="ru-RU" baseline="0" dirty="0" smtClean="0"/>
                      <a:t> 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537-43A2-A447-92CC45DD5903}"/>
                </c:ext>
              </c:extLst>
            </c:dLbl>
            <c:dLbl>
              <c:idx val="7"/>
              <c:layout>
                <c:manualLayout>
                  <c:x val="-6.095084987079645E-2"/>
                  <c:y val="-3.09604104953909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</a:t>
                    </a:r>
                    <a:r>
                      <a:rPr lang="ru-RU" baseline="0" dirty="0" smtClean="0"/>
                      <a:t> политика</a:t>
                    </a:r>
                  </a:p>
                  <a:p>
                    <a:r>
                      <a:rPr lang="ru-RU" baseline="0" dirty="0" smtClean="0"/>
                      <a:t>440 187,0 тыс. рублей</a:t>
                    </a:r>
                  </a:p>
                  <a:p>
                    <a:r>
                      <a:rPr lang="ru-RU" baseline="0" dirty="0" smtClean="0"/>
                      <a:t>(3,9 %)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537-43A2-A447-92CC45DD5903}"/>
                </c:ext>
              </c:extLst>
            </c:dLbl>
            <c:dLbl>
              <c:idx val="8"/>
              <c:layout>
                <c:manualLayout>
                  <c:x val="0.11493660524973512"/>
                  <c:y val="-6.37039548297734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</a:t>
                    </a:r>
                    <a:r>
                      <a:rPr lang="ru-RU" baseline="0" dirty="0" smtClean="0"/>
                      <a:t> культура и спорт 383 252,9 тыс. рублей (3,4 %)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537-43A2-A447-92CC45DD590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37-43A2-A447-92CC45DD59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Лист1!$D$29:$D$38</c:f>
              <c:numCache>
                <c:formatCode>#,##0.00</c:formatCode>
                <c:ptCount val="10"/>
                <c:pt idx="0">
                  <c:v>707583583.15999997</c:v>
                </c:pt>
                <c:pt idx="1">
                  <c:v>86337078.239999995</c:v>
                </c:pt>
                <c:pt idx="2">
                  <c:v>3019885402.8899999</c:v>
                </c:pt>
                <c:pt idx="3">
                  <c:v>780905319.67999995</c:v>
                </c:pt>
                <c:pt idx="4">
                  <c:v>122185070.2</c:v>
                </c:pt>
                <c:pt idx="5">
                  <c:v>5325296086.4799995</c:v>
                </c:pt>
                <c:pt idx="6">
                  <c:v>320974758.55000001</c:v>
                </c:pt>
                <c:pt idx="7">
                  <c:v>440187027.33999997</c:v>
                </c:pt>
                <c:pt idx="8">
                  <c:v>383252929.16000003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537-43A2-A447-92CC45DD590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1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  <a:p>
            <a: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5428399740706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384723706541426"/>
          <c:y val="4.5717186676259298E-2"/>
          <c:w val="0.4582468244164587"/>
          <c:h val="0.95428281332374065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explosion val="1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86-4458-BBBC-E97C6145DF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86-4458-BBBC-E97C6145DF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86-4458-BBBC-E97C6145DF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86-4458-BBBC-E97C6145DF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86-4458-BBBC-E97C6145DF20}"/>
              </c:ext>
            </c:extLst>
          </c:dPt>
          <c:dLbls>
            <c:dLbl>
              <c:idx val="0"/>
              <c:layout>
                <c:manualLayout>
                  <c:x val="0.14464590482999048"/>
                  <c:y val="-0.582622021891820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200" b="1" i="1" dirty="0" smtClean="0"/>
                      <a:t>Развитие образования детей</a:t>
                    </a:r>
                  </a:p>
                  <a:p>
                    <a:pPr>
                      <a:defRPr sz="12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b="1" i="1" dirty="0" smtClean="0"/>
                      <a:t>4</a:t>
                    </a:r>
                    <a:r>
                      <a:rPr lang="ru-RU" sz="1200" b="1" i="1" baseline="0" dirty="0" smtClean="0"/>
                      <a:t> 847 334,8 тыс. рублей</a:t>
                    </a:r>
                  </a:p>
                  <a:p>
                    <a:pPr>
                      <a:defRPr sz="12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b="1" i="1" baseline="0" dirty="0" smtClean="0"/>
                      <a:t>в том числе: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71668555732664"/>
                      <c:h val="0.312225544929900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86-4458-BBBC-E97C6145DF20}"/>
                </c:ext>
              </c:extLst>
            </c:dLbl>
            <c:dLbl>
              <c:idx val="1"/>
              <c:layout>
                <c:manualLayout>
                  <c:x val="-0.23532109132823362"/>
                  <c:y val="0.279125074167516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инфраструктуры муниципальной системы образования Северодвинска</a:t>
                    </a:r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baseline="0" dirty="0" smtClean="0"/>
                      <a:t>105 426,3 тыс.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05812864156269"/>
                      <c:h val="0.272774107112012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86-4458-BBBC-E97C6145DF20}"/>
                </c:ext>
              </c:extLst>
            </c:dLbl>
            <c:dLbl>
              <c:idx val="2"/>
              <c:layout>
                <c:manualLayout>
                  <c:x val="-0.25125043801033509"/>
                  <c:y val="7.87878666536958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Формирование комфортной и безопасной образовательной среды </a:t>
                    </a:r>
                    <a:r>
                      <a:rPr lang="ru-RU" baseline="0" dirty="0" smtClean="0"/>
                      <a:t> 248 498,3 тыс. рублей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33776964185286"/>
                      <c:h val="0.228901348625465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86-4458-BBBC-E97C6145DF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86-4458-BBBC-E97C6145DF20}"/>
                </c:ext>
              </c:extLst>
            </c:dLbl>
            <c:dLbl>
              <c:idx val="4"/>
              <c:layout>
                <c:manualLayout>
                  <c:x val="-0.26214198391406274"/>
                  <c:y val="-9.16746897290282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Совершенствование механизмов управления качеством образования в сфере образования Северодвинска </a:t>
                    </a:r>
                  </a:p>
                  <a:p>
                    <a:r>
                      <a:rPr lang="ru-RU" dirty="0" smtClean="0"/>
                      <a:t>19 497,2 тыс. рублей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69753214695545"/>
                      <c:h val="0.316646865598560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D86-4458-BBBC-E97C6145D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Лист1!$E$43:$E$47</c:f>
              <c:strCache>
                <c:ptCount val="5"/>
                <c:pt idx="0">
                  <c:v>Развитие общего и дополнительного образования детей</c:v>
                </c:pt>
                <c:pt idx="1">
                  <c:v>Развитие инфраструктуры муниципальной системы образования Северодвинска</c:v>
                </c:pt>
                <c:pt idx="2">
                  <c:v>Формирование комфортной и безопасной образовательной среды</c:v>
                </c:pt>
                <c:pt idx="3">
                  <c:v>Безбарьерная среда муниципальных образовательных организаций Северодвинска</c:v>
                </c:pt>
                <c:pt idx="4">
                  <c:v>Совершенствование механизмов управления качеством образования в сфере образования Северодвинска</c:v>
                </c:pt>
              </c:strCache>
            </c:strRef>
          </c:cat>
          <c:val>
            <c:numRef>
              <c:f>Лист1!$F$43:$F$47</c:f>
              <c:numCache>
                <c:formatCode>#,##0.00</c:formatCode>
                <c:ptCount val="5"/>
                <c:pt idx="0">
                  <c:v>4900316.6845399998</c:v>
                </c:pt>
                <c:pt idx="1">
                  <c:v>105426.3</c:v>
                </c:pt>
                <c:pt idx="2">
                  <c:v>248498.36299000002</c:v>
                </c:pt>
                <c:pt idx="3">
                  <c:v>329.96800000000002</c:v>
                </c:pt>
                <c:pt idx="4">
                  <c:v>19497.225760000001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86-4458-BBBC-E97C6145D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20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58963036216061E-3"/>
          <c:y val="3.2209961119397619E-2"/>
          <c:w val="0.61542573819859747"/>
          <c:h val="0.857397580925478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00E-4B93-95B5-167AED185311}"/>
              </c:ext>
            </c:extLst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0E-4B93-95B5-167AED185311}"/>
              </c:ext>
            </c:extLst>
          </c:dPt>
          <c:dPt>
            <c:idx val="2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0E-4B93-95B5-167AED185311}"/>
              </c:ext>
            </c:extLst>
          </c:dPt>
          <c:dPt>
            <c:idx val="3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200E-4B93-95B5-167AED185311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00E-4B93-95B5-167AED185311}"/>
              </c:ext>
            </c:extLst>
          </c:dPt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1883.6</c:v>
                </c:pt>
                <c:pt idx="1">
                  <c:v>2305.3000000000002</c:v>
                </c:pt>
                <c:pt idx="2">
                  <c:v>3019.9</c:v>
                </c:pt>
                <c:pt idx="3">
                  <c:v>723.9</c:v>
                </c:pt>
                <c:pt idx="4">
                  <c:v>682.8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E-4B93-95B5-167AED1853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2679D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962</c:v>
                </c:pt>
                <c:pt idx="1">
                  <c:v>1093.9000000000001</c:v>
                </c:pt>
                <c:pt idx="2">
                  <c:v>780.9</c:v>
                </c:pt>
                <c:pt idx="3">
                  <c:v>444.6</c:v>
                </c:pt>
                <c:pt idx="4">
                  <c:v>565.20000000000005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E-4B93-95B5-167AED1853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0.9</c:v>
                </c:pt>
                <c:pt idx="1">
                  <c:v>1.8</c:v>
                </c:pt>
                <c:pt idx="2">
                  <c:v>122.2</c:v>
                </c:pt>
                <c:pt idx="3">
                  <c:v>121.3</c:v>
                </c:pt>
                <c:pt idx="4">
                  <c:v>120.2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0E-4B93-95B5-167AED1853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62096000"/>
        <c:axId val="262097536"/>
      </c:barChart>
      <c:catAx>
        <c:axId val="2620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097536"/>
        <c:crosses val="autoZero"/>
        <c:auto val="1"/>
        <c:lblAlgn val="ctr"/>
        <c:lblOffset val="100"/>
        <c:noMultiLvlLbl val="0"/>
      </c:catAx>
      <c:valAx>
        <c:axId val="262097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096000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rgbClr val="000000">
              <a:alpha val="65000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63703487072569487"/>
          <c:y val="0.22863290170144801"/>
          <c:w val="0.31624354910904973"/>
          <c:h val="0.48881907686802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 местного бюджета</a:t>
            </a:r>
            <a:endParaRPr lang="ru-RU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18946021592843"/>
          <c:y val="0.10003298520313364"/>
          <c:w val="0.85828026925629941"/>
          <c:h val="0.7642825476889685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Лист1!$C$2:$G$2</c:f>
              <c:strCache>
                <c:ptCount val="5"/>
                <c:pt idx="0">
                  <c:v>2021 год (факт)</c:v>
                </c:pt>
                <c:pt idx="1">
                  <c:v>2022 год (решение)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Лист1!$C$3:$G$3</c:f>
              <c:numCache>
                <c:formatCode>#,##0.0</c:formatCode>
                <c:ptCount val="5"/>
                <c:pt idx="0">
                  <c:v>9717762.4000000004</c:v>
                </c:pt>
                <c:pt idx="1">
                  <c:v>10357180.699999999</c:v>
                </c:pt>
                <c:pt idx="2">
                  <c:v>10991788.9</c:v>
                </c:pt>
                <c:pt idx="3">
                  <c:v>8927922.6999999993</c:v>
                </c:pt>
                <c:pt idx="4">
                  <c:v>9059222.4000000004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072-40AA-A870-6BCA202F595C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 Расходы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Лист1!$C$2:$G$2</c:f>
              <c:strCache>
                <c:ptCount val="5"/>
                <c:pt idx="0">
                  <c:v>2021 год (факт)</c:v>
                </c:pt>
                <c:pt idx="1">
                  <c:v>2022 год (решение)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Лист1!$C$4:$G$4</c:f>
              <c:numCache>
                <c:formatCode>#,##0.0</c:formatCode>
                <c:ptCount val="5"/>
                <c:pt idx="0">
                  <c:v>10008245.5</c:v>
                </c:pt>
                <c:pt idx="1">
                  <c:v>10837576.5</c:v>
                </c:pt>
                <c:pt idx="2">
                  <c:v>11286419.300000001</c:v>
                </c:pt>
                <c:pt idx="3">
                  <c:v>8933457.9000000004</c:v>
                </c:pt>
                <c:pt idx="4">
                  <c:v>9089028.5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072-40AA-A870-6BCA202F5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gapDepth val="14"/>
        <c:shape val="box"/>
        <c:axId val="207174656"/>
        <c:axId val="207184640"/>
        <c:axId val="206997248"/>
      </c:bar3DChart>
      <c:catAx>
        <c:axId val="20717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184640"/>
        <c:crosses val="autoZero"/>
        <c:auto val="1"/>
        <c:lblAlgn val="ctr"/>
        <c:lblOffset val="100"/>
        <c:noMultiLvlLbl val="0"/>
      </c:catAx>
      <c:valAx>
        <c:axId val="20718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174656"/>
        <c:crosses val="autoZero"/>
        <c:crossBetween val="between"/>
      </c:valAx>
      <c:serAx>
        <c:axId val="206997248"/>
        <c:scaling>
          <c:orientation val="minMax"/>
        </c:scaling>
        <c:delete val="1"/>
        <c:axPos val="b"/>
        <c:majorTickMark val="none"/>
        <c:minorTickMark val="none"/>
        <c:tickLblPos val="nextTo"/>
        <c:crossAx val="207184640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239739177031994"/>
          <c:y val="0.91055004410601481"/>
          <c:w val="0.20040073736167727"/>
          <c:h val="5.8355317823467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5D6C5-7AEB-4B36-96D6-16717013EF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4FC4098-9529-486F-B942-D668E5289BF9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2023 год – 7 580,0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2024 год – 7 580,0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2025 год – 7 580,0</a:t>
          </a:r>
        </a:p>
      </dgm:t>
    </dgm:pt>
    <dgm:pt modelId="{2C0500F6-A10E-4CBA-BAC4-4BD17E164141}" type="parTrans" cxnId="{955601D6-F6C6-4940-B538-57C4031C9655}">
      <dgm:prSet/>
      <dgm:spPr/>
      <dgm:t>
        <a:bodyPr/>
        <a:lstStyle/>
        <a:p>
          <a:endParaRPr lang="ru-RU"/>
        </a:p>
      </dgm:t>
    </dgm:pt>
    <dgm:pt modelId="{50BE8B6B-AA59-453C-97FE-DF040C6CFA49}" type="sibTrans" cxnId="{955601D6-F6C6-4940-B538-57C4031C9655}">
      <dgm:prSet/>
      <dgm:spPr/>
      <dgm:t>
        <a:bodyPr/>
        <a:lstStyle/>
        <a:p>
          <a:endParaRPr lang="ru-RU"/>
        </a:p>
      </dgm:t>
    </dgm:pt>
    <dgm:pt modelId="{7ED29842-0A1C-4514-86CB-8B90EC272F78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 – 14 770,0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 – 14 770,0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14 770,0</a:t>
          </a:r>
          <a:endParaRPr lang="ru-RU" sz="2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EA733-4852-40C3-8E28-F59D40D2F34E}" type="parTrans" cxnId="{74A3E83B-7584-4F1C-8A12-7229666EACCD}">
      <dgm:prSet/>
      <dgm:spPr/>
      <dgm:t>
        <a:bodyPr/>
        <a:lstStyle/>
        <a:p>
          <a:endParaRPr lang="ru-RU"/>
        </a:p>
      </dgm:t>
    </dgm:pt>
    <dgm:pt modelId="{A582E161-43E6-414E-8571-DB53E406BC6F}" type="sibTrans" cxnId="{74A3E83B-7584-4F1C-8A12-7229666EACCD}">
      <dgm:prSet/>
      <dgm:spPr/>
      <dgm:t>
        <a:bodyPr/>
        <a:lstStyle/>
        <a:p>
          <a:endParaRPr lang="ru-RU"/>
        </a:p>
      </dgm:t>
    </dgm:pt>
    <dgm:pt modelId="{E6B07BA6-9EDA-4162-8255-6EE2A87557D0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 – 21 493,2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 – 129 639,5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129 639,5</a:t>
          </a:r>
          <a:endParaRPr lang="ru-RU" sz="2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8683F-A9A5-4E0C-B55F-BB3E5D89DFBC}" type="parTrans" cxnId="{DDF49C1D-C994-4749-AB62-96CCE8CBB05F}">
      <dgm:prSet/>
      <dgm:spPr/>
      <dgm:t>
        <a:bodyPr/>
        <a:lstStyle/>
        <a:p>
          <a:endParaRPr lang="ru-RU"/>
        </a:p>
      </dgm:t>
    </dgm:pt>
    <dgm:pt modelId="{AA3C6EB9-BD31-4A48-AF85-6F6159E8486D}" type="sibTrans" cxnId="{DDF49C1D-C994-4749-AB62-96CCE8CBB05F}">
      <dgm:prSet/>
      <dgm:spPr/>
      <dgm:t>
        <a:bodyPr/>
        <a:lstStyle/>
        <a:p>
          <a:endParaRPr lang="ru-RU"/>
        </a:p>
      </dgm:t>
    </dgm:pt>
    <dgm:pt modelId="{29571161-7F10-4921-B45E-783084A8F69F}" type="pres">
      <dgm:prSet presAssocID="{4C95D6C5-7AEB-4B36-96D6-16717013EF09}" presName="diagram" presStyleCnt="0">
        <dgm:presLayoutVars>
          <dgm:dir/>
          <dgm:animLvl val="lvl"/>
          <dgm:resizeHandles val="exact"/>
        </dgm:presLayoutVars>
      </dgm:prSet>
      <dgm:spPr/>
    </dgm:pt>
    <dgm:pt modelId="{2A19637B-D314-48DF-AF49-0CDDF48D0905}" type="pres">
      <dgm:prSet presAssocID="{34FC4098-9529-486F-B942-D668E5289BF9}" presName="compNode" presStyleCnt="0"/>
      <dgm:spPr/>
    </dgm:pt>
    <dgm:pt modelId="{A3A443A8-5124-42ED-8276-3680BD9DC7C4}" type="pres">
      <dgm:prSet presAssocID="{34FC4098-9529-486F-B942-D668E5289BF9}" presName="childRect" presStyleLbl="bgAcc1" presStyleIdx="0" presStyleCnt="3" custScaleX="120706" custScaleY="58792" custLinFactNeighborX="8352" custLinFactNeighborY="-44990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821C0166-6CF9-435F-A809-CC3AEFDC6EA3}" type="pres">
      <dgm:prSet presAssocID="{34FC4098-9529-486F-B942-D668E5289B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2AF70-0C2D-442D-BD53-ED1E72D8D005}" type="pres">
      <dgm:prSet presAssocID="{34FC4098-9529-486F-B942-D668E5289BF9}" presName="parentRect" presStyleLbl="alignNode1" presStyleIdx="0" presStyleCnt="3" custScaleX="141042" custScaleY="206963" custLinFactNeighborX="7538" custLinFactNeighborY="-83440"/>
      <dgm:spPr/>
      <dgm:t>
        <a:bodyPr/>
        <a:lstStyle/>
        <a:p>
          <a:endParaRPr lang="ru-RU"/>
        </a:p>
      </dgm:t>
    </dgm:pt>
    <dgm:pt modelId="{00C31211-5B59-497A-ABDF-46A48747D4EC}" type="pres">
      <dgm:prSet presAssocID="{34FC4098-9529-486F-B942-D668E5289BF9}" presName="adorn" presStyleLbl="fgAccFollowNode1" presStyleIdx="0" presStyleCnt="3" custScaleX="249777" custScaleY="211845" custLinFactNeighborX="24651" custLinFactNeighborY="908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7E3567-FDAE-4BB0-9F6D-C9F6D1571DBA}" type="pres">
      <dgm:prSet presAssocID="{50BE8B6B-AA59-453C-97FE-DF040C6CFA4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0904B3F-A202-4B52-9804-CB2D32A5241F}" type="pres">
      <dgm:prSet presAssocID="{7ED29842-0A1C-4514-86CB-8B90EC272F78}" presName="compNode" presStyleCnt="0"/>
      <dgm:spPr/>
    </dgm:pt>
    <dgm:pt modelId="{E762D09E-0705-4CCA-9A36-425EF1F0FCFD}" type="pres">
      <dgm:prSet presAssocID="{7ED29842-0A1C-4514-86CB-8B90EC272F78}" presName="childRect" presStyleLbl="bgAcc1" presStyleIdx="1" presStyleCnt="3" custScaleX="117478" custScaleY="58454" custLinFactNeighborX="3816" custLinFactNeighborY="-45092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C9C9A8D3-C633-416C-B636-DD48FEFC75E2}" type="pres">
      <dgm:prSet presAssocID="{7ED29842-0A1C-4514-86CB-8B90EC272F7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5D4E4-C678-4E1B-9032-F4B1B224B4AA}" type="pres">
      <dgm:prSet presAssocID="{7ED29842-0A1C-4514-86CB-8B90EC272F78}" presName="parentRect" presStyleLbl="alignNode1" presStyleIdx="1" presStyleCnt="3" custScaleX="138449" custScaleY="208398" custLinFactNeighborX="2562" custLinFactNeighborY="-82998"/>
      <dgm:spPr/>
      <dgm:t>
        <a:bodyPr/>
        <a:lstStyle/>
        <a:p>
          <a:endParaRPr lang="ru-RU"/>
        </a:p>
      </dgm:t>
    </dgm:pt>
    <dgm:pt modelId="{1771112E-1139-4708-A24F-6FE4A6AAB88D}" type="pres">
      <dgm:prSet presAssocID="{7ED29842-0A1C-4514-86CB-8B90EC272F78}" presName="adorn" presStyleLbl="fgAccFollowNode1" presStyleIdx="1" presStyleCnt="3" custScaleX="248476" custScaleY="225979" custLinFactNeighborX="2764" custLinFactNeighborY="9035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B922217-AE78-470D-8DAF-8B8E901996CE}" type="pres">
      <dgm:prSet presAssocID="{A582E161-43E6-414E-8571-DB53E406BC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5E518B7-36F5-4F1E-AA58-C8EDDADB914F}" type="pres">
      <dgm:prSet presAssocID="{E6B07BA6-9EDA-4162-8255-6EE2A87557D0}" presName="compNode" presStyleCnt="0"/>
      <dgm:spPr/>
    </dgm:pt>
    <dgm:pt modelId="{3CBBFF20-50DA-4223-BBE5-547B9DC93AE5}" type="pres">
      <dgm:prSet presAssocID="{E6B07BA6-9EDA-4162-8255-6EE2A87557D0}" presName="childRect" presStyleLbl="bgAcc1" presStyleIdx="2" presStyleCnt="3" custScaleX="120507" custScaleY="58281" custLinFactNeighborX="-3568" custLinFactNeighborY="-46333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9D439A59-DA7B-4359-A26D-2D8200D020E3}" type="pres">
      <dgm:prSet presAssocID="{E6B07BA6-9EDA-4162-8255-6EE2A87557D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DD88B-53DD-4CFC-87A7-A4C96CB853B0}" type="pres">
      <dgm:prSet presAssocID="{E6B07BA6-9EDA-4162-8255-6EE2A87557D0}" presName="parentRect" presStyleLbl="alignNode1" presStyleIdx="2" presStyleCnt="3" custScaleX="149276" custScaleY="212308" custLinFactNeighborX="-4250" custLinFactNeighborY="-81948"/>
      <dgm:spPr/>
      <dgm:t>
        <a:bodyPr/>
        <a:lstStyle/>
        <a:p>
          <a:endParaRPr lang="ru-RU"/>
        </a:p>
      </dgm:t>
    </dgm:pt>
    <dgm:pt modelId="{0573535A-F947-45F2-A6C4-001F0ED629AE}" type="pres">
      <dgm:prSet presAssocID="{E6B07BA6-9EDA-4162-8255-6EE2A87557D0}" presName="adorn" presStyleLbl="fgAccFollowNode1" presStyleIdx="2" presStyleCnt="3" custScaleX="243108" custScaleY="228995" custLinFactNeighborX="-1245" custLinFactNeighborY="9558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DF49C1D-C994-4749-AB62-96CCE8CBB05F}" srcId="{4C95D6C5-7AEB-4B36-96D6-16717013EF09}" destId="{E6B07BA6-9EDA-4162-8255-6EE2A87557D0}" srcOrd="2" destOrd="0" parTransId="{C478683F-A9A5-4E0C-B55F-BB3E5D89DFBC}" sibTransId="{AA3C6EB9-BD31-4A48-AF85-6F6159E8486D}"/>
    <dgm:cxn modelId="{B9DBE2F0-DB2A-4251-A618-FAA617981D3F}" type="presOf" srcId="{7ED29842-0A1C-4514-86CB-8B90EC272F78}" destId="{19C5D4E4-C678-4E1B-9032-F4B1B224B4AA}" srcOrd="1" destOrd="0" presId="urn:microsoft.com/office/officeart/2005/8/layout/bList2"/>
    <dgm:cxn modelId="{D3B142D7-E7D1-4C7F-9C3E-2E437C4B49E6}" type="presOf" srcId="{34FC4098-9529-486F-B942-D668E5289BF9}" destId="{821C0166-6CF9-435F-A809-CC3AEFDC6EA3}" srcOrd="0" destOrd="0" presId="urn:microsoft.com/office/officeart/2005/8/layout/bList2"/>
    <dgm:cxn modelId="{74A3E83B-7584-4F1C-8A12-7229666EACCD}" srcId="{4C95D6C5-7AEB-4B36-96D6-16717013EF09}" destId="{7ED29842-0A1C-4514-86CB-8B90EC272F78}" srcOrd="1" destOrd="0" parTransId="{C5BEA733-4852-40C3-8E28-F59D40D2F34E}" sibTransId="{A582E161-43E6-414E-8571-DB53E406BC6F}"/>
    <dgm:cxn modelId="{E6881D73-FF30-4D77-A6E2-4AE6C28A1176}" type="presOf" srcId="{E6B07BA6-9EDA-4162-8255-6EE2A87557D0}" destId="{BA6DD88B-53DD-4CFC-87A7-A4C96CB853B0}" srcOrd="1" destOrd="0" presId="urn:microsoft.com/office/officeart/2005/8/layout/bList2"/>
    <dgm:cxn modelId="{955601D6-F6C6-4940-B538-57C4031C9655}" srcId="{4C95D6C5-7AEB-4B36-96D6-16717013EF09}" destId="{34FC4098-9529-486F-B942-D668E5289BF9}" srcOrd="0" destOrd="0" parTransId="{2C0500F6-A10E-4CBA-BAC4-4BD17E164141}" sibTransId="{50BE8B6B-AA59-453C-97FE-DF040C6CFA49}"/>
    <dgm:cxn modelId="{5A790685-5FA9-425B-A199-BAE823A551A1}" type="presOf" srcId="{E6B07BA6-9EDA-4162-8255-6EE2A87557D0}" destId="{9D439A59-DA7B-4359-A26D-2D8200D020E3}" srcOrd="0" destOrd="0" presId="urn:microsoft.com/office/officeart/2005/8/layout/bList2"/>
    <dgm:cxn modelId="{85165CE6-0F07-4612-ACD2-0122361CCFD9}" type="presOf" srcId="{4C95D6C5-7AEB-4B36-96D6-16717013EF09}" destId="{29571161-7F10-4921-B45E-783084A8F69F}" srcOrd="0" destOrd="0" presId="urn:microsoft.com/office/officeart/2005/8/layout/bList2"/>
    <dgm:cxn modelId="{9858EB69-6569-4E3F-B2E1-7DC7827B040E}" type="presOf" srcId="{50BE8B6B-AA59-453C-97FE-DF040C6CFA49}" destId="{7C7E3567-FDAE-4BB0-9F6D-C9F6D1571DBA}" srcOrd="0" destOrd="0" presId="urn:microsoft.com/office/officeart/2005/8/layout/bList2"/>
    <dgm:cxn modelId="{61153ABE-19E6-4A67-BA4B-F6D5A99CE8B9}" type="presOf" srcId="{A582E161-43E6-414E-8571-DB53E406BC6F}" destId="{EB922217-AE78-470D-8DAF-8B8E901996CE}" srcOrd="0" destOrd="0" presId="urn:microsoft.com/office/officeart/2005/8/layout/bList2"/>
    <dgm:cxn modelId="{AB240C9E-9E06-4FB7-996C-3EB06D7E064E}" type="presOf" srcId="{34FC4098-9529-486F-B942-D668E5289BF9}" destId="{AA92AF70-0C2D-442D-BD53-ED1E72D8D005}" srcOrd="1" destOrd="0" presId="urn:microsoft.com/office/officeart/2005/8/layout/bList2"/>
    <dgm:cxn modelId="{2AE0269A-0BE9-44D7-B698-6C5BE9147DCC}" type="presOf" srcId="{7ED29842-0A1C-4514-86CB-8B90EC272F78}" destId="{C9C9A8D3-C633-416C-B636-DD48FEFC75E2}" srcOrd="0" destOrd="0" presId="urn:microsoft.com/office/officeart/2005/8/layout/bList2"/>
    <dgm:cxn modelId="{A6AB9546-2954-4445-BA8F-700F4110E598}" type="presParOf" srcId="{29571161-7F10-4921-B45E-783084A8F69F}" destId="{2A19637B-D314-48DF-AF49-0CDDF48D0905}" srcOrd="0" destOrd="0" presId="urn:microsoft.com/office/officeart/2005/8/layout/bList2"/>
    <dgm:cxn modelId="{8492ADA9-FC14-44AC-897B-F7CE0448CF15}" type="presParOf" srcId="{2A19637B-D314-48DF-AF49-0CDDF48D0905}" destId="{A3A443A8-5124-42ED-8276-3680BD9DC7C4}" srcOrd="0" destOrd="0" presId="urn:microsoft.com/office/officeart/2005/8/layout/bList2"/>
    <dgm:cxn modelId="{C1BBDF51-1D6C-470D-83BF-F24B21A334D2}" type="presParOf" srcId="{2A19637B-D314-48DF-AF49-0CDDF48D0905}" destId="{821C0166-6CF9-435F-A809-CC3AEFDC6EA3}" srcOrd="1" destOrd="0" presId="urn:microsoft.com/office/officeart/2005/8/layout/bList2"/>
    <dgm:cxn modelId="{153D6B6F-33FB-4DBC-BBFF-1A5DE7ABFBA5}" type="presParOf" srcId="{2A19637B-D314-48DF-AF49-0CDDF48D0905}" destId="{AA92AF70-0C2D-442D-BD53-ED1E72D8D005}" srcOrd="2" destOrd="0" presId="urn:microsoft.com/office/officeart/2005/8/layout/bList2"/>
    <dgm:cxn modelId="{203BE7AD-585B-48D1-88D3-102F82093B11}" type="presParOf" srcId="{2A19637B-D314-48DF-AF49-0CDDF48D0905}" destId="{00C31211-5B59-497A-ABDF-46A48747D4EC}" srcOrd="3" destOrd="0" presId="urn:microsoft.com/office/officeart/2005/8/layout/bList2"/>
    <dgm:cxn modelId="{866E884C-E3CC-40A1-85EC-AAD2A027BF24}" type="presParOf" srcId="{29571161-7F10-4921-B45E-783084A8F69F}" destId="{7C7E3567-FDAE-4BB0-9F6D-C9F6D1571DBA}" srcOrd="1" destOrd="0" presId="urn:microsoft.com/office/officeart/2005/8/layout/bList2"/>
    <dgm:cxn modelId="{439213F0-4A84-4B86-A768-F0A88DABFED7}" type="presParOf" srcId="{29571161-7F10-4921-B45E-783084A8F69F}" destId="{80904B3F-A202-4B52-9804-CB2D32A5241F}" srcOrd="2" destOrd="0" presId="urn:microsoft.com/office/officeart/2005/8/layout/bList2"/>
    <dgm:cxn modelId="{EF8B53E1-C21D-4906-AA54-CC9D22F6F579}" type="presParOf" srcId="{80904B3F-A202-4B52-9804-CB2D32A5241F}" destId="{E762D09E-0705-4CCA-9A36-425EF1F0FCFD}" srcOrd="0" destOrd="0" presId="urn:microsoft.com/office/officeart/2005/8/layout/bList2"/>
    <dgm:cxn modelId="{EEF0AEB4-C788-4D97-9F73-AA043607A93B}" type="presParOf" srcId="{80904B3F-A202-4B52-9804-CB2D32A5241F}" destId="{C9C9A8D3-C633-416C-B636-DD48FEFC75E2}" srcOrd="1" destOrd="0" presId="urn:microsoft.com/office/officeart/2005/8/layout/bList2"/>
    <dgm:cxn modelId="{E3C728AC-C69A-4B99-B4E1-39EA601E5D66}" type="presParOf" srcId="{80904B3F-A202-4B52-9804-CB2D32A5241F}" destId="{19C5D4E4-C678-4E1B-9032-F4B1B224B4AA}" srcOrd="2" destOrd="0" presId="urn:microsoft.com/office/officeart/2005/8/layout/bList2"/>
    <dgm:cxn modelId="{7392759D-6628-4C26-91EF-D22FB90772AC}" type="presParOf" srcId="{80904B3F-A202-4B52-9804-CB2D32A5241F}" destId="{1771112E-1139-4708-A24F-6FE4A6AAB88D}" srcOrd="3" destOrd="0" presId="urn:microsoft.com/office/officeart/2005/8/layout/bList2"/>
    <dgm:cxn modelId="{4D1D2D62-9CFF-4C10-9D3C-528249D0B37E}" type="presParOf" srcId="{29571161-7F10-4921-B45E-783084A8F69F}" destId="{EB922217-AE78-470D-8DAF-8B8E901996CE}" srcOrd="3" destOrd="0" presId="urn:microsoft.com/office/officeart/2005/8/layout/bList2"/>
    <dgm:cxn modelId="{844CC589-F1C9-4089-BDC5-B0D896ED099F}" type="presParOf" srcId="{29571161-7F10-4921-B45E-783084A8F69F}" destId="{D5E518B7-36F5-4F1E-AA58-C8EDDADB914F}" srcOrd="4" destOrd="0" presId="urn:microsoft.com/office/officeart/2005/8/layout/bList2"/>
    <dgm:cxn modelId="{ACFF8A1C-BE61-43B6-BD94-735154D40AD9}" type="presParOf" srcId="{D5E518B7-36F5-4F1E-AA58-C8EDDADB914F}" destId="{3CBBFF20-50DA-4223-BBE5-547B9DC93AE5}" srcOrd="0" destOrd="0" presId="urn:microsoft.com/office/officeart/2005/8/layout/bList2"/>
    <dgm:cxn modelId="{78C77D52-D0ED-4465-8158-61FBAE33DC8D}" type="presParOf" srcId="{D5E518B7-36F5-4F1E-AA58-C8EDDADB914F}" destId="{9D439A59-DA7B-4359-A26D-2D8200D020E3}" srcOrd="1" destOrd="0" presId="urn:microsoft.com/office/officeart/2005/8/layout/bList2"/>
    <dgm:cxn modelId="{D5364006-92F0-4ACD-B857-4F3872F10786}" type="presParOf" srcId="{D5E518B7-36F5-4F1E-AA58-C8EDDADB914F}" destId="{BA6DD88B-53DD-4CFC-87A7-A4C96CB853B0}" srcOrd="2" destOrd="0" presId="urn:microsoft.com/office/officeart/2005/8/layout/bList2"/>
    <dgm:cxn modelId="{E8B42C4F-04A6-4BA3-AF5B-75436271F486}" type="presParOf" srcId="{D5E518B7-36F5-4F1E-AA58-C8EDDADB914F}" destId="{0573535A-F947-45F2-A6C4-001F0ED629A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443A8-5124-42ED-8276-3680BD9DC7C4}">
      <dsp:nvSpPr>
        <dsp:cNvPr id="0" name=""/>
        <dsp:cNvSpPr/>
      </dsp:nvSpPr>
      <dsp:spPr>
        <a:xfrm>
          <a:off x="459719" y="535125"/>
          <a:ext cx="2962470" cy="1077111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2AF70-0C2D-442D-BD53-ED1E72D8D005}">
      <dsp:nvSpPr>
        <dsp:cNvPr id="0" name=""/>
        <dsp:cNvSpPr/>
      </dsp:nvSpPr>
      <dsp:spPr>
        <a:xfrm>
          <a:off x="190189" y="1735311"/>
          <a:ext cx="3461573" cy="1630436"/>
        </a:xfrm>
        <a:prstGeom prst="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2023 год – 7 580,0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2024 год – 7 580,0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2025 год – 7 580,0</a:t>
          </a:r>
        </a:p>
      </dsp:txBody>
      <dsp:txXfrm>
        <a:off x="190189" y="1735311"/>
        <a:ext cx="2437727" cy="1630436"/>
      </dsp:txXfrm>
    </dsp:sp>
    <dsp:sp modelId="{00C31211-5B59-497A-ABDF-46A48747D4EC}">
      <dsp:nvSpPr>
        <dsp:cNvPr id="0" name=""/>
        <dsp:cNvSpPr/>
      </dsp:nvSpPr>
      <dsp:spPr>
        <a:xfrm>
          <a:off x="1875087" y="3239127"/>
          <a:ext cx="2145584" cy="18197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2D09E-0705-4CCA-9A36-425EF1F0FCFD}">
      <dsp:nvSpPr>
        <dsp:cNvPr id="0" name=""/>
        <dsp:cNvSpPr/>
      </dsp:nvSpPr>
      <dsp:spPr>
        <a:xfrm>
          <a:off x="4372731" y="504451"/>
          <a:ext cx="2883245" cy="1070919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5D4E4-C678-4E1B-9032-F4B1B224B4AA}">
      <dsp:nvSpPr>
        <dsp:cNvPr id="0" name=""/>
        <dsp:cNvSpPr/>
      </dsp:nvSpPr>
      <dsp:spPr>
        <a:xfrm>
          <a:off x="4084610" y="1701240"/>
          <a:ext cx="3397933" cy="1641740"/>
        </a:xfrm>
        <a:prstGeom prst="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 – 14 770,0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 – 14 770,0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14 770,0</a:t>
          </a:r>
          <a:endParaRPr lang="ru-RU" sz="2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4610" y="1701240"/>
        <a:ext cx="2392911" cy="1641740"/>
      </dsp:txXfrm>
    </dsp:sp>
    <dsp:sp modelId="{1771112E-1139-4708-A24F-6FE4A6AAB88D}">
      <dsp:nvSpPr>
        <dsp:cNvPr id="0" name=""/>
        <dsp:cNvSpPr/>
      </dsp:nvSpPr>
      <dsp:spPr>
        <a:xfrm>
          <a:off x="5677391" y="3142277"/>
          <a:ext cx="2134408" cy="19411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BFF20-50DA-4223-BBE5-547B9DC93AE5}">
      <dsp:nvSpPr>
        <dsp:cNvPr id="0" name=""/>
        <dsp:cNvSpPr/>
      </dsp:nvSpPr>
      <dsp:spPr>
        <a:xfrm>
          <a:off x="8266337" y="476031"/>
          <a:ext cx="2957585" cy="1067750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DD88B-53DD-4CFC-87A7-A4C96CB853B0}">
      <dsp:nvSpPr>
        <dsp:cNvPr id="0" name=""/>
        <dsp:cNvSpPr/>
      </dsp:nvSpPr>
      <dsp:spPr>
        <a:xfrm>
          <a:off x="7896562" y="1686841"/>
          <a:ext cx="3663659" cy="1672543"/>
        </a:xfrm>
        <a:prstGeom prst="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 – 21 493,2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 – 129 639,5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129 639,5</a:t>
          </a:r>
          <a:endParaRPr lang="ru-RU" sz="2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6562" y="1686841"/>
        <a:ext cx="2580041" cy="1672543"/>
      </dsp:txXfrm>
    </dsp:sp>
    <dsp:sp modelId="{0573535A-F947-45F2-A6C4-001F0ED629AE}">
      <dsp:nvSpPr>
        <dsp:cNvPr id="0" name=""/>
        <dsp:cNvSpPr/>
      </dsp:nvSpPr>
      <dsp:spPr>
        <a:xfrm>
          <a:off x="9778011" y="3166963"/>
          <a:ext cx="2088297" cy="196706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B2707-7083-42EA-B27C-5101A72368C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A149-3407-4D88-9095-1A1FA9FB5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3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49-3407-4D88-9095-1A1FA9FB58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4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49-3407-4D88-9095-1A1FA9FB58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0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49-3407-4D88-9095-1A1FA9FB58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3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49-3407-4D88-9095-1A1FA9FB58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3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49-3407-4D88-9095-1A1FA9FB58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5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49-3407-4D88-9095-1A1FA9FB58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8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49-3407-4D88-9095-1A1FA9FB58D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2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49-3407-4D88-9095-1A1FA9FB58D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4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49-3407-4D88-9095-1A1FA9FB58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1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6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5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1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3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5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1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8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2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9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5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9CBD-66AD-41A1-A3F8-7CEF97099B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5948-B269-4CEE-B1BC-D33E66E4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3.jpe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chart" Target="../charts/char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4978" y="220828"/>
            <a:ext cx="6005145" cy="5571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8000" b="1" i="1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Финансовым управлением Администрации Северодвинска</a:t>
            </a:r>
            <a:endParaRPr lang="ru-RU" sz="8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578072" y="1294027"/>
            <a:ext cx="5712824" cy="4431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b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решения</a:t>
            </a:r>
            <a:br>
              <a:rPr lang="ru-RU" alt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депутатов Северодвинска 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округа Архангельской области «Северодвинск» 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на плановый период 2024 и 2025 годов»</a:t>
            </a:r>
          </a:p>
        </p:txBody>
      </p:sp>
      <p:pic>
        <p:nvPicPr>
          <p:cNvPr id="1028" name="Picture 4" descr="В Северодвинске зафиксировали скачок радиации после ЧП с ракетой — РБК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443"/>
                    </a14:imgEffect>
                    <a14:imgEffect>
                      <a14:saturation sat="9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0085"/>
            <a:ext cx="5486400" cy="6714174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/>
          </a:blip>
          <a:srcRect l="24298" t="-345" r="24298" b="-126"/>
          <a:stretch/>
        </p:blipFill>
        <p:spPr>
          <a:xfrm>
            <a:off x="11385076" y="104237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6" r="1315"/>
          <a:stretch/>
        </p:blipFill>
        <p:spPr>
          <a:xfrm>
            <a:off x="10999411" y="1538480"/>
            <a:ext cx="1229033" cy="516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0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</a:gradFill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2276" y="43839"/>
            <a:ext cx="9934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32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Показатели программы </a:t>
            </a:r>
            <a: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«Развитие образования Северодвинска»</a:t>
            </a:r>
            <a:b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2276" y="43839"/>
            <a:ext cx="993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32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9679" y="3309400"/>
            <a:ext cx="3539316" cy="1164751"/>
          </a:xfrm>
          <a:prstGeom prst="ellips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Среднегодовой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детей в муниципальных дошкольных образовательных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486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19683" y="3368871"/>
            <a:ext cx="3696716" cy="1024196"/>
          </a:xfrm>
          <a:prstGeom prst="ellips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Среднегодовой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обучающихся в муниципальных  общеобразовательных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976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8378621" y="3368872"/>
            <a:ext cx="3673700" cy="1024195"/>
          </a:xfrm>
          <a:prstGeom prst="ellips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Среднегодовой контингент обучающихся в муниципальных 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16 143 чел. 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088039" y="1456494"/>
            <a:ext cx="3850048" cy="1029119"/>
          </a:xfrm>
          <a:prstGeom prst="ellips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муниципальных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автономных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учреждений </a:t>
            </a:r>
          </a:p>
        </p:txBody>
      </p:sp>
      <p:sp>
        <p:nvSpPr>
          <p:cNvPr id="22" name="Овал 21"/>
          <p:cNvSpPr/>
          <p:nvPr/>
        </p:nvSpPr>
        <p:spPr>
          <a:xfrm>
            <a:off x="8229601" y="1453139"/>
            <a:ext cx="3714247" cy="955554"/>
          </a:xfrm>
          <a:prstGeom prst="ellips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муниципальных образовательных организаций дополнительного образования </a:t>
            </a:r>
          </a:p>
        </p:txBody>
      </p:sp>
      <p:sp>
        <p:nvSpPr>
          <p:cNvPr id="26" name="Овал 25"/>
          <p:cNvSpPr/>
          <p:nvPr/>
        </p:nvSpPr>
        <p:spPr>
          <a:xfrm>
            <a:off x="120644" y="1376219"/>
            <a:ext cx="3656063" cy="1109394"/>
          </a:xfrm>
          <a:prstGeom prst="ellips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автономных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бюджетных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структурных подразделений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4474151"/>
            <a:ext cx="3264980" cy="2039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96" y="4429918"/>
            <a:ext cx="3529003" cy="2195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867"/>
                    </a14:imgEffect>
                    <a14:imgEffect>
                      <a14:saturation sa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21" y="4393067"/>
            <a:ext cx="3585045" cy="22300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524000" y="2701135"/>
            <a:ext cx="571221" cy="431621"/>
          </a:xfrm>
          <a:prstGeom prst="downArrow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9738435" y="2697322"/>
            <a:ext cx="699005" cy="431621"/>
          </a:xfrm>
          <a:prstGeom prst="downArrow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5613950" y="2712793"/>
            <a:ext cx="605756" cy="431621"/>
          </a:xfrm>
          <a:prstGeom prst="downArrow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14147" y="1080966"/>
            <a:ext cx="8757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 рамках выполнения антитеррористических мероприятий запланировано: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2725" y="125339"/>
            <a:ext cx="1049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Антитеррористические мероприятия </a:t>
            </a:r>
            <a:r>
              <a:rPr lang="ru-RU" altLang="ja-JP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муниципального образования «Северодвинск»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19663"/>
              </p:ext>
            </p:extLst>
          </p:nvPr>
        </p:nvGraphicFramePr>
        <p:xfrm>
          <a:off x="170155" y="1603859"/>
          <a:ext cx="11851689" cy="4729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1965">
                  <a:extLst>
                    <a:ext uri="{9D8B030D-6E8A-4147-A177-3AD203B41FA5}">
                      <a16:colId xmlns:a16="http://schemas.microsoft.com/office/drawing/2014/main" val="3777231334"/>
                    </a:ext>
                  </a:extLst>
                </a:gridCol>
                <a:gridCol w="2325950">
                  <a:extLst>
                    <a:ext uri="{9D8B030D-6E8A-4147-A177-3AD203B41FA5}">
                      <a16:colId xmlns:a16="http://schemas.microsoft.com/office/drawing/2014/main" val="768651276"/>
                    </a:ext>
                  </a:extLst>
                </a:gridCol>
                <a:gridCol w="7563774">
                  <a:extLst>
                    <a:ext uri="{9D8B030D-6E8A-4147-A177-3AD203B41FA5}">
                      <a16:colId xmlns:a16="http://schemas.microsoft.com/office/drawing/2014/main" val="4080020580"/>
                    </a:ext>
                  </a:extLst>
                </a:gridCol>
              </a:tblGrid>
              <a:tr h="483488">
                <a:tc rowSpan="3">
                  <a:txBody>
                    <a:bodyPr/>
                    <a:lstStyle/>
                    <a:p>
                      <a:pPr algn="ctr" fontAlgn="b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153 222,8 тыс. рублей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110 630,0 тыс. рублей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Оборудование объектов  муниципальных образовательных организаций системами охранной сигнализации, приобретение оборудования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2910279"/>
                  </a:ext>
                </a:extLst>
              </a:tr>
              <a:tr h="48348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4 825,1 тыс. рублей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Оборудование на объектах муниципальных образовательных организаций помещений для охраны (постов охраны), приобретение оборудования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3962302"/>
                  </a:ext>
                </a:extLst>
              </a:tr>
              <a:tr h="29188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37 767,7 тыс. рублей 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Физическая охрана 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85365188"/>
                  </a:ext>
                </a:extLst>
              </a:tr>
              <a:tr h="483488">
                <a:tc rowSpan="5">
                  <a:txBody>
                    <a:bodyPr/>
                    <a:lstStyle/>
                    <a:p>
                      <a:pPr algn="ctr" fontAlgn="b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101 923,5 тыс. рублей</a:t>
                      </a:r>
                    </a:p>
                    <a:p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16 511,7  тыс. рублей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Подготовка проектной документации, модернизация систем видеонаблюдения муниципальных образовательных учреждений, приобретение оборудования 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58664035"/>
                  </a:ext>
                </a:extLst>
              </a:tr>
              <a:tr h="41439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17 546,3 тыс. рублей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Оборудование объектов  муниципальных образовательных организаций системами охранной сигнализации, приобретение оборудования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56399972"/>
                  </a:ext>
                </a:extLst>
              </a:tr>
              <a:tr h="48348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1 756,6 тыс. рублей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Проведение на объектах муниципальных образовательных организаций работ по модернизации систем тревожной сигнализации, приобретение оборудования 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87047358"/>
                  </a:ext>
                </a:extLst>
              </a:tr>
              <a:tr h="48348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1 420,0 тыс. рублей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Проведение работ по оборудованию и модернизации систем контроля и управления доступом на объектах муниципальных образовательных организаций, приобретение оборудования 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1423319"/>
                  </a:ext>
                </a:extLst>
              </a:tr>
              <a:tr h="48348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64 688,9 тыс. рублей 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Физическая охрана 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2008418"/>
                  </a:ext>
                </a:extLst>
              </a:tr>
              <a:tr h="241744">
                <a:tc rowSpan="2">
                  <a:txBody>
                    <a:bodyPr/>
                    <a:lstStyle/>
                    <a:p>
                      <a:pPr algn="ctr" fontAlgn="b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71 511,5 тыс. рублей</a:t>
                      </a:r>
                    </a:p>
                    <a:p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6 872,9 тыс. рублей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Оборудование объектов  муниципальных образовательных организаций системами охранной сигнализации, приобретение оборудования 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5501954"/>
                  </a:ext>
                </a:extLst>
              </a:tr>
              <a:tr h="24174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64 638,6 тыс. рублей 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Физическая охрана 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6000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4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04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36024" y="106700"/>
            <a:ext cx="1070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Строительство и капитальный ремонт </a:t>
            </a:r>
            <a:r>
              <a:rPr lang="ru-RU" altLang="ja-JP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объектов инфраструктуры системы образования Северодвинска в </a:t>
            </a:r>
            <a:r>
              <a:rPr lang="ru-RU" altLang="ja-JP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2023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272971" y="952445"/>
            <a:ext cx="448101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sz="1400" b="1" kern="0" dirty="0" smtClean="0">
                <a:solidFill>
                  <a:schemeClr val="tx1"/>
                </a:solidFill>
                <a:latin typeface="Times New Roman"/>
              </a:rPr>
              <a:t>строительство полосы препятствий  МАОУ Североморец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sz="1400" b="1" kern="0" dirty="0" smtClean="0">
                <a:solidFill>
                  <a:schemeClr val="tx1"/>
                </a:solidFill>
                <a:latin typeface="Times New Roman"/>
              </a:rPr>
              <a:t>(стоимость </a:t>
            </a:r>
            <a:r>
              <a:rPr lang="ru-RU" sz="1400" b="1" kern="0" dirty="0">
                <a:solidFill>
                  <a:schemeClr val="tx1"/>
                </a:solidFill>
                <a:latin typeface="Times New Roman"/>
              </a:rPr>
              <a:t>работ – </a:t>
            </a:r>
            <a:r>
              <a:rPr lang="ru-RU" sz="1400" b="1" kern="0" dirty="0" smtClean="0">
                <a:solidFill>
                  <a:schemeClr val="tx1"/>
                </a:solidFill>
                <a:latin typeface="Times New Roman"/>
              </a:rPr>
              <a:t>12 858,5 тыс</a:t>
            </a:r>
            <a:r>
              <a:rPr lang="ru-RU" sz="1400" b="1" kern="0" dirty="0">
                <a:solidFill>
                  <a:schemeClr val="tx1"/>
                </a:solidFill>
                <a:latin typeface="Times New Roman"/>
              </a:rPr>
              <a:t>. </a:t>
            </a:r>
            <a:r>
              <a:rPr lang="ru-RU" sz="1400" b="1" kern="0" dirty="0" smtClean="0">
                <a:solidFill>
                  <a:schemeClr val="tx1"/>
                </a:solidFill>
                <a:latin typeface="Times New Roman"/>
              </a:rPr>
              <a:t>рублей)</a:t>
            </a:r>
            <a:endParaRPr lang="ru-RU" sz="1400" b="1" kern="0" dirty="0">
              <a:solidFill>
                <a:schemeClr val="tx1"/>
              </a:solidFill>
              <a:latin typeface="Times New Roman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8" y="731572"/>
            <a:ext cx="1954776" cy="122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2971" y="2233360"/>
            <a:ext cx="3662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b="1" kern="0" dirty="0" smtClean="0">
                <a:latin typeface="Times New Roman"/>
              </a:rPr>
              <a:t>строительство </a:t>
            </a:r>
            <a:r>
              <a:rPr lang="ru-RU" sz="1400" b="1" kern="0" dirty="0">
                <a:latin typeface="Times New Roman"/>
              </a:rPr>
              <a:t>«Умной площадки» на территории МБОУ ДО ДЮСШ № 2 и МАОУ  «Лицей № 17» </a:t>
            </a:r>
          </a:p>
          <a:p>
            <a:pPr>
              <a:spcBef>
                <a:spcPct val="0"/>
              </a:spcBef>
              <a:defRPr/>
            </a:pPr>
            <a:r>
              <a:rPr lang="ru-RU" sz="1400" b="1" kern="0" dirty="0" smtClean="0">
                <a:latin typeface="Times New Roman"/>
              </a:rPr>
              <a:t>(стоимость </a:t>
            </a:r>
            <a:r>
              <a:rPr lang="ru-RU" sz="1400" b="1" kern="0" dirty="0">
                <a:latin typeface="Times New Roman"/>
              </a:rPr>
              <a:t>работ – 30 978,5 тыс. </a:t>
            </a:r>
            <a:r>
              <a:rPr lang="ru-RU" sz="1400" b="1" kern="0" dirty="0" smtClean="0">
                <a:latin typeface="Times New Roman"/>
              </a:rPr>
              <a:t>рублей)</a:t>
            </a:r>
            <a:endParaRPr lang="ru-RU" sz="1400" b="1" kern="0" dirty="0">
              <a:latin typeface="Times New Roman"/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8" y="2178609"/>
            <a:ext cx="2000921" cy="116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72972" y="3826644"/>
            <a:ext cx="3731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усилению строительных конструкций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МАДОУ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44 «Веселые нотки»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(стоимость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– 5 388,2 тыс.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9" y="3563920"/>
            <a:ext cx="1974610" cy="13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 bwMode="auto">
          <a:xfrm>
            <a:off x="2203974" y="5349875"/>
            <a:ext cx="4719277" cy="9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ru-RU" sz="1400" b="1" kern="0" dirty="0" smtClean="0">
                <a:effectLst/>
                <a:latin typeface="Times New Roman"/>
              </a:rPr>
              <a:t>ремонт фасадов, цоколей и отмосток в 4 образовательных организациях  </a:t>
            </a: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ru-RU" sz="1400" b="1" kern="0" dirty="0" smtClean="0">
                <a:effectLst/>
                <a:latin typeface="Times New Roman"/>
              </a:rPr>
              <a:t>(</a:t>
            </a:r>
            <a:r>
              <a:rPr lang="ru-RU" sz="1400" b="1" kern="0" dirty="0">
                <a:effectLst/>
                <a:latin typeface="Times New Roman"/>
              </a:rPr>
              <a:t>стоимость работ – </a:t>
            </a:r>
            <a:r>
              <a:rPr lang="ru-RU" sz="1400" b="1" kern="0" dirty="0" smtClean="0">
                <a:effectLst/>
                <a:latin typeface="Times New Roman"/>
              </a:rPr>
              <a:t>9 115,0 тыс</a:t>
            </a:r>
            <a:r>
              <a:rPr lang="ru-RU" sz="1400" b="1" kern="0" dirty="0">
                <a:effectLst/>
                <a:latin typeface="Times New Roman"/>
              </a:rPr>
              <a:t>. </a:t>
            </a:r>
            <a:r>
              <a:rPr lang="ru-RU" sz="1400" b="1" kern="0" dirty="0" smtClean="0">
                <a:effectLst/>
                <a:latin typeface="Times New Roman"/>
              </a:rPr>
              <a:t>рублей)</a:t>
            </a:r>
            <a:endParaRPr lang="ru-RU" sz="1400" b="1" kern="0" dirty="0">
              <a:effectLst/>
              <a:latin typeface="Times New Roman"/>
            </a:endParaRP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400" b="1" kern="0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</a:endParaRP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200" kern="0" dirty="0" smtClean="0">
              <a:solidFill>
                <a:srgbClr val="00B0F0"/>
              </a:solidFill>
              <a:latin typeface="Times New Roman"/>
            </a:endParaRPr>
          </a:p>
          <a:p>
            <a:pPr marL="0" indent="0" algn="r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ru-RU" sz="1200" kern="0" dirty="0" smtClean="0">
                <a:solidFill>
                  <a:srgbClr val="00B0F0"/>
                </a:solidFill>
                <a:latin typeface="Times New Roman"/>
              </a:rPr>
              <a:t>    </a:t>
            </a:r>
            <a:endParaRPr lang="ru-RU" sz="1200" kern="0" dirty="0">
              <a:solidFill>
                <a:srgbClr val="00B0F0"/>
              </a:solidFill>
              <a:latin typeface="Times New Roman"/>
            </a:endParaRPr>
          </a:p>
        </p:txBody>
      </p:sp>
      <p:pic>
        <p:nvPicPr>
          <p:cNvPr id="15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4" y="5147356"/>
            <a:ext cx="1961821" cy="119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8433392" y="1116680"/>
            <a:ext cx="3510456" cy="83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ru-RU" sz="1400" b="1" kern="0" dirty="0" smtClean="0">
                <a:effectLst/>
                <a:latin typeface="Times New Roman"/>
              </a:rPr>
              <a:t>ремонт кровли в 5 образовательных организациях </a:t>
            </a:r>
          </a:p>
          <a:p>
            <a:pPr marL="0" indent="0"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ru-RU" sz="1400" b="1" kern="0" dirty="0" smtClean="0">
                <a:effectLst/>
                <a:latin typeface="Times New Roman"/>
              </a:rPr>
              <a:t>(стоимость работ – 5 116,4 тыс. рублей) </a:t>
            </a:r>
          </a:p>
          <a:p>
            <a:pPr eaLnBrk="1" hangingPunct="1"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pPr marL="0" indent="0"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defRPr/>
            </a:pPr>
            <a:endParaRPr lang="ru-RU" sz="1400" b="1" kern="0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400" b="1" kern="0" dirty="0">
              <a:solidFill>
                <a:srgbClr val="00B0F0"/>
              </a:solidFill>
              <a:effectLst/>
              <a:latin typeface="Times New Roman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53" y="920781"/>
            <a:ext cx="1960703" cy="122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3"/>
          <p:cNvSpPr txBox="1">
            <a:spLocks/>
          </p:cNvSpPr>
          <p:nvPr/>
        </p:nvSpPr>
        <p:spPr bwMode="auto">
          <a:xfrm>
            <a:off x="8433392" y="2420020"/>
            <a:ext cx="3557765" cy="84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ru-RU" sz="1400" b="1" kern="0" dirty="0" smtClean="0">
                <a:effectLst/>
                <a:latin typeface="Times New Roman"/>
              </a:rPr>
              <a:t>замена оконных и дверных блоков в 23 образовательных организациях  </a:t>
            </a: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ru-RU" sz="1400" b="1" kern="0" dirty="0" smtClean="0">
                <a:effectLst/>
                <a:latin typeface="Times New Roman"/>
              </a:rPr>
              <a:t>(</a:t>
            </a:r>
            <a:r>
              <a:rPr lang="ru-RU" sz="1400" b="1" kern="0" dirty="0">
                <a:effectLst/>
                <a:latin typeface="Times New Roman"/>
              </a:rPr>
              <a:t>стоимость работ – </a:t>
            </a:r>
            <a:r>
              <a:rPr lang="ru-RU" sz="1400" b="1" kern="0" dirty="0" smtClean="0">
                <a:effectLst/>
                <a:latin typeface="Times New Roman"/>
              </a:rPr>
              <a:t>6 197,3 тыс</a:t>
            </a:r>
            <a:r>
              <a:rPr lang="ru-RU" sz="1400" b="1" kern="0" dirty="0">
                <a:effectLst/>
                <a:latin typeface="Times New Roman"/>
              </a:rPr>
              <a:t>. </a:t>
            </a:r>
            <a:r>
              <a:rPr lang="ru-RU" sz="1400" b="1" kern="0" dirty="0" smtClean="0">
                <a:effectLst/>
                <a:latin typeface="Times New Roman"/>
              </a:rPr>
              <a:t>рублей)</a:t>
            </a:r>
            <a:endParaRPr lang="ru-RU" sz="1400" b="1" kern="0" dirty="0">
              <a:effectLst/>
              <a:latin typeface="Times New Roman"/>
            </a:endParaRP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400" b="1" kern="0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</a:endParaRP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ru-RU" sz="1400" b="1" kern="0" dirty="0" smtClean="0">
                <a:solidFill>
                  <a:srgbClr val="00B0F0"/>
                </a:solidFill>
                <a:effectLst/>
                <a:latin typeface="Times New Roman"/>
              </a:rPr>
              <a:t>    </a:t>
            </a:r>
            <a:endParaRPr lang="ru-RU" sz="1400" b="1" kern="0" dirty="0">
              <a:solidFill>
                <a:srgbClr val="00B0F0"/>
              </a:solidFill>
              <a:effectLst/>
              <a:latin typeface="Times New Roman"/>
            </a:endParaRPr>
          </a:p>
        </p:txBody>
      </p:sp>
      <p:pic>
        <p:nvPicPr>
          <p:cNvPr id="19" name="Рисунок 9" descr="http://inruza.ru/upload/gallery/197/19697_adddfaf2b05aa2c6dd6348e85734ba3059742ba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48" y="2266628"/>
            <a:ext cx="1955458" cy="125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7"/>
          <p:cNvSpPr txBox="1">
            <a:spLocks noChangeArrowheads="1"/>
          </p:cNvSpPr>
          <p:nvPr/>
        </p:nvSpPr>
        <p:spPr bwMode="auto">
          <a:xfrm>
            <a:off x="8369044" y="3855010"/>
            <a:ext cx="36205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ru-RU" sz="1400" b="1" kern="0" dirty="0" smtClean="0">
                <a:effectLst/>
                <a:latin typeface="Times New Roman"/>
              </a:rPr>
              <a:t>ремонт </a:t>
            </a:r>
            <a:r>
              <a:rPr lang="ru-RU" sz="1400" b="1" kern="0" dirty="0">
                <a:effectLst/>
                <a:latin typeface="Times New Roman"/>
              </a:rPr>
              <a:t>крылец  в </a:t>
            </a:r>
            <a:r>
              <a:rPr lang="ru-RU" sz="1400" b="1" kern="0" dirty="0" smtClean="0">
                <a:effectLst/>
                <a:latin typeface="Times New Roman"/>
              </a:rPr>
              <a:t>14 образовательных </a:t>
            </a:r>
            <a:r>
              <a:rPr lang="ru-RU" sz="1400" b="1" kern="0" dirty="0">
                <a:effectLst/>
                <a:latin typeface="Times New Roman"/>
              </a:rPr>
              <a:t>организациях</a:t>
            </a:r>
            <a:endParaRPr lang="ru-RU" sz="1400" b="1" kern="0" dirty="0" smtClean="0"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ru-RU" sz="1400" b="1" kern="0" dirty="0" smtClean="0">
                <a:effectLst/>
                <a:latin typeface="Times New Roman"/>
              </a:rPr>
              <a:t>(стоимость работ – 6 959,6 тыс. рублей) </a:t>
            </a:r>
          </a:p>
          <a:p>
            <a:pPr eaLnBrk="1" hangingPunct="1"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pPr marL="0" indent="0"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defRPr/>
            </a:pPr>
            <a:endParaRPr lang="ru-RU" sz="1400" b="1" kern="0" dirty="0" smtClean="0">
              <a:solidFill>
                <a:srgbClr val="00B0F0"/>
              </a:solidFill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defRPr/>
            </a:pPr>
            <a:endParaRPr lang="ru-RU" sz="1400" b="1" kern="0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ru-RU" sz="1400" b="1" kern="0" dirty="0">
              <a:solidFill>
                <a:srgbClr val="00B0F0"/>
              </a:solidFill>
              <a:effectLst/>
              <a:latin typeface="Times New Roman"/>
            </a:endParaRPr>
          </a:p>
        </p:txBody>
      </p:sp>
      <p:pic>
        <p:nvPicPr>
          <p:cNvPr id="21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48" y="3602038"/>
            <a:ext cx="1955458" cy="128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/>
          </p:cNvPr>
          <p:cNvSpPr txBox="1">
            <a:spLocks noChangeArrowheads="1"/>
          </p:cNvSpPr>
          <p:nvPr/>
        </p:nvSpPr>
        <p:spPr bwMode="auto">
          <a:xfrm>
            <a:off x="8433392" y="5227264"/>
            <a:ext cx="391144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электротехнических систем, систем вентиляции, инженерных сетей</a:t>
            </a:r>
          </a:p>
          <a:p>
            <a:pPr>
              <a:buClr>
                <a:srgbClr val="FF0000"/>
              </a:buCl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9 образовательных организациях</a:t>
            </a:r>
          </a:p>
          <a:p>
            <a:pPr>
              <a:buClr>
                <a:srgbClr val="FF0000"/>
              </a:buClr>
              <a:defRPr/>
            </a:pPr>
            <a:r>
              <a:rPr lang="ru-RU" sz="1400" b="1" kern="0" dirty="0">
                <a:latin typeface="Times New Roman"/>
              </a:rPr>
              <a:t>(общая стоимость работ – </a:t>
            </a:r>
            <a:r>
              <a:rPr lang="ru-RU" sz="1400" b="1" kern="0" dirty="0" smtClean="0">
                <a:latin typeface="Times New Roman"/>
              </a:rPr>
              <a:t>9 541,9 тыс. рублей)</a:t>
            </a:r>
            <a:endParaRPr lang="ru-RU" sz="1400" b="1" kern="0" dirty="0">
              <a:latin typeface="Times New Roman"/>
            </a:endParaRPr>
          </a:p>
          <a:p>
            <a:pPr>
              <a:buClr>
                <a:srgbClr val="FF0000"/>
              </a:buClr>
              <a:defRPr/>
            </a:pPr>
            <a:endParaRPr lang="ru-RU" sz="1400" b="1" kern="0" dirty="0">
              <a:latin typeface="Times New Roman"/>
            </a:endParaRPr>
          </a:p>
        </p:txBody>
      </p:sp>
      <p:pic>
        <p:nvPicPr>
          <p:cNvPr id="23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48" y="5096318"/>
            <a:ext cx="1968896" cy="14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6156" y="122218"/>
            <a:ext cx="10333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>
              <a:defRPr/>
            </a:pPr>
            <a:r>
              <a:rPr lang="ru-RU" altLang="ja-JP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«Развитие физической культуры и спорта Северодвинска»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18483"/>
              </p:ext>
            </p:extLst>
          </p:nvPr>
        </p:nvGraphicFramePr>
        <p:xfrm>
          <a:off x="101925" y="1168400"/>
          <a:ext cx="11988150" cy="274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8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gradFill>
                      <a:gsLst>
                        <a:gs pos="6000">
                          <a:schemeClr val="bg2">
                            <a:lumMod val="9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gradFill>
                      <a:gsLst>
                        <a:gs pos="6000">
                          <a:schemeClr val="bg2">
                            <a:lumMod val="9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gradFill>
                      <a:gsLst>
                        <a:gs pos="6000">
                          <a:schemeClr val="bg2">
                            <a:lumMod val="9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gradFill>
                      <a:gsLst>
                        <a:gs pos="6000">
                          <a:schemeClr val="bg2">
                            <a:lumMod val="9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gradFill>
                      <a:gsLst>
                        <a:gs pos="6000">
                          <a:schemeClr val="bg2">
                            <a:lumMod val="9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 Северодвинска», в 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2" marR="8972" marT="8972" marB="0" anchor="ctr">
                    <a:gradFill>
                      <a:gsLst>
                        <a:gs pos="98000"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gs>
                        <a:gs pos="4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36 974,4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98000"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gs>
                        <a:gs pos="4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36 481,4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98000"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gs>
                        <a:gs pos="4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36 481,4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98000"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gs>
                        <a:gs pos="4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36 481,4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98000">
                          <a:schemeClr val="accent5">
                            <a:lumMod val="20000"/>
                            <a:lumOff val="80000"/>
                            <a:alpha val="70000"/>
                          </a:schemeClr>
                        </a:gs>
                        <a:gs pos="4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4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4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2" marR="8972" marT="8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5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lang="ru-RU" sz="14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2" marR="8972" marT="8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36 675,9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36 481,4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36 481,4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36 481,4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7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«Повышение интереса различных категорий населения к регулярным занятиям физической культурой и спортом»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2" marR="8972" marT="8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30 688,2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3264007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«Повышение уровня спортивных достижений ведущих спортсменов Северодвинска»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2" marR="8972" marT="8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«Укрепление материально-технической базы МАУ «СШ «Строитель»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2" marR="8972" marT="8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 descr="В Северодвинске обсудили перспективы развития физической культуры -  Администрация Северодвинс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63" y="4294095"/>
            <a:ext cx="2883877" cy="23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54.userapi.com/impg/cD89KmRU3pkGjrcJScRoRvY2nqTzOdBV9xtGfQ/eLAdKGXxCd0.jpg?size=2048x1536&amp;quality=96&amp;sign=0460228a7e8391803f9fb72f58844e4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80" y="4264137"/>
            <a:ext cx="4187795" cy="23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МАУ СШ Строитель, ФОК Планета, спортивный комплекс, Юбилейная ул., 5,  Северодвинск — Яндекс Карт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 t="21570" r="19220" b="22541"/>
          <a:stretch/>
        </p:blipFill>
        <p:spPr bwMode="auto">
          <a:xfrm>
            <a:off x="147483" y="4285303"/>
            <a:ext cx="4055240" cy="23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052903" y="866778"/>
            <a:ext cx="10954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98976" y="210274"/>
            <a:ext cx="10734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Муниципальная программа «Развитие сферы культуры</a:t>
            </a:r>
          </a:p>
          <a:p>
            <a:pPr algn="ctr">
              <a:defRPr/>
            </a:pPr>
            <a:r>
              <a:rPr lang="ru-RU" altLang="ja-JP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муниципального образования «Северодвинск»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63441"/>
              </p:ext>
            </p:extLst>
          </p:nvPr>
        </p:nvGraphicFramePr>
        <p:xfrm>
          <a:off x="108154" y="1162121"/>
          <a:ext cx="11985524" cy="40188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0723">
                  <a:extLst>
                    <a:ext uri="{9D8B030D-6E8A-4147-A177-3AD203B41FA5}">
                      <a16:colId xmlns:a16="http://schemas.microsoft.com/office/drawing/2014/main" val="2203234002"/>
                    </a:ext>
                  </a:extLst>
                </a:gridCol>
                <a:gridCol w="2439025">
                  <a:extLst>
                    <a:ext uri="{9D8B030D-6E8A-4147-A177-3AD203B41FA5}">
                      <a16:colId xmlns:a16="http://schemas.microsoft.com/office/drawing/2014/main" val="2440991654"/>
                    </a:ext>
                  </a:extLst>
                </a:gridCol>
                <a:gridCol w="1950094">
                  <a:extLst>
                    <a:ext uri="{9D8B030D-6E8A-4147-A177-3AD203B41FA5}">
                      <a16:colId xmlns:a16="http://schemas.microsoft.com/office/drawing/2014/main" val="939881190"/>
                    </a:ext>
                  </a:extLst>
                </a:gridCol>
                <a:gridCol w="1922755">
                  <a:extLst>
                    <a:ext uri="{9D8B030D-6E8A-4147-A177-3AD203B41FA5}">
                      <a16:colId xmlns:a16="http://schemas.microsoft.com/office/drawing/2014/main" val="3458353758"/>
                    </a:ext>
                  </a:extLst>
                </a:gridCol>
                <a:gridCol w="1612927">
                  <a:extLst>
                    <a:ext uri="{9D8B030D-6E8A-4147-A177-3AD203B41FA5}">
                      <a16:colId xmlns:a16="http://schemas.microsoft.com/office/drawing/2014/main" val="90448864"/>
                    </a:ext>
                  </a:extLst>
                </a:gridCol>
              </a:tblGrid>
              <a:tr h="371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(решение)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49712161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сферы культуры муниципального образования «Северодвинск», в том числе: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  <a:alpha val="45000"/>
                          </a:schemeClr>
                        </a:gs>
                        <a:gs pos="28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547 348,5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  <a:alpha val="45000"/>
                          </a:schemeClr>
                        </a:gs>
                        <a:gs pos="28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338,1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  <a:alpha val="45000"/>
                          </a:schemeClr>
                        </a:gs>
                        <a:gs pos="28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539 243,3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  <a:alpha val="45000"/>
                          </a:schemeClr>
                        </a:gs>
                        <a:gs pos="28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550 464,7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  <a:alpha val="45000"/>
                          </a:schemeClr>
                        </a:gs>
                        <a:gs pos="28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8040896"/>
                  </a:ext>
                </a:extLst>
              </a:tr>
              <a:tr h="2671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28 663,4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804,4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7  169,2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797"/>
                  </a:ext>
                </a:extLst>
              </a:tr>
              <a:tr h="87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местного бюджета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518 685,1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539 533,7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532 074,1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550 464,7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432643"/>
                  </a:ext>
                </a:extLst>
              </a:tr>
              <a:tr h="1351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"Сохранение культурного наследия Северодвинска"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923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"Развитие культурного потенциала Северодвинска"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318 842,3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295 857,5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314 676,8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314 912,8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89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 Сохранение и развитие системы учреждений дополнительного образования в сфере культуры и искусства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202 482,1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227 982,1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195 890,7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204 991,6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650673"/>
                  </a:ext>
                </a:extLst>
              </a:tr>
              <a:tr h="217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"Развитие сферы туризма Северодвинска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384371"/>
                  </a:ext>
                </a:extLst>
              </a:tr>
              <a:tr h="21784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деятельности органов Администрации Северодвинска»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24 956,8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26 235,3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008157"/>
                  </a:ext>
                </a:extLst>
              </a:tr>
            </a:tbl>
          </a:graphicData>
        </a:graphic>
      </p:graphicFrame>
      <p:pic>
        <p:nvPicPr>
          <p:cNvPr id="11" name="Picture 4" descr="Северодвинский городской краеведческий музей — Википеди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6"/>
          <a:stretch/>
        </p:blipFill>
        <p:spPr bwMode="auto">
          <a:xfrm>
            <a:off x="701200" y="5272999"/>
            <a:ext cx="3193404" cy="14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еверодвинск Фото - Избранные изображения: Северодвинск, Архангельская  область - Tripadvis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7"/>
          <a:stretch/>
        </p:blipFill>
        <p:spPr bwMode="auto">
          <a:xfrm>
            <a:off x="8334881" y="5349875"/>
            <a:ext cx="3265757" cy="13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арк культуры и отдыха, Северодвинск, Северодвинск — 2ГИ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78" y="5272999"/>
            <a:ext cx="3061042" cy="149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52903" y="876610"/>
            <a:ext cx="10954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2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777812" y="999548"/>
            <a:ext cx="2097002" cy="10630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функционирования и развития учреждений культуры</a:t>
            </a:r>
          </a:p>
          <a:p>
            <a:pPr algn="ctr" fontAlgn="b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155 822,4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48614" y="2377238"/>
            <a:ext cx="3223377" cy="7276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МАУ «Парк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культуры 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отдыха»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fontAlgn="b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12 005,6 тыс.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48614" y="3351809"/>
            <a:ext cx="3217326" cy="7414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МАУ «Центр культуры и общественных мероприятий»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30 612,6 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99522" y="4340153"/>
            <a:ext cx="3223377" cy="6707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МАУК «Северодвинский Дворец молодежи («Строитель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»)» 33 822,4 тыс. рублей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3522" y="976798"/>
            <a:ext cx="2054260" cy="10706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функционирования 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развития школ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искусств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205 454,3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84747" y="5434695"/>
            <a:ext cx="3223378" cy="6845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МАУК «Северодвинский драматический театр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 79 381,8  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21827" y="2393565"/>
            <a:ext cx="2905922" cy="711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МАУ ДО  «ДХШ №2» 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fontAlgn="b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34 689,9 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34374" y="5393599"/>
            <a:ext cx="2904892" cy="7256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МБУ ДО  «ДМШ №3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</a:p>
          <a:p>
            <a:pPr algn="ctr" fontAlgn="b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62 593,2 тыс. рублей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5975" y="4332366"/>
            <a:ext cx="2904892" cy="69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МБУ ДО «ДШИ № 34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</a:p>
          <a:p>
            <a:pPr algn="ctr" fontAlgn="b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52 250,4 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34160" y="3351809"/>
            <a:ext cx="2893589" cy="7414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МАУ ДО «ДШИ № 36» 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fontAlgn="b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55 920,8 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4776" y="1009697"/>
            <a:ext cx="1980162" cy="9746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Развитие музейного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дела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26 499,9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73953" y="2367887"/>
            <a:ext cx="2427636" cy="7370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МБУК «Муниципальная библиотечная система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8563" y="2377238"/>
            <a:ext cx="2936409" cy="754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МБУК «Северодвинский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городской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краеведческий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музей»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2695" y="269722"/>
            <a:ext cx="10734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altLang="ja-JP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сферы </a:t>
            </a:r>
            <a:r>
              <a:rPr lang="ru-RU" altLang="ja-JP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культуры муниципального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810927" y="987903"/>
            <a:ext cx="2097002" cy="10305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Развитие библиотечного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дела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109 577,8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1026" name="Picture 2" descr="Детская художественная школа № 2, дополнительное образование, ул. Карла  Маркса, 39, Северодвинск — Яндекс Карт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151" y="5059051"/>
            <a:ext cx="2345438" cy="17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msh3sev.com29.ru/galleries/konkursi/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4" y="5068291"/>
            <a:ext cx="2842738" cy="16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Библиотека № 10 «Книжная гавань» — Северодвинск, ул. Карла Маркса, д. 26.  Подробная информация о библиотеке: расписание, фото, адрес и т. д. на  официальном сайте Культура.РФ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152" y="3277614"/>
            <a:ext cx="2345437" cy="16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еверодвинский краеведческий музе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4" y="3277613"/>
            <a:ext cx="2842738" cy="16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1242874" y="2062565"/>
            <a:ext cx="523782" cy="25359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534545" y="2112180"/>
            <a:ext cx="523782" cy="25359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10687235" y="2062565"/>
            <a:ext cx="523782" cy="25359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7836530" y="2104498"/>
            <a:ext cx="523782" cy="25359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5819" y="199163"/>
            <a:ext cx="10791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Муниципальная программа «Молодежь Северодвинска»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15517"/>
              </p:ext>
            </p:extLst>
          </p:nvPr>
        </p:nvGraphicFramePr>
        <p:xfrm>
          <a:off x="149782" y="1174274"/>
          <a:ext cx="11892436" cy="29340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65880">
                  <a:extLst>
                    <a:ext uri="{9D8B030D-6E8A-4147-A177-3AD203B41FA5}">
                      <a16:colId xmlns:a16="http://schemas.microsoft.com/office/drawing/2014/main" val="917886922"/>
                    </a:ext>
                  </a:extLst>
                </a:gridCol>
                <a:gridCol w="1749939">
                  <a:extLst>
                    <a:ext uri="{9D8B030D-6E8A-4147-A177-3AD203B41FA5}">
                      <a16:colId xmlns:a16="http://schemas.microsoft.com/office/drawing/2014/main" val="657758297"/>
                    </a:ext>
                  </a:extLst>
                </a:gridCol>
                <a:gridCol w="1650716">
                  <a:extLst>
                    <a:ext uri="{9D8B030D-6E8A-4147-A177-3AD203B41FA5}">
                      <a16:colId xmlns:a16="http://schemas.microsoft.com/office/drawing/2014/main" val="2968536216"/>
                    </a:ext>
                  </a:extLst>
                </a:gridCol>
                <a:gridCol w="1594981">
                  <a:extLst>
                    <a:ext uri="{9D8B030D-6E8A-4147-A177-3AD203B41FA5}">
                      <a16:colId xmlns:a16="http://schemas.microsoft.com/office/drawing/2014/main" val="2814933818"/>
                    </a:ext>
                  </a:extLst>
                </a:gridCol>
                <a:gridCol w="1530920">
                  <a:extLst>
                    <a:ext uri="{9D8B030D-6E8A-4147-A177-3AD203B41FA5}">
                      <a16:colId xmlns:a16="http://schemas.microsoft.com/office/drawing/2014/main" val="408911390"/>
                    </a:ext>
                  </a:extLst>
                </a:gridCol>
              </a:tblGrid>
              <a:tr h="521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00" marR="7143" marT="7143" marB="53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(решение)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4081817"/>
                  </a:ext>
                </a:extLst>
              </a:tr>
              <a:tr h="482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Муниципальная программа «Молодежь Северодвинска», 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в том числе: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4003" marR="7143" marT="7150" marB="540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48 955,3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31 338,0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338,0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31 338,0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47263186"/>
                  </a:ext>
                </a:extLst>
              </a:tr>
              <a:tr h="271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3" marR="7143" marT="7150" marB="540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16 986,5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450382"/>
                  </a:ext>
                </a:extLst>
              </a:tr>
              <a:tr h="2717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местного бюджета</a:t>
                      </a:r>
                      <a:endParaRPr lang="ru-RU" sz="1400" b="1" i="1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3" marR="7143" marT="7150" marB="540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31 968,8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31 338,0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31 338,0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31 338,0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593527"/>
                  </a:ext>
                </a:extLst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Подпрограмма «Я гражданин»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4003" marR="7143" marT="7150" marB="540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2 722,7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669812"/>
                  </a:ext>
                </a:extLst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Подпрограмма «Я профессионал»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4003" marR="7143" marT="7150" marB="540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260,7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917675"/>
                  </a:ext>
                </a:extLst>
              </a:tr>
              <a:tr h="271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Подпрограмма «Я молодой»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4003" marR="7143" marT="7150" marB="540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023490"/>
                  </a:ext>
                </a:extLst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Подпрограмма «Молодежная инфраструктура»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4003" marR="7143" marT="7150" marB="540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2 768,6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24 556,0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26 826,0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26 826,0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337841"/>
                  </a:ext>
                </a:extLst>
              </a:tr>
            </a:tbl>
          </a:graphicData>
        </a:graphic>
      </p:graphicFrame>
      <p:pic>
        <p:nvPicPr>
          <p:cNvPr id="6146" name="Picture 2" descr="В Северодвинске обновили Молодежный цент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92" y="4176127"/>
            <a:ext cx="3638178" cy="24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xn--80adagbeabgzwcmyebg9apj4t.xn--p1ai/wp-content/uploads/2017/02/9g3W821ylF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8" y="4200369"/>
            <a:ext cx="3681532" cy="24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xn--80adagbeabgzwcmyebg9apj4t.xn--p1ai/wp-content/uploads/2017/02/r7QlNbGra3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72" y="4200369"/>
            <a:ext cx="4059350" cy="24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074400" y="876012"/>
            <a:ext cx="10739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3799" y="116449"/>
            <a:ext cx="10565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«Социальная поддержка населения Северодвинска»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53507"/>
              </p:ext>
            </p:extLst>
          </p:nvPr>
        </p:nvGraphicFramePr>
        <p:xfrm>
          <a:off x="74382" y="1210498"/>
          <a:ext cx="12052897" cy="16545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38281">
                  <a:extLst>
                    <a:ext uri="{9D8B030D-6E8A-4147-A177-3AD203B41FA5}">
                      <a16:colId xmlns:a16="http://schemas.microsoft.com/office/drawing/2014/main" val="917886922"/>
                    </a:ext>
                  </a:extLst>
                </a:gridCol>
                <a:gridCol w="1773550">
                  <a:extLst>
                    <a:ext uri="{9D8B030D-6E8A-4147-A177-3AD203B41FA5}">
                      <a16:colId xmlns:a16="http://schemas.microsoft.com/office/drawing/2014/main" val="657758297"/>
                    </a:ext>
                  </a:extLst>
                </a:gridCol>
                <a:gridCol w="1791647">
                  <a:extLst>
                    <a:ext uri="{9D8B030D-6E8A-4147-A177-3AD203B41FA5}">
                      <a16:colId xmlns:a16="http://schemas.microsoft.com/office/drawing/2014/main" val="2968536216"/>
                    </a:ext>
                  </a:extLst>
                </a:gridCol>
                <a:gridCol w="1637185">
                  <a:extLst>
                    <a:ext uri="{9D8B030D-6E8A-4147-A177-3AD203B41FA5}">
                      <a16:colId xmlns:a16="http://schemas.microsoft.com/office/drawing/2014/main" val="2814933818"/>
                    </a:ext>
                  </a:extLst>
                </a:gridCol>
                <a:gridCol w="1412234">
                  <a:extLst>
                    <a:ext uri="{9D8B030D-6E8A-4147-A177-3AD203B41FA5}">
                      <a16:colId xmlns:a16="http://schemas.microsoft.com/office/drawing/2014/main" val="408911390"/>
                    </a:ext>
                  </a:extLst>
                </a:gridCol>
              </a:tblGrid>
              <a:tr h="39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00" marR="7143" marT="7143" marB="53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(решение)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4081817"/>
                  </a:ext>
                </a:extLst>
              </a:tr>
              <a:tr h="482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Муниципальная программа «Социальная поддержка населения Северодвинска», в том числе: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4000" marR="7143" marT="7143" marB="53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13000"/>
                          </a:schemeClr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175 567,9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13000"/>
                          </a:schemeClr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179 936,0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13000"/>
                          </a:schemeClr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811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13000"/>
                          </a:schemeClr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153 451,3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13000"/>
                          </a:schemeClr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47263186"/>
                  </a:ext>
                </a:extLst>
              </a:tr>
              <a:tr h="39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межбюджетные</a:t>
                      </a:r>
                      <a:r>
                        <a:rPr lang="ru-RU" sz="1300" b="0" i="1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трансферты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4000" marR="7143" marT="7143" marB="53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221,4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191,2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450382"/>
                  </a:ext>
                </a:extLst>
              </a:tr>
              <a:tr h="39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средства местного бюджета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4000" marR="7143" marT="7143" marB="53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  <a:r>
                        <a:rPr lang="ru-RU" sz="13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346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148 744,8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116 642,6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121 282,3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669812"/>
                  </a:ext>
                </a:extLst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942200" y="4189235"/>
            <a:ext cx="1589387" cy="353987"/>
          </a:xfrm>
          <a:prstGeom prst="ellipse">
            <a:avLst/>
          </a:prstGeom>
          <a:gradFill>
            <a:gsLst>
              <a:gs pos="0">
                <a:schemeClr val="bg1"/>
              </a:gs>
              <a:gs pos="92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1 130 чел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Овал 14"/>
          <p:cNvSpPr/>
          <p:nvPr/>
        </p:nvSpPr>
        <p:spPr>
          <a:xfrm>
            <a:off x="745540" y="6124211"/>
            <a:ext cx="1786047" cy="324412"/>
          </a:xfrm>
          <a:prstGeom prst="ellipse">
            <a:avLst/>
          </a:prstGeom>
          <a:gradFill>
            <a:gsLst>
              <a:gs pos="0">
                <a:schemeClr val="bg1"/>
              </a:gs>
              <a:gs pos="92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чел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Овал 15"/>
          <p:cNvSpPr/>
          <p:nvPr/>
        </p:nvSpPr>
        <p:spPr>
          <a:xfrm>
            <a:off x="5136268" y="4197898"/>
            <a:ext cx="1720739" cy="376861"/>
          </a:xfrm>
          <a:prstGeom prst="ellipse">
            <a:avLst/>
          </a:prstGeom>
          <a:gradFill>
            <a:gsLst>
              <a:gs pos="0">
                <a:schemeClr val="bg1"/>
              </a:gs>
              <a:gs pos="92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 шт.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487212" y="4241488"/>
            <a:ext cx="1761392" cy="376861"/>
          </a:xfrm>
          <a:prstGeom prst="ellipse">
            <a:avLst/>
          </a:prstGeom>
          <a:gradFill>
            <a:gsLst>
              <a:gs pos="0">
                <a:schemeClr val="bg1"/>
              </a:gs>
              <a:gs pos="92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4 700 шт.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626789" y="6248065"/>
            <a:ext cx="1765944" cy="318213"/>
          </a:xfrm>
          <a:prstGeom prst="ellipse">
            <a:avLst/>
          </a:prstGeom>
          <a:gradFill>
            <a:gsLst>
              <a:gs pos="0">
                <a:schemeClr val="bg1"/>
              </a:gs>
              <a:gs pos="92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шт.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721" y="3039369"/>
            <a:ext cx="3632299" cy="889342"/>
          </a:xfrm>
          <a:prstGeom prst="roundRect">
            <a:avLst/>
          </a:prstGeom>
          <a:gradFill>
            <a:gsLst>
              <a:gs pos="0">
                <a:schemeClr val="bg1"/>
              </a:gs>
              <a:gs pos="92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граждан, получающих адресную материальную помощь в виде денежных социальных выплат</a:t>
            </a:r>
            <a:endParaRPr lang="ru-RU" sz="14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034" y="4825493"/>
            <a:ext cx="3632299" cy="889342"/>
          </a:xfrm>
          <a:prstGeom prst="roundRect">
            <a:avLst/>
          </a:prstGeom>
          <a:gradFill>
            <a:gsLst>
              <a:gs pos="0">
                <a:schemeClr val="bg1"/>
              </a:gs>
              <a:gs pos="92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ветеранов ВОВ, которым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выплата единовременной помощи</a:t>
            </a:r>
            <a:endParaRPr lang="ru-RU" sz="14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80489" y="3002377"/>
            <a:ext cx="3632299" cy="889342"/>
          </a:xfrm>
          <a:prstGeom prst="roundRect">
            <a:avLst/>
          </a:prstGeom>
          <a:gradFill>
            <a:gsLst>
              <a:gs pos="0">
                <a:schemeClr val="bg1"/>
              </a:gs>
              <a:gs pos="92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</a:rPr>
              <a:t>Предоставление адресной социальной помощи в виде целевых потребительских субсидий на оплату товаров или услуг (талоны)</a:t>
            </a:r>
            <a:endParaRPr lang="ru-RU" sz="14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494979" y="4954071"/>
            <a:ext cx="3632299" cy="889342"/>
          </a:xfrm>
          <a:prstGeom prst="roundRect">
            <a:avLst/>
          </a:prstGeom>
          <a:gradFill>
            <a:gsLst>
              <a:gs pos="0">
                <a:schemeClr val="bg1"/>
              </a:gs>
              <a:gs pos="92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реализованных талонов на проезд в социальном такси (дети-инвалиды,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1 группы по зрению, ветераны ВОВ)</a:t>
            </a:r>
            <a:endParaRPr lang="ru-RU" sz="14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94980" y="3036232"/>
            <a:ext cx="3632299" cy="889342"/>
          </a:xfrm>
          <a:prstGeom prst="roundRect">
            <a:avLst/>
          </a:prstGeom>
          <a:gradFill>
            <a:gsLst>
              <a:gs pos="0">
                <a:schemeClr val="bg1"/>
              </a:gs>
              <a:gs pos="92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Количество талонов на проезд в автобусе детей-инвалидов и неработающих граждан, имеющие </a:t>
            </a:r>
            <a:r>
              <a:rPr lang="ru-RU" sz="1400" b="1" dirty="0" err="1">
                <a:solidFill>
                  <a:schemeClr val="tx1"/>
                </a:solidFill>
                <a:latin typeface="Times New Roman"/>
              </a:rPr>
              <a:t>онкозаболевание</a:t>
            </a: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 и сопровождающих лиц</a:t>
            </a:r>
          </a:p>
        </p:txBody>
      </p:sp>
      <p:pic>
        <p:nvPicPr>
          <p:cNvPr id="8196" name="Picture 4" descr="Социальная поддержка государства в Герман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34" y="4805128"/>
            <a:ext cx="3729660" cy="17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052903" y="866778"/>
            <a:ext cx="10954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723" y="176126"/>
            <a:ext cx="12192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отраслях </a:t>
            </a:r>
            <a:endParaRPr lang="ru-RU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90852" y="1465151"/>
          <a:ext cx="12010293" cy="25681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880546">
                  <a:extLst>
                    <a:ext uri="{9D8B030D-6E8A-4147-A177-3AD203B41FA5}">
                      <a16:colId xmlns:a16="http://schemas.microsoft.com/office/drawing/2014/main" val="2343788314"/>
                    </a:ext>
                  </a:extLst>
                </a:gridCol>
                <a:gridCol w="1375725">
                  <a:extLst>
                    <a:ext uri="{9D8B030D-6E8A-4147-A177-3AD203B41FA5}">
                      <a16:colId xmlns:a16="http://schemas.microsoft.com/office/drawing/2014/main" val="122850040"/>
                    </a:ext>
                  </a:extLst>
                </a:gridCol>
                <a:gridCol w="1334779">
                  <a:extLst>
                    <a:ext uri="{9D8B030D-6E8A-4147-A177-3AD203B41FA5}">
                      <a16:colId xmlns:a16="http://schemas.microsoft.com/office/drawing/2014/main" val="3208419957"/>
                    </a:ext>
                  </a:extLst>
                </a:gridCol>
                <a:gridCol w="1408480">
                  <a:extLst>
                    <a:ext uri="{9D8B030D-6E8A-4147-A177-3AD203B41FA5}">
                      <a16:colId xmlns:a16="http://schemas.microsoft.com/office/drawing/2014/main" val="3663908480"/>
                    </a:ext>
                  </a:extLst>
                </a:gridCol>
                <a:gridCol w="1531313">
                  <a:extLst>
                    <a:ext uri="{9D8B030D-6E8A-4147-A177-3AD203B41FA5}">
                      <a16:colId xmlns:a16="http://schemas.microsoft.com/office/drawing/2014/main" val="1333678663"/>
                    </a:ext>
                  </a:extLst>
                </a:gridCol>
                <a:gridCol w="1479450">
                  <a:extLst>
                    <a:ext uri="{9D8B030D-6E8A-4147-A177-3AD203B41FA5}">
                      <a16:colId xmlns:a16="http://schemas.microsoft.com/office/drawing/2014/main" val="2298807757"/>
                    </a:ext>
                  </a:extLst>
                </a:gridCol>
              </a:tblGrid>
              <a:tr h="4404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(роспись)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507205"/>
                  </a:ext>
                </a:extLst>
              </a:tr>
              <a:tr h="304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069785"/>
                  </a:ext>
                </a:extLst>
              </a:tr>
              <a:tr h="38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расходов,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числе: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2 846 438,4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3 401 069,1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3 922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975,8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1 289 868,2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1 368 145,0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2592656"/>
                  </a:ext>
                </a:extLst>
              </a:tr>
              <a:tr h="435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04 «Национальная экономика»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1 883 603,0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2 305 314,7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3 019 885,4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723 938,8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682 773,5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280024"/>
                  </a:ext>
                </a:extLst>
              </a:tr>
              <a:tr h="456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05 «Жилищно-коммунальное хозяйство»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961 971,1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1 093 910,1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780 905,3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444 638,6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565 217,3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6437064"/>
                  </a:ext>
                </a:extLst>
              </a:tr>
              <a:tr h="452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06 «Охрана окружающей среды»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1 844,3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122 185,1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121 290,8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120 154,2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47195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106652" y="1173194"/>
            <a:ext cx="108534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3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220342416"/>
              </p:ext>
            </p:extLst>
          </p:nvPr>
        </p:nvGraphicFramePr>
        <p:xfrm>
          <a:off x="90852" y="4130676"/>
          <a:ext cx="6775939" cy="272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53" y="4368264"/>
            <a:ext cx="4334608" cy="229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2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" y="25862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339" y="335521"/>
            <a:ext cx="1217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Транспорт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31886" y="1288011"/>
          <a:ext cx="11895991" cy="202612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67590">
                  <a:extLst>
                    <a:ext uri="{9D8B030D-6E8A-4147-A177-3AD203B41FA5}">
                      <a16:colId xmlns:a16="http://schemas.microsoft.com/office/drawing/2014/main" val="3842768361"/>
                    </a:ext>
                  </a:extLst>
                </a:gridCol>
                <a:gridCol w="1631451">
                  <a:extLst>
                    <a:ext uri="{9D8B030D-6E8A-4147-A177-3AD203B41FA5}">
                      <a16:colId xmlns:a16="http://schemas.microsoft.com/office/drawing/2014/main" val="3663836667"/>
                    </a:ext>
                  </a:extLst>
                </a:gridCol>
                <a:gridCol w="1503993">
                  <a:extLst>
                    <a:ext uri="{9D8B030D-6E8A-4147-A177-3AD203B41FA5}">
                      <a16:colId xmlns:a16="http://schemas.microsoft.com/office/drawing/2014/main" val="620126678"/>
                    </a:ext>
                  </a:extLst>
                </a:gridCol>
                <a:gridCol w="1478501">
                  <a:extLst>
                    <a:ext uri="{9D8B030D-6E8A-4147-A177-3AD203B41FA5}">
                      <a16:colId xmlns:a16="http://schemas.microsoft.com/office/drawing/2014/main" val="2682166083"/>
                    </a:ext>
                  </a:extLst>
                </a:gridCol>
                <a:gridCol w="1614456">
                  <a:extLst>
                    <a:ext uri="{9D8B030D-6E8A-4147-A177-3AD203B41FA5}">
                      <a16:colId xmlns:a16="http://schemas.microsoft.com/office/drawing/2014/main" val="1030859074"/>
                    </a:ext>
                  </a:extLst>
                </a:gridCol>
              </a:tblGrid>
              <a:tr h="915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(решение)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 anchor="ctr"/>
                </a:tc>
                <a:extLst>
                  <a:ext uri="{0D108BD9-81ED-4DB2-BD59-A6C34878D82A}">
                    <a16:rowId xmlns:a16="http://schemas.microsoft.com/office/drawing/2014/main" val="4256277059"/>
                  </a:ext>
                </a:extLst>
              </a:tr>
              <a:tr h="370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расходов, в том числе: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14 878,4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107 558,9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95 492,5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16 741,7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9518037"/>
                  </a:ext>
                </a:extLst>
              </a:tr>
              <a:tr h="3700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средства межбюджетных трансфертов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92 943,7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80 877,4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603696"/>
                  </a:ext>
                </a:extLst>
              </a:tr>
              <a:tr h="370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средства местного бюджета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14 878,4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14 615,2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14 615,1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16 741,7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543151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026139" y="1011012"/>
            <a:ext cx="109343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3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922" y="3339864"/>
            <a:ext cx="804171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узкоколейной железной дороги «ул. Водогон – п. Белое Озеро» составляет 35,4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км.</a:t>
            </a:r>
          </a:p>
          <a:p>
            <a:pPr>
              <a:lnSpc>
                <a:spcPct val="150000"/>
              </a:lnSpc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2023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содержанию узкоколейного железнодорожного комплекса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предусматриваются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 сумме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8 837,5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субсидии СМУП «Белое озеро»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пассажиров подвижным составом узкоколейного железнодорожного комплекса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777,7 тыс.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36" y="3939233"/>
            <a:ext cx="3606312" cy="1805320"/>
          </a:xfrm>
          <a:prstGeom prst="rect">
            <a:avLst/>
          </a:prstGeom>
          <a:ln>
            <a:noFill/>
          </a:ln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9889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5695" y="284396"/>
            <a:ext cx="10173575" cy="557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местного бюджета на 2021-2025 годы</a:t>
            </a:r>
            <a:r>
              <a:rPr lang="ru-RU" sz="24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6" y="48909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32629"/>
              </p:ext>
            </p:extLst>
          </p:nvPr>
        </p:nvGraphicFramePr>
        <p:xfrm>
          <a:off x="117986" y="1110141"/>
          <a:ext cx="11978272" cy="21593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40152">
                  <a:extLst>
                    <a:ext uri="{9D8B030D-6E8A-4147-A177-3AD203B41FA5}">
                      <a16:colId xmlns:a16="http://schemas.microsoft.com/office/drawing/2014/main" val="4229441931"/>
                    </a:ext>
                  </a:extLst>
                </a:gridCol>
                <a:gridCol w="1137962">
                  <a:extLst>
                    <a:ext uri="{9D8B030D-6E8A-4147-A177-3AD203B41FA5}">
                      <a16:colId xmlns:a16="http://schemas.microsoft.com/office/drawing/2014/main" val="2885136513"/>
                    </a:ext>
                  </a:extLst>
                </a:gridCol>
                <a:gridCol w="1400306">
                  <a:extLst>
                    <a:ext uri="{9D8B030D-6E8A-4147-A177-3AD203B41FA5}">
                      <a16:colId xmlns:a16="http://schemas.microsoft.com/office/drawing/2014/main" val="3614949311"/>
                    </a:ext>
                  </a:extLst>
                </a:gridCol>
                <a:gridCol w="1346895">
                  <a:extLst>
                    <a:ext uri="{9D8B030D-6E8A-4147-A177-3AD203B41FA5}">
                      <a16:colId xmlns:a16="http://schemas.microsoft.com/office/drawing/2014/main" val="3278851105"/>
                    </a:ext>
                  </a:extLst>
                </a:gridCol>
                <a:gridCol w="1286316">
                  <a:extLst>
                    <a:ext uri="{9D8B030D-6E8A-4147-A177-3AD203B41FA5}">
                      <a16:colId xmlns:a16="http://schemas.microsoft.com/office/drawing/2014/main" val="1664652987"/>
                    </a:ext>
                  </a:extLst>
                </a:gridCol>
                <a:gridCol w="1369008">
                  <a:extLst>
                    <a:ext uri="{9D8B030D-6E8A-4147-A177-3AD203B41FA5}">
                      <a16:colId xmlns:a16="http://schemas.microsoft.com/office/drawing/2014/main" val="2670473455"/>
                    </a:ext>
                  </a:extLst>
                </a:gridCol>
                <a:gridCol w="854482">
                  <a:extLst>
                    <a:ext uri="{9D8B030D-6E8A-4147-A177-3AD203B41FA5}">
                      <a16:colId xmlns:a16="http://schemas.microsoft.com/office/drawing/2014/main" val="3037358176"/>
                    </a:ext>
                  </a:extLst>
                </a:gridCol>
                <a:gridCol w="983113">
                  <a:extLst>
                    <a:ext uri="{9D8B030D-6E8A-4147-A177-3AD203B41FA5}">
                      <a16:colId xmlns:a16="http://schemas.microsoft.com/office/drawing/2014/main" val="3011792252"/>
                    </a:ext>
                  </a:extLst>
                </a:gridCol>
                <a:gridCol w="865664">
                  <a:extLst>
                    <a:ext uri="{9D8B030D-6E8A-4147-A177-3AD203B41FA5}">
                      <a16:colId xmlns:a16="http://schemas.microsoft.com/office/drawing/2014/main" val="2138947749"/>
                    </a:ext>
                  </a:extLst>
                </a:gridCol>
                <a:gridCol w="994374">
                  <a:extLst>
                    <a:ext uri="{9D8B030D-6E8A-4147-A177-3AD203B41FA5}">
                      <a16:colId xmlns:a16="http://schemas.microsoft.com/office/drawing/2014/main" val="27583067"/>
                    </a:ext>
                  </a:extLst>
                </a:gridCol>
              </a:tblGrid>
              <a:tr h="6652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(решение)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 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 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 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 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32040568"/>
                  </a:ext>
                </a:extLst>
              </a:tr>
              <a:tr h="388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9 717 762,4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10 357 180,7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10 991 788,9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8 927 922,7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9 059 222,4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233661621"/>
                  </a:ext>
                </a:extLst>
              </a:tr>
              <a:tr h="491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10 008 245,5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10 837 576,5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11 286 419,3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8 933 457,9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9 089 028,5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1442867729"/>
                  </a:ext>
                </a:extLst>
              </a:tr>
              <a:tr h="614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Дефицит/  Профицит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-290 483,1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-480 395,80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-294 630,40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-5 535,20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-29 806,10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538,5%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347226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228287"/>
              </p:ext>
            </p:extLst>
          </p:nvPr>
        </p:nvGraphicFramePr>
        <p:xfrm>
          <a:off x="481395" y="3421490"/>
          <a:ext cx="6488539" cy="331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Неосвоенный в 2019 году бюджет Челябинска пойдёт на проведение саммитов ШОС  и БРИК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16" y="3509963"/>
            <a:ext cx="4705931" cy="31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52901" y="839253"/>
            <a:ext cx="10954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" y="-39673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64677" y="189552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79" y="371362"/>
            <a:ext cx="1217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90888"/>
              </p:ext>
            </p:extLst>
          </p:nvPr>
        </p:nvGraphicFramePr>
        <p:xfrm>
          <a:off x="233610" y="1256389"/>
          <a:ext cx="11885961" cy="166267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511120">
                  <a:extLst>
                    <a:ext uri="{9D8B030D-6E8A-4147-A177-3AD203B41FA5}">
                      <a16:colId xmlns:a16="http://schemas.microsoft.com/office/drawing/2014/main" val="3863335206"/>
                    </a:ext>
                  </a:extLst>
                </a:gridCol>
                <a:gridCol w="1397867">
                  <a:extLst>
                    <a:ext uri="{9D8B030D-6E8A-4147-A177-3AD203B41FA5}">
                      <a16:colId xmlns:a16="http://schemas.microsoft.com/office/drawing/2014/main" val="3229919427"/>
                    </a:ext>
                  </a:extLst>
                </a:gridCol>
                <a:gridCol w="1397867">
                  <a:extLst>
                    <a:ext uri="{9D8B030D-6E8A-4147-A177-3AD203B41FA5}">
                      <a16:colId xmlns:a16="http://schemas.microsoft.com/office/drawing/2014/main" val="1762849101"/>
                    </a:ext>
                  </a:extLst>
                </a:gridCol>
                <a:gridCol w="1324295">
                  <a:extLst>
                    <a:ext uri="{9D8B030D-6E8A-4147-A177-3AD203B41FA5}">
                      <a16:colId xmlns:a16="http://schemas.microsoft.com/office/drawing/2014/main" val="1059659615"/>
                    </a:ext>
                  </a:extLst>
                </a:gridCol>
                <a:gridCol w="1254812">
                  <a:extLst>
                    <a:ext uri="{9D8B030D-6E8A-4147-A177-3AD203B41FA5}">
                      <a16:colId xmlns:a16="http://schemas.microsoft.com/office/drawing/2014/main" val="3918488729"/>
                    </a:ext>
                  </a:extLst>
                </a:gridCol>
              </a:tblGrid>
              <a:tr h="64217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(решение)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660349"/>
                  </a:ext>
                </a:extLst>
              </a:tr>
              <a:tr h="3928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расходов, в том числе: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2 259 633,9</a:t>
                      </a:r>
                    </a:p>
                  </a:txBody>
                  <a:tcPr marL="33476" marR="334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2 875 781,6</a:t>
                      </a:r>
                    </a:p>
                  </a:txBody>
                  <a:tcPr marL="33476" marR="334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617 540,9</a:t>
                      </a:r>
                    </a:p>
                  </a:txBody>
                  <a:tcPr marL="33476" marR="334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655 266,4</a:t>
                      </a:r>
                    </a:p>
                  </a:txBody>
                  <a:tcPr marL="33476" marR="334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0552755"/>
                  </a:ext>
                </a:extLst>
              </a:tr>
              <a:tr h="3341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средства межбюджетных трансфертов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1 611 641,6</a:t>
                      </a:r>
                    </a:p>
                  </a:txBody>
                  <a:tcPr marL="33476" marR="33476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2 120 381,7</a:t>
                      </a:r>
                    </a:p>
                  </a:txBody>
                  <a:tcPr marL="33476" marR="33476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3476" marR="33476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3476" marR="3347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556461931"/>
                  </a:ext>
                </a:extLst>
              </a:tr>
              <a:tr h="292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средства местного бюджета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648 022,3</a:t>
                      </a:r>
                    </a:p>
                  </a:txBody>
                  <a:tcPr marL="33476" marR="33476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755 399,9</a:t>
                      </a:r>
                    </a:p>
                  </a:txBody>
                  <a:tcPr marL="33476" marR="33476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617 540,9</a:t>
                      </a:r>
                    </a:p>
                  </a:txBody>
                  <a:tcPr marL="33476" marR="33476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655 266,4</a:t>
                      </a:r>
                    </a:p>
                  </a:txBody>
                  <a:tcPr marL="33476" marR="33476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403816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780" y="277008"/>
            <a:ext cx="1217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Дорожное хозяйство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612" y="1362062"/>
            <a:ext cx="919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4811" y="3105827"/>
            <a:ext cx="9024939" cy="350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году средства планируется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направить на: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содержание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автомобильных дорог –  375 022,0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рублей,</a:t>
            </a:r>
            <a:endParaRPr lang="ru-RU" sz="17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ремонт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дорог, мостов, тротуаров и автобусных остановок –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48 535,6 тыс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рублей,</a:t>
            </a:r>
            <a:endParaRPr lang="ru-RU" sz="17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реализацию национального проекта «Безопасные качественные дороги»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263 289,4 тыс. рублей, в том числе 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софинансирования за счет средств 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местного бюджета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379,9 тыс. рублей, 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работ по обеспечению безопасности дорожного движения –</a:t>
            </a:r>
          </a:p>
          <a:p>
            <a:pPr>
              <a:lnSpc>
                <a:spcPct val="107000"/>
              </a:lnSpc>
            </a:pP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25 498,0 тыс. рублей, </a:t>
            </a:r>
            <a:endParaRPr lang="ru-RU" sz="17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проездов к дворовым территориям многоквартирных домов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07000"/>
              </a:lnSpc>
            </a:pP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797,9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7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капитальные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вложения – 2 091 891,8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 и прочие мероприятия.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29712" y="3541640"/>
            <a:ext cx="2657475" cy="2400364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  <a:softEdge rad="2921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026139" y="1011012"/>
            <a:ext cx="109343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3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79" y="371362"/>
            <a:ext cx="1217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91985" y="998820"/>
            <a:ext cx="10173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3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612" y="1362062"/>
            <a:ext cx="919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79" y="277008"/>
            <a:ext cx="1217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Жилищно-коммунальное хозяйство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32825"/>
              </p:ext>
            </p:extLst>
          </p:nvPr>
        </p:nvGraphicFramePr>
        <p:xfrm>
          <a:off x="159504" y="1288923"/>
          <a:ext cx="11934824" cy="20544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78930">
                  <a:extLst>
                    <a:ext uri="{9D8B030D-6E8A-4147-A177-3AD203B41FA5}">
                      <a16:colId xmlns:a16="http://schemas.microsoft.com/office/drawing/2014/main" val="1083164143"/>
                    </a:ext>
                  </a:extLst>
                </a:gridCol>
                <a:gridCol w="1274468">
                  <a:extLst>
                    <a:ext uri="{9D8B030D-6E8A-4147-A177-3AD203B41FA5}">
                      <a16:colId xmlns:a16="http://schemas.microsoft.com/office/drawing/2014/main" val="1066452719"/>
                    </a:ext>
                  </a:extLst>
                </a:gridCol>
                <a:gridCol w="1230069">
                  <a:extLst>
                    <a:ext uri="{9D8B030D-6E8A-4147-A177-3AD203B41FA5}">
                      <a16:colId xmlns:a16="http://schemas.microsoft.com/office/drawing/2014/main" val="2023600069"/>
                    </a:ext>
                  </a:extLst>
                </a:gridCol>
                <a:gridCol w="1324433">
                  <a:extLst>
                    <a:ext uri="{9D8B030D-6E8A-4147-A177-3AD203B41FA5}">
                      <a16:colId xmlns:a16="http://schemas.microsoft.com/office/drawing/2014/main" val="3546332386"/>
                    </a:ext>
                  </a:extLst>
                </a:gridCol>
                <a:gridCol w="1226924">
                  <a:extLst>
                    <a:ext uri="{9D8B030D-6E8A-4147-A177-3AD203B41FA5}">
                      <a16:colId xmlns:a16="http://schemas.microsoft.com/office/drawing/2014/main" val="844207557"/>
                    </a:ext>
                  </a:extLst>
                </a:gridCol>
              </a:tblGrid>
              <a:tr h="533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(решение)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2300527"/>
                  </a:ext>
                </a:extLst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расходов, в том числе: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1 093 910,1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780 905,3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444 638,6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565 217,3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1842252"/>
                  </a:ext>
                </a:extLst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жилищное хозяйство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516 097,9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460 113,6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52 948,3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92 886,2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1450351"/>
                  </a:ext>
                </a:extLst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коммунальное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52 132,7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107,0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9 711,9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22 375,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9500918"/>
                  </a:ext>
                </a:extLst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благоустройство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406 117,5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204 802,3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300 023,5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367 783,8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175938"/>
                  </a:ext>
                </a:extLst>
              </a:tr>
              <a:tr h="26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другие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жилищно-коммунального хозяйства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119 562,0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93 882,4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81 954,9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82 171,7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446001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796" y="3282824"/>
            <a:ext cx="721493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средства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направляются на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благоустройство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территорий общего пользования и объектов внешнего благоустройства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42 829,4 тыс.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капитальном ремонте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муниципальной собственности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879,3 тыс.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оплату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услуг управляющих организаций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30 884,1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проекта «Формирование современной городской среды»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78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154,2 тыс.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эксплуатации сетей электроснабжения и объектов на них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51 714,2 тыс.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капитальные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вложения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405 269,4 тыс.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12" y="3478770"/>
            <a:ext cx="4824413" cy="310567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11941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79" y="371362"/>
            <a:ext cx="1217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23552" y="998820"/>
            <a:ext cx="10161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3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</a:t>
            </a:r>
            <a:r>
              <a:rPr lang="ru-RU" sz="13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612" y="1362062"/>
            <a:ext cx="919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79" y="197835"/>
            <a:ext cx="1217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Капитальные вложения (производственная сфера)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123826" y="1275819"/>
          <a:ext cx="11915773" cy="183255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467474">
                  <a:extLst>
                    <a:ext uri="{9D8B030D-6E8A-4147-A177-3AD203B41FA5}">
                      <a16:colId xmlns:a16="http://schemas.microsoft.com/office/drawing/2014/main" val="3863335206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1762849101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1059659615"/>
                    </a:ext>
                  </a:extLst>
                </a:gridCol>
                <a:gridCol w="1685924">
                  <a:extLst>
                    <a:ext uri="{9D8B030D-6E8A-4147-A177-3AD203B41FA5}">
                      <a16:colId xmlns:a16="http://schemas.microsoft.com/office/drawing/2014/main" val="3918488729"/>
                    </a:ext>
                  </a:extLst>
                </a:gridCol>
              </a:tblGrid>
              <a:tr h="5541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660349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капитальные вложения, в том числе: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2 497 161,2</a:t>
                      </a:r>
                    </a:p>
                  </a:txBody>
                  <a:tcPr marL="33476" marR="334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116 271,2</a:t>
                      </a:r>
                    </a:p>
                  </a:txBody>
                  <a:tcPr marL="33476" marR="334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307 780,5</a:t>
                      </a:r>
                    </a:p>
                  </a:txBody>
                  <a:tcPr marL="33476" marR="33476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0552755"/>
                  </a:ext>
                </a:extLst>
              </a:tr>
              <a:tr h="4261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средства межбюджетных трансфертов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2 233 542,4</a:t>
                      </a:r>
                    </a:p>
                  </a:txBody>
                  <a:tcPr marL="33476" marR="33476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3476" marR="33476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3476" marR="3347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556461931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средства местного бюджета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76" marR="33476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263 618,8</a:t>
                      </a:r>
                    </a:p>
                  </a:txBody>
                  <a:tcPr marL="33476" marR="33476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116 271,2</a:t>
                      </a:r>
                    </a:p>
                  </a:txBody>
                  <a:tcPr marL="33476" marR="33476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307 780,5</a:t>
                      </a:r>
                    </a:p>
                  </a:txBody>
                  <a:tcPr marL="33476" marR="33476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40381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28863" y="3257462"/>
            <a:ext cx="973931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направляются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реконструкцию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моста через Никольское устье Северной Двины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1 392 125,2 тыс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автомобильных дорог в рамках комплексной застройки квартала 85 – 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696 069,8 тыс.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строительство многоквартирных домов – 398 524,3 тыс.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пешеходного перехода через железнодорожные пути в районе просп. Труда –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500,0 тыс. 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реконструкцию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просп. Победы на участке от улицы Кирилкина до просп. Морской,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строительство      автомобильной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от просп. Труда к градостроительному кварталу,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 наружного освещения, проектирование и строительство инженерных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6 941,9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pPr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" y="5068531"/>
            <a:ext cx="2419188" cy="1613107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" y="3189436"/>
            <a:ext cx="2419189" cy="160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94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79" y="371362"/>
            <a:ext cx="1217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2138" y="1147940"/>
            <a:ext cx="10254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3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612" y="1362062"/>
            <a:ext cx="919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461" y="43561"/>
            <a:ext cx="12201781" cy="1136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«Охрана </a:t>
            </a:r>
          </a:p>
          <a:p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 городского 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endParaRPr lang="ru-RU" alt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«Северодвинск»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105507" y="1449784"/>
          <a:ext cx="12019690" cy="880491"/>
        </p:xfrm>
        <a:graphic>
          <a:graphicData uri="http://schemas.openxmlformats.org/drawingml/2006/table">
            <a:tbl>
              <a:tblPr firstCol="1" bandRow="1">
                <a:tableStyleId>{616DA210-FB5B-4158-B5E0-FEB733F419BA}</a:tableStyleId>
              </a:tblPr>
              <a:tblGrid>
                <a:gridCol w="6026722">
                  <a:extLst>
                    <a:ext uri="{9D8B030D-6E8A-4147-A177-3AD203B41FA5}">
                      <a16:colId xmlns:a16="http://schemas.microsoft.com/office/drawing/2014/main" val="2039398"/>
                    </a:ext>
                  </a:extLst>
                </a:gridCol>
                <a:gridCol w="1603121">
                  <a:extLst>
                    <a:ext uri="{9D8B030D-6E8A-4147-A177-3AD203B41FA5}">
                      <a16:colId xmlns:a16="http://schemas.microsoft.com/office/drawing/2014/main" val="3615401212"/>
                    </a:ext>
                  </a:extLst>
                </a:gridCol>
                <a:gridCol w="1448731">
                  <a:extLst>
                    <a:ext uri="{9D8B030D-6E8A-4147-A177-3AD203B41FA5}">
                      <a16:colId xmlns:a16="http://schemas.microsoft.com/office/drawing/2014/main" val="2919947487"/>
                    </a:ext>
                  </a:extLst>
                </a:gridCol>
                <a:gridCol w="1415372">
                  <a:extLst>
                    <a:ext uri="{9D8B030D-6E8A-4147-A177-3AD203B41FA5}">
                      <a16:colId xmlns:a16="http://schemas.microsoft.com/office/drawing/2014/main" val="3331008254"/>
                    </a:ext>
                  </a:extLst>
                </a:gridCol>
                <a:gridCol w="1525744">
                  <a:extLst>
                    <a:ext uri="{9D8B030D-6E8A-4147-A177-3AD203B41FA5}">
                      <a16:colId xmlns:a16="http://schemas.microsoft.com/office/drawing/2014/main" val="2938021167"/>
                    </a:ext>
                  </a:extLst>
                </a:gridCol>
              </a:tblGrid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0" marR="39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(решение)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0" marR="39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00" marR="39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0" marR="39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00" marR="39100" marT="0" marB="0" anchor="ctr"/>
                </a:tc>
                <a:extLst>
                  <a:ext uri="{0D108BD9-81ED-4DB2-BD59-A6C34878D82A}">
                    <a16:rowId xmlns:a16="http://schemas.microsoft.com/office/drawing/2014/main" val="3548686287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расходов, в том числе: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01" marR="39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3 850,0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1" marR="39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119 422,9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1" marR="39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96 157,0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1" marR="39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90 209,4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1" marR="39101" marT="0" marB="0" anchor="ctr"/>
                </a:tc>
                <a:extLst>
                  <a:ext uri="{0D108BD9-81ED-4DB2-BD59-A6C34878D82A}">
                    <a16:rowId xmlns:a16="http://schemas.microsoft.com/office/drawing/2014/main" val="391578236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3613" y="2599816"/>
            <a:ext cx="8021584" cy="423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2023 году средства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планируются на: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озеленение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уход за зелеными насаждениями </a:t>
            </a:r>
            <a:endParaRPr lang="ru-RU" sz="2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техническое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обслуживание и ремонт сетей ливневой </a:t>
            </a:r>
            <a:endParaRPr lang="ru-RU" sz="2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проведение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сетей водопровода, фекальной канализации 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проведение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по улучшению качества окружающей среды </a:t>
            </a:r>
            <a:endParaRPr lang="ru-RU" sz="2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разработку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реализацию проектов по берегоукреплению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водных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07" y="2455686"/>
            <a:ext cx="3338513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97" y="4324883"/>
            <a:ext cx="3345441" cy="231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1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42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79" y="371362"/>
            <a:ext cx="1217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612" y="1362062"/>
            <a:ext cx="919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" y="48406"/>
            <a:ext cx="12192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уровня обеспеченности жильем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жителей Северодвинска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16595201"/>
              </p:ext>
            </p:extLst>
          </p:nvPr>
        </p:nvGraphicFramePr>
        <p:xfrm>
          <a:off x="154903" y="1035512"/>
          <a:ext cx="11882189" cy="563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7065" y="1596279"/>
            <a:ext cx="3176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гражданам субсидий на строительство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жилья: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98847" y="1148892"/>
            <a:ext cx="10880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3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24754" y="1596279"/>
            <a:ext cx="3203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жильем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416516" y="1457779"/>
            <a:ext cx="3264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жилых помещений детям-сиротам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оставшимся без попечения родителей:</a:t>
            </a:r>
          </a:p>
        </p:txBody>
      </p:sp>
    </p:spTree>
    <p:extLst>
      <p:ext uri="{BB962C8B-B14F-4D97-AF65-F5344CB8AC3E}">
        <p14:creationId xmlns:p14="http://schemas.microsoft.com/office/powerpoint/2010/main" val="13401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5695" y="284396"/>
            <a:ext cx="10173575" cy="557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местного бюджета на 2023-2025 годы</a:t>
            </a:r>
            <a:r>
              <a:rPr lang="ru-RU" sz="24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6" y="48909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15950"/>
              </p:ext>
            </p:extLst>
          </p:nvPr>
        </p:nvGraphicFramePr>
        <p:xfrm>
          <a:off x="117986" y="1110141"/>
          <a:ext cx="11978272" cy="21593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40152">
                  <a:extLst>
                    <a:ext uri="{9D8B030D-6E8A-4147-A177-3AD203B41FA5}">
                      <a16:colId xmlns:a16="http://schemas.microsoft.com/office/drawing/2014/main" val="4229441931"/>
                    </a:ext>
                  </a:extLst>
                </a:gridCol>
                <a:gridCol w="1137962">
                  <a:extLst>
                    <a:ext uri="{9D8B030D-6E8A-4147-A177-3AD203B41FA5}">
                      <a16:colId xmlns:a16="http://schemas.microsoft.com/office/drawing/2014/main" val="2885136513"/>
                    </a:ext>
                  </a:extLst>
                </a:gridCol>
                <a:gridCol w="1400306">
                  <a:extLst>
                    <a:ext uri="{9D8B030D-6E8A-4147-A177-3AD203B41FA5}">
                      <a16:colId xmlns:a16="http://schemas.microsoft.com/office/drawing/2014/main" val="3614949311"/>
                    </a:ext>
                  </a:extLst>
                </a:gridCol>
                <a:gridCol w="1346895">
                  <a:extLst>
                    <a:ext uri="{9D8B030D-6E8A-4147-A177-3AD203B41FA5}">
                      <a16:colId xmlns:a16="http://schemas.microsoft.com/office/drawing/2014/main" val="3278851105"/>
                    </a:ext>
                  </a:extLst>
                </a:gridCol>
                <a:gridCol w="1286316">
                  <a:extLst>
                    <a:ext uri="{9D8B030D-6E8A-4147-A177-3AD203B41FA5}">
                      <a16:colId xmlns:a16="http://schemas.microsoft.com/office/drawing/2014/main" val="1664652987"/>
                    </a:ext>
                  </a:extLst>
                </a:gridCol>
                <a:gridCol w="1369008">
                  <a:extLst>
                    <a:ext uri="{9D8B030D-6E8A-4147-A177-3AD203B41FA5}">
                      <a16:colId xmlns:a16="http://schemas.microsoft.com/office/drawing/2014/main" val="2670473455"/>
                    </a:ext>
                  </a:extLst>
                </a:gridCol>
                <a:gridCol w="854482">
                  <a:extLst>
                    <a:ext uri="{9D8B030D-6E8A-4147-A177-3AD203B41FA5}">
                      <a16:colId xmlns:a16="http://schemas.microsoft.com/office/drawing/2014/main" val="3037358176"/>
                    </a:ext>
                  </a:extLst>
                </a:gridCol>
                <a:gridCol w="983113">
                  <a:extLst>
                    <a:ext uri="{9D8B030D-6E8A-4147-A177-3AD203B41FA5}">
                      <a16:colId xmlns:a16="http://schemas.microsoft.com/office/drawing/2014/main" val="3011792252"/>
                    </a:ext>
                  </a:extLst>
                </a:gridCol>
                <a:gridCol w="865664">
                  <a:extLst>
                    <a:ext uri="{9D8B030D-6E8A-4147-A177-3AD203B41FA5}">
                      <a16:colId xmlns:a16="http://schemas.microsoft.com/office/drawing/2014/main" val="2138947749"/>
                    </a:ext>
                  </a:extLst>
                </a:gridCol>
                <a:gridCol w="994374">
                  <a:extLst>
                    <a:ext uri="{9D8B030D-6E8A-4147-A177-3AD203B41FA5}">
                      <a16:colId xmlns:a16="http://schemas.microsoft.com/office/drawing/2014/main" val="27583067"/>
                    </a:ext>
                  </a:extLst>
                </a:gridCol>
              </a:tblGrid>
              <a:tr h="6652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(решение)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 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 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 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 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32040568"/>
                  </a:ext>
                </a:extLst>
              </a:tr>
              <a:tr h="388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9 717 762,4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10 357 180,7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10 991 788,9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8 927 922,7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9 059 222,4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233661621"/>
                  </a:ext>
                </a:extLst>
              </a:tr>
              <a:tr h="491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10 008 245,5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10 837 576,5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11 286 419,3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8 933 457,9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9 089 028,5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1442867729"/>
                  </a:ext>
                </a:extLst>
              </a:tr>
              <a:tr h="614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Дефицит/  Профицит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-290 483,1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-480 395,80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-294 630,40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-5 535,20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-29 806,10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538,5%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347226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481395" y="3421490"/>
          <a:ext cx="6488539" cy="331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Неосвоенный в 2019 году бюджет Челябинска пойдёт на проведение саммитов ШОС  и БРИК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16" y="3509963"/>
            <a:ext cx="4705931" cy="31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00790" y="827350"/>
            <a:ext cx="10954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56556" y="1928552"/>
            <a:ext cx="11878887" cy="3000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148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4978" y="220828"/>
            <a:ext cx="6005145" cy="5571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8000" b="1" i="1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Финансовым управлением Администрации Северодвинска</a:t>
            </a:r>
            <a:endParaRPr lang="ru-RU" sz="8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578072" y="1294027"/>
            <a:ext cx="5712824" cy="4431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b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решения</a:t>
            </a:r>
            <a:b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депутатов Северодвинска 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округа Архангельской области «Северодвинск» 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на плановый период 2024 и 2025 годов»</a:t>
            </a:r>
          </a:p>
          <a:p>
            <a:r>
              <a:rPr lang="ru-RU" sz="3100" b="1" i="1" dirty="0"/>
              <a:t> </a:t>
            </a:r>
          </a:p>
        </p:txBody>
      </p:sp>
      <p:pic>
        <p:nvPicPr>
          <p:cNvPr id="1028" name="Picture 4" descr="В Северодвинске зафиксировали скачок радиации после ЧП с ракетой — РБК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443"/>
                    </a14:imgEffect>
                    <a14:imgEffect>
                      <a14:saturation sat="9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0085"/>
            <a:ext cx="5486400" cy="6714174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/>
          </a:blip>
          <a:srcRect l="24298" t="-345" r="24298" b="-126"/>
          <a:stretch/>
        </p:blipFill>
        <p:spPr>
          <a:xfrm>
            <a:off x="11385076" y="104237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6" r="1315"/>
          <a:stretch/>
        </p:blipFill>
        <p:spPr>
          <a:xfrm>
            <a:off x="10999411" y="1538480"/>
            <a:ext cx="1229033" cy="516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2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6477" y="284396"/>
            <a:ext cx="9841523" cy="557163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доходов местного бюджета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328766" y="67921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426651"/>
              </p:ext>
            </p:extLst>
          </p:nvPr>
        </p:nvGraphicFramePr>
        <p:xfrm>
          <a:off x="130402" y="1072058"/>
          <a:ext cx="11965857" cy="249609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6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247">
                  <a:extLst>
                    <a:ext uri="{9D8B030D-6E8A-4147-A177-3AD203B41FA5}">
                      <a16:colId xmlns:a16="http://schemas.microsoft.com/office/drawing/2014/main" val="3142882514"/>
                    </a:ext>
                  </a:extLst>
                </a:gridCol>
                <a:gridCol w="1092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58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7580">
                  <a:extLst>
                    <a:ext uri="{9D8B030D-6E8A-4147-A177-3AD203B41FA5}">
                      <a16:colId xmlns:a16="http://schemas.microsoft.com/office/drawing/2014/main" val="2769515712"/>
                    </a:ext>
                  </a:extLst>
                </a:gridCol>
              </a:tblGrid>
              <a:tr h="472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2023/2022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2024/2023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2025/2024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всего, в том числе: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4 214 663,7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4 288 073,2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4 588 804,8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4 872 443,9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5 158 667,7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101,7%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107,0%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106,2%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105,9%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налоговые </a:t>
                      </a:r>
                      <a:r>
                        <a:rPr lang="ru-RU" sz="13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3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3 546 684,4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3 788 696,8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4 189 920,8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4 491 643,5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4 786 612,4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106,8%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110,6%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107,2%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106,6%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неналоговые </a:t>
                      </a:r>
                      <a:r>
                        <a:rPr lang="ru-RU" sz="13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3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667 979,3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499 376,4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398 884,0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380 800,4</a:t>
                      </a:r>
                      <a:endParaRPr lang="ru-RU" sz="1300" b="1" i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372 055,3</a:t>
                      </a:r>
                      <a:endParaRPr lang="ru-RU" sz="1300" b="1" i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74,8%</a:t>
                      </a:r>
                      <a:endParaRPr lang="ru-RU" sz="1300" b="1" i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79,9%</a:t>
                      </a:r>
                      <a:endParaRPr lang="ru-RU" sz="1300" b="1" i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95,5%</a:t>
                      </a:r>
                      <a:endParaRPr lang="ru-RU" sz="1300" b="1" i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97,7%</a:t>
                      </a:r>
                      <a:endParaRPr lang="ru-RU" sz="13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из областного бюджета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5 512 943,4</a:t>
                      </a:r>
                      <a:endParaRPr lang="ru-RU" sz="13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6 065 038,4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6 402 984,0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4 055 478,8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3 900 554,6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110,0%</a:t>
                      </a:r>
                      <a:endParaRPr lang="ru-RU" sz="13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105,6%</a:t>
                      </a:r>
                      <a:endParaRPr lang="ru-RU" sz="13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63,3%</a:t>
                      </a:r>
                      <a:endParaRPr lang="ru-RU" sz="13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96,2%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38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9 717 762,4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10 357 180,7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10 991 788,9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8 927 922,7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9 059 222,4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106,6%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106,1%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81,2%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64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alpha val="47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836577"/>
              </p:ext>
            </p:extLst>
          </p:nvPr>
        </p:nvGraphicFramePr>
        <p:xfrm>
          <a:off x="304800" y="3888567"/>
          <a:ext cx="11130117" cy="291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002147" y="829975"/>
            <a:ext cx="10954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0939" y="301307"/>
            <a:ext cx="10824557" cy="1163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местного бюджета на 2023-2025 годы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12613"/>
              </p:ext>
            </p:extLst>
          </p:nvPr>
        </p:nvGraphicFramePr>
        <p:xfrm>
          <a:off x="98322" y="1147272"/>
          <a:ext cx="11965860" cy="23199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15242">
                  <a:extLst>
                    <a:ext uri="{9D8B030D-6E8A-4147-A177-3AD203B41FA5}">
                      <a16:colId xmlns:a16="http://schemas.microsoft.com/office/drawing/2014/main" val="3840396347"/>
                    </a:ext>
                  </a:extLst>
                </a:gridCol>
                <a:gridCol w="1329540">
                  <a:extLst>
                    <a:ext uri="{9D8B030D-6E8A-4147-A177-3AD203B41FA5}">
                      <a16:colId xmlns:a16="http://schemas.microsoft.com/office/drawing/2014/main" val="3326611530"/>
                    </a:ext>
                  </a:extLst>
                </a:gridCol>
                <a:gridCol w="1350644">
                  <a:extLst>
                    <a:ext uri="{9D8B030D-6E8A-4147-A177-3AD203B41FA5}">
                      <a16:colId xmlns:a16="http://schemas.microsoft.com/office/drawing/2014/main" val="3381013026"/>
                    </a:ext>
                  </a:extLst>
                </a:gridCol>
                <a:gridCol w="1350644">
                  <a:extLst>
                    <a:ext uri="{9D8B030D-6E8A-4147-A177-3AD203B41FA5}">
                      <a16:colId xmlns:a16="http://schemas.microsoft.com/office/drawing/2014/main" val="2454345835"/>
                    </a:ext>
                  </a:extLst>
                </a:gridCol>
                <a:gridCol w="1308436">
                  <a:extLst>
                    <a:ext uri="{9D8B030D-6E8A-4147-A177-3AD203B41FA5}">
                      <a16:colId xmlns:a16="http://schemas.microsoft.com/office/drawing/2014/main" val="4244521976"/>
                    </a:ext>
                  </a:extLst>
                </a:gridCol>
                <a:gridCol w="1329540">
                  <a:extLst>
                    <a:ext uri="{9D8B030D-6E8A-4147-A177-3AD203B41FA5}">
                      <a16:colId xmlns:a16="http://schemas.microsoft.com/office/drawing/2014/main" val="3249142502"/>
                    </a:ext>
                  </a:extLst>
                </a:gridCol>
                <a:gridCol w="1181814">
                  <a:extLst>
                    <a:ext uri="{9D8B030D-6E8A-4147-A177-3AD203B41FA5}">
                      <a16:colId xmlns:a16="http://schemas.microsoft.com/office/drawing/2014/main" val="2324715033"/>
                    </a:ext>
                  </a:extLst>
                </a:gridCol>
              </a:tblGrid>
              <a:tr h="3866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итогу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итогу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итогу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6661618"/>
                  </a:ext>
                </a:extLst>
              </a:tr>
              <a:tr h="3866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3 679 187,0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80,2%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3 968 874,8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81,5%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4 251 728,3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329119"/>
                  </a:ext>
                </a:extLst>
              </a:tr>
              <a:tr h="3866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292 910,4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295 954,4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6,1%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299 150,4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8953132"/>
                  </a:ext>
                </a:extLst>
              </a:tr>
              <a:tr h="3866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доходы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217 823,4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226 814,3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235 733,8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87017"/>
                  </a:ext>
                </a:extLst>
              </a:tr>
              <a:tr h="3866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398 884,0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8,7%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380 800,4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7,8%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372 055,3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7,2%</a:t>
                      </a:r>
                      <a:endParaRPr lang="ru-RU" sz="14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3934219"/>
                  </a:ext>
                </a:extLst>
              </a:tr>
              <a:tr h="3866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4 588 804,8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4 872 443,9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5 158 667,7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3698936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055182"/>
              </p:ext>
            </p:extLst>
          </p:nvPr>
        </p:nvGraphicFramePr>
        <p:xfrm>
          <a:off x="4841592" y="3467208"/>
          <a:ext cx="7981123" cy="336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32" name="Picture 8" descr="Рост рождаемости в Казахстане в 2020 году был вызван введением пособия по  многодетности – эксперты ЦРТР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29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4" y="3686958"/>
            <a:ext cx="4328028" cy="295129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998209" y="883197"/>
            <a:ext cx="10954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300755" y="37006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75544" y="234282"/>
            <a:ext cx="8681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Формат расходов местного бюджета 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18953"/>
              </p:ext>
            </p:extLst>
          </p:nvPr>
        </p:nvGraphicFramePr>
        <p:xfrm>
          <a:off x="108155" y="1078429"/>
          <a:ext cx="11988104" cy="35275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14701">
                  <a:extLst>
                    <a:ext uri="{9D8B030D-6E8A-4147-A177-3AD203B41FA5}">
                      <a16:colId xmlns:a16="http://schemas.microsoft.com/office/drawing/2014/main" val="196715299"/>
                    </a:ext>
                  </a:extLst>
                </a:gridCol>
                <a:gridCol w="1694273">
                  <a:extLst>
                    <a:ext uri="{9D8B030D-6E8A-4147-A177-3AD203B41FA5}">
                      <a16:colId xmlns:a16="http://schemas.microsoft.com/office/drawing/2014/main" val="843325500"/>
                    </a:ext>
                  </a:extLst>
                </a:gridCol>
                <a:gridCol w="1622934">
                  <a:extLst>
                    <a:ext uri="{9D8B030D-6E8A-4147-A177-3AD203B41FA5}">
                      <a16:colId xmlns:a16="http://schemas.microsoft.com/office/drawing/2014/main" val="1934918098"/>
                    </a:ext>
                  </a:extLst>
                </a:gridCol>
                <a:gridCol w="1947441">
                  <a:extLst>
                    <a:ext uri="{9D8B030D-6E8A-4147-A177-3AD203B41FA5}">
                      <a16:colId xmlns:a16="http://schemas.microsoft.com/office/drawing/2014/main" val="1288775820"/>
                    </a:ext>
                  </a:extLst>
                </a:gridCol>
                <a:gridCol w="1776419">
                  <a:extLst>
                    <a:ext uri="{9D8B030D-6E8A-4147-A177-3AD203B41FA5}">
                      <a16:colId xmlns:a16="http://schemas.microsoft.com/office/drawing/2014/main" val="243087590"/>
                    </a:ext>
                  </a:extLst>
                </a:gridCol>
                <a:gridCol w="1532336">
                  <a:extLst>
                    <a:ext uri="{9D8B030D-6E8A-4147-A177-3AD203B41FA5}">
                      <a16:colId xmlns:a16="http://schemas.microsoft.com/office/drawing/2014/main" val="1916302202"/>
                    </a:ext>
                  </a:extLst>
                </a:gridCol>
              </a:tblGrid>
              <a:tr h="574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(решение)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(проект)</a:t>
                      </a:r>
                    </a:p>
                  </a:txBody>
                  <a:tcPr marL="53995" marR="7143" marT="7148" marB="540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92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8495650"/>
                  </a:ext>
                </a:extLst>
              </a:tr>
              <a:tr h="5748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L="9161" marR="9161" marT="9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10 008 245,5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837 576,5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11 286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419,3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933 457,9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9 089 028,5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5494459"/>
                  </a:ext>
                </a:extLst>
              </a:tr>
              <a:tr h="5748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Расходы по муниципальным программам</a:t>
                      </a:r>
                    </a:p>
                  </a:txBody>
                  <a:tcPr marL="9161" marR="9161" marT="9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9 820 807,0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10 571 646,7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10 951 789,9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8 471 602,9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8 484 471,5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50346108"/>
                  </a:ext>
                </a:extLst>
              </a:tr>
              <a:tr h="5748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расходов в структуре бюджета, %</a:t>
                      </a:r>
                    </a:p>
                  </a:txBody>
                  <a:tcPr marL="9161" marR="9161" marT="9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660372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9161" marR="9161" marT="9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187 438,5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265 929,8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334 629,4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461 855,0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557,0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5210480"/>
                  </a:ext>
                </a:extLst>
              </a:tr>
              <a:tr h="590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расходов в структуре бюджета, %</a:t>
                      </a:r>
                    </a:p>
                  </a:txBody>
                  <a:tcPr marL="9161" marR="9161" marT="9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515492"/>
                  </a:ext>
                </a:extLst>
              </a:tr>
            </a:tbl>
          </a:graphicData>
        </a:graphic>
      </p:graphicFrame>
      <p:pic>
        <p:nvPicPr>
          <p:cNvPr id="1026" name="Picture 2" descr="Бюджет РФ сохранит устойчивость в 2020 году — Финам.Р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99" y="4677301"/>
            <a:ext cx="5048866" cy="20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нсолидированный бюджет КР прогнозируется в 403.9 млрд сом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5" y="4689881"/>
            <a:ext cx="5071099" cy="20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000790" y="827350"/>
            <a:ext cx="10954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6331" y="147349"/>
            <a:ext cx="10691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Структура расходов местного бюджета на </a:t>
            </a:r>
            <a:r>
              <a:rPr lang="ru-RU" altLang="ja-JP" sz="32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2023 </a:t>
            </a:r>
            <a: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год по отраслям</a:t>
            </a:r>
            <a:b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738374"/>
              </p:ext>
            </p:extLst>
          </p:nvPr>
        </p:nvGraphicFramePr>
        <p:xfrm>
          <a:off x="352563" y="1238865"/>
          <a:ext cx="11557345" cy="533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764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91378"/>
              </p:ext>
            </p:extLst>
          </p:nvPr>
        </p:nvGraphicFramePr>
        <p:xfrm>
          <a:off x="176982" y="1122362"/>
          <a:ext cx="11887198" cy="55775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47298">
                  <a:extLst>
                    <a:ext uri="{9D8B030D-6E8A-4147-A177-3AD203B41FA5}">
                      <a16:colId xmlns:a16="http://schemas.microsoft.com/office/drawing/2014/main" val="4229441931"/>
                    </a:ext>
                  </a:extLst>
                </a:gridCol>
                <a:gridCol w="1192079">
                  <a:extLst>
                    <a:ext uri="{9D8B030D-6E8A-4147-A177-3AD203B41FA5}">
                      <a16:colId xmlns:a16="http://schemas.microsoft.com/office/drawing/2014/main" val="2885136513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614949311"/>
                    </a:ext>
                  </a:extLst>
                </a:gridCol>
                <a:gridCol w="1097406">
                  <a:extLst>
                    <a:ext uri="{9D8B030D-6E8A-4147-A177-3AD203B41FA5}">
                      <a16:colId xmlns:a16="http://schemas.microsoft.com/office/drawing/2014/main" val="3278851105"/>
                    </a:ext>
                  </a:extLst>
                </a:gridCol>
                <a:gridCol w="1018946">
                  <a:extLst>
                    <a:ext uri="{9D8B030D-6E8A-4147-A177-3AD203B41FA5}">
                      <a16:colId xmlns:a16="http://schemas.microsoft.com/office/drawing/2014/main" val="1664652987"/>
                    </a:ext>
                  </a:extLst>
                </a:gridCol>
              </a:tblGrid>
              <a:tr h="549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32040568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Северодвинска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5 278 838,6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5 346 136,4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5 558 672,6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5 632 446,9</a:t>
                      </a: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233661621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Северодвинска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974,4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36 481,4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36 481,4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36 481,4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1324671235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и туризма городского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 Архангельской области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«Северодвинск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551 338,1</a:t>
                      </a: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539 243,3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550 464,7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1730487029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Северодвинска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48 955,3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31 338,0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31 338,0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31 338,0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3026150332"/>
                  </a:ext>
                </a:extLst>
              </a:tr>
              <a:tr h="468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институтов гражданского общества и поддержка социально     ориентированных некоммерческих организаций в муниципальном образовании «Северодвинск»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2 869,7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3 084,8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3 084,8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1938906536"/>
                  </a:ext>
                </a:extLst>
              </a:tr>
              <a:tr h="6988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территорий от чрезвычайных ситуаций, обеспечение первичных мер пожарной безопасности и безопасности людей на водных объектах на территории муниципального образования «Северодвинск»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86 727,3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81 807,7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79 037,3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81 963,2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1442867729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населения Северодвинска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175 567,9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179 936,0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148 811,6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153 451,3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3176694696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управление Северодвинска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454 744,6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453 928,2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452 145,5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455 795,5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3579184203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 Северодвинска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68 495,4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65 231,5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59 892,6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61 342,2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995419026"/>
                  </a:ext>
                </a:extLst>
              </a:tr>
              <a:tr h="304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Экономическое развитие муниципального образования «Северодвинск»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9 221,8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4 031,4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4 031,4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2466012884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жилищного строительства Северодвинска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2 290 608,6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2 849 667,0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436 491,7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466 599,0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2293472264"/>
                  </a:ext>
                </a:extLst>
              </a:tr>
              <a:tr h="260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Северодвинска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119 422,9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96 157,0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90 209,4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4153416230"/>
                  </a:ext>
                </a:extLst>
              </a:tr>
              <a:tr h="468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комфортного и безопасного проживания населения на территории муниципального образования «Северодвинск»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1 560 361,5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1 221 290,4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1 017 895,2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907 073,7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3770462346"/>
                  </a:ext>
                </a:extLst>
              </a:tr>
              <a:tr h="468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объектах городского хозяйства муниципального образования «Северодвинск»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823,6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8 320,5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10 190,0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/>
                </a:tc>
                <a:extLst>
                  <a:ext uri="{0D108BD9-81ED-4DB2-BD59-A6C34878D82A}">
                    <a16:rowId xmlns:a16="http://schemas.microsoft.com/office/drawing/2014/main" val="2405649134"/>
                  </a:ext>
                </a:extLst>
              </a:tr>
              <a:tr h="276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муниципальным программам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10 571 646,7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10 951 789,9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8 471 602,9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8 484 471,5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9" marR="8619" marT="8619" marB="0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8389097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04141" y="151394"/>
            <a:ext cx="958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altLang="ja-JP" sz="32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Северодвинска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052903" y="866778"/>
            <a:ext cx="10954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3799" y="116449"/>
            <a:ext cx="10565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использование резервных средств </a:t>
            </a:r>
            <a:r>
              <a:rPr lang="ru-RU" altLang="ja-JP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altLang="ja-JP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образования «Северодвинск»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568" y="1115743"/>
            <a:ext cx="11906863" cy="913839"/>
          </a:xfrm>
          <a:prstGeom prst="roundRect">
            <a:avLst/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Северодвинска от 04.10.2022 года № 388-па утвержден Порядок принятия решений об использовании и перераспределении средств, иным образом зарезервированных в составе утвержденных бюджетных ассигнований бюджета городского округа Архангельской области «Северодвинск»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989" y="2756433"/>
            <a:ext cx="11906863" cy="515772"/>
          </a:xfrm>
          <a:prstGeom prst="roundRect">
            <a:avLst/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сформированного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 при возникновении дополнительной потребности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направить: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506" y="3771502"/>
            <a:ext cx="11906863" cy="799974"/>
          </a:xfrm>
          <a:prstGeom prst="roundRect">
            <a:avLst/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финансирования мероприятий, связанных с предотвращением влияния ухудшения экономической ситуации на развитие отраслей экономики Северодвинска, с профилактикой и устранением последствий распространения коронавирусной инфекции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554" y="2119109"/>
            <a:ext cx="2191819" cy="578810"/>
          </a:xfrm>
          <a:prstGeom prst="roundRect">
            <a:avLst/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год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137 443,5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15155" y="3354767"/>
            <a:ext cx="1304544" cy="346849"/>
          </a:xfrm>
          <a:prstGeom prst="downArrow">
            <a:avLst>
              <a:gd name="adj1" fmla="val 50000"/>
              <a:gd name="adj2" fmla="val 42970"/>
            </a:avLst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20227" y="3348429"/>
            <a:ext cx="1304544" cy="346849"/>
          </a:xfrm>
          <a:prstGeom prst="downArrow">
            <a:avLst>
              <a:gd name="adj1" fmla="val 50000"/>
              <a:gd name="adj2" fmla="val 28910"/>
            </a:avLst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363456" y="3348429"/>
            <a:ext cx="1304544" cy="346849"/>
          </a:xfrm>
          <a:prstGeom prst="downArrow">
            <a:avLst>
              <a:gd name="adj1" fmla="val 50000"/>
              <a:gd name="adj2" fmla="val 42970"/>
            </a:avLst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804" y="4701533"/>
            <a:ext cx="11892986" cy="578810"/>
          </a:xfrm>
          <a:prstGeom prst="roundRect">
            <a:avLst/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финансирования мероприятий в области охраны окружающей среды и природопользования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88367" y="2108686"/>
            <a:ext cx="2191819" cy="578810"/>
          </a:xfrm>
          <a:prstGeom prst="roundRect">
            <a:avLst/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год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112 383,1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52734" y="2108686"/>
            <a:ext cx="2191819" cy="578810"/>
          </a:xfrm>
          <a:prstGeom prst="roundRect">
            <a:avLst/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год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101 034,5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8093" y="5401749"/>
            <a:ext cx="11926529" cy="578810"/>
          </a:xfrm>
          <a:prstGeom prst="roundRect">
            <a:avLst/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финансирования мероприятий, связанных с предотвращением влияния ухудшения геополитической и экономической ситуации на развитие отраслей экономики Северодвинска в условиях санкций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1804" y="6106732"/>
            <a:ext cx="11926529" cy="578810"/>
          </a:xfrm>
          <a:prstGeom prst="roundRect">
            <a:avLst/>
          </a:prstGeom>
          <a:gradFill>
            <a:gsLst>
              <a:gs pos="6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ные мероприятия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Трикол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24298" t="-345" r="24298" b="-126"/>
          <a:stretch/>
        </p:blipFill>
        <p:spPr>
          <a:xfrm>
            <a:off x="11257428" y="104238"/>
            <a:ext cx="686420" cy="790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2276" y="43839"/>
            <a:ext cx="9934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Муниципальная программа «Развитие образования Северодвинска»</a:t>
            </a:r>
            <a:b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ja-JP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22844"/>
              </p:ext>
            </p:extLst>
          </p:nvPr>
        </p:nvGraphicFramePr>
        <p:xfrm>
          <a:off x="127819" y="1156998"/>
          <a:ext cx="12020552" cy="1304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382">
                  <a:extLst>
                    <a:ext uri="{9D8B030D-6E8A-4147-A177-3AD203B41FA5}">
                      <a16:colId xmlns:a16="http://schemas.microsoft.com/office/drawing/2014/main" val="2203234002"/>
                    </a:ext>
                  </a:extLst>
                </a:gridCol>
                <a:gridCol w="2210674">
                  <a:extLst>
                    <a:ext uri="{9D8B030D-6E8A-4147-A177-3AD203B41FA5}">
                      <a16:colId xmlns:a16="http://schemas.microsoft.com/office/drawing/2014/main" val="2440991654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939881190"/>
                    </a:ext>
                  </a:extLst>
                </a:gridCol>
                <a:gridCol w="1748366">
                  <a:extLst>
                    <a:ext uri="{9D8B030D-6E8A-4147-A177-3AD203B41FA5}">
                      <a16:colId xmlns:a16="http://schemas.microsoft.com/office/drawing/2014/main" val="3458353758"/>
                    </a:ext>
                  </a:extLst>
                </a:gridCol>
                <a:gridCol w="1938889">
                  <a:extLst>
                    <a:ext uri="{9D8B030D-6E8A-4147-A177-3AD203B41FA5}">
                      <a16:colId xmlns:a16="http://schemas.microsoft.com/office/drawing/2014/main" val="90448864"/>
                    </a:ext>
                  </a:extLst>
                </a:gridCol>
              </a:tblGrid>
              <a:tr h="359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5" marR="7143" marT="7148" marB="54015" anchor="ctr">
                    <a:gradFill>
                      <a:gsLst>
                        <a:gs pos="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49712161"/>
                  </a:ext>
                </a:extLst>
              </a:tr>
              <a:tr h="3998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Северодвинска», в том числе: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  <a:alpha val="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5 278 838,6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  <a:alpha val="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5 346 136,4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  <a:alpha val="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5 558 672,6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  <a:alpha val="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5 632 446,9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6000">
                          <a:schemeClr val="accent5">
                            <a:lumMod val="20000"/>
                            <a:lumOff val="80000"/>
                            <a:alpha val="0"/>
                          </a:schemeClr>
                        </a:gs>
                        <a:gs pos="100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8040896"/>
                  </a:ext>
                </a:extLst>
              </a:tr>
              <a:tr h="2477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3 505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572 165,0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3 725 137,1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3 725 137,1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74797"/>
                  </a:ext>
                </a:extLst>
              </a:tr>
              <a:tr h="291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773 971,4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3432643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007505"/>
              </p:ext>
            </p:extLst>
          </p:nvPr>
        </p:nvGraphicFramePr>
        <p:xfrm>
          <a:off x="31592" y="2526204"/>
          <a:ext cx="9663014" cy="424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39992" y="3627679"/>
            <a:ext cx="1871919" cy="8157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algn="ctr" fontAlgn="b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2 343 267,8 тыс.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39104" y="4648422"/>
            <a:ext cx="1864541" cy="7630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Общее образование</a:t>
            </a:r>
          </a:p>
          <a:p>
            <a:pPr algn="ctr" fontAlgn="b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2 189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144,6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рублей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14938" y="5635829"/>
            <a:ext cx="1888434" cy="7828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Дополнительное образование</a:t>
            </a:r>
          </a:p>
          <a:p>
            <a:pPr algn="ctr" fontAlgn="b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314 922,4 тыс.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рублей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5706208" y="3288323"/>
            <a:ext cx="1046285" cy="221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Подготовлены разъяснения по вопросам выплаты денежного вознаграждения  учителям за классное руководств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52" y="2954440"/>
            <a:ext cx="2879696" cy="344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052903" y="866778"/>
            <a:ext cx="10954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2656936" y="3118719"/>
            <a:ext cx="1029192" cy="99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539014" y="3491289"/>
            <a:ext cx="920001" cy="408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272683" y="3964025"/>
            <a:ext cx="1193019" cy="821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3477</Words>
  <Application>Microsoft Office PowerPoint</Application>
  <PresentationFormat>Широкоэкранный</PresentationFormat>
  <Paragraphs>899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Verdana</vt:lpstr>
      <vt:lpstr>Wingdings</vt:lpstr>
      <vt:lpstr>Wingdings 3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Богданова</dc:creator>
  <cp:lastModifiedBy>Ступакова С. М.</cp:lastModifiedBy>
  <cp:revision>208</cp:revision>
  <cp:lastPrinted>2022-11-14T11:54:52Z</cp:lastPrinted>
  <dcterms:created xsi:type="dcterms:W3CDTF">2022-10-27T08:07:12Z</dcterms:created>
  <dcterms:modified xsi:type="dcterms:W3CDTF">2022-11-16T08:09:00Z</dcterms:modified>
</cp:coreProperties>
</file>