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1" r:id="rId1"/>
  </p:sldMasterIdLst>
  <p:notesMasterIdLst>
    <p:notesMasterId r:id="rId26"/>
  </p:notesMasterIdLst>
  <p:sldIdLst>
    <p:sldId id="258" r:id="rId2"/>
    <p:sldId id="273" r:id="rId3"/>
    <p:sldId id="275" r:id="rId4"/>
    <p:sldId id="266" r:id="rId5"/>
    <p:sldId id="346" r:id="rId6"/>
    <p:sldId id="345" r:id="rId7"/>
    <p:sldId id="307" r:id="rId8"/>
    <p:sldId id="260" r:id="rId9"/>
    <p:sldId id="298" r:id="rId10"/>
    <p:sldId id="268" r:id="rId11"/>
    <p:sldId id="343" r:id="rId12"/>
    <p:sldId id="316" r:id="rId13"/>
    <p:sldId id="272" r:id="rId14"/>
    <p:sldId id="344" r:id="rId15"/>
    <p:sldId id="336" r:id="rId16"/>
    <p:sldId id="355" r:id="rId17"/>
    <p:sldId id="349" r:id="rId18"/>
    <p:sldId id="350" r:id="rId19"/>
    <p:sldId id="356" r:id="rId20"/>
    <p:sldId id="352" r:id="rId21"/>
    <p:sldId id="353" r:id="rId22"/>
    <p:sldId id="335" r:id="rId23"/>
    <p:sldId id="354" r:id="rId24"/>
    <p:sldId id="288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EEA6"/>
    <a:srgbClr val="CBB1E5"/>
    <a:srgbClr val="FBF6D1"/>
    <a:srgbClr val="F1F8AE"/>
    <a:srgbClr val="CACACA"/>
    <a:srgbClr val="BEDCB2"/>
    <a:srgbClr val="B28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5561" autoAdjust="0"/>
  </p:normalViewPr>
  <p:slideViewPr>
    <p:cSldViewPr snapToGrid="0">
      <p:cViewPr varScale="1">
        <p:scale>
          <a:sx n="157" d="100"/>
          <a:sy n="157" d="100"/>
        </p:scale>
        <p:origin x="28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Лист1!$K$8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Лист1!$J$9:$J$14</c:f>
              <c:strCache>
                <c:ptCount val="6"/>
                <c:pt idx="0">
                  <c:v>ДОХОДЫ ВСЕГО,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  <c:pt idx="4">
                  <c:v>РАСХОДЫ ВСЕГО</c:v>
                </c:pt>
                <c:pt idx="5">
                  <c:v>ДЕФИЦИТ</c:v>
                </c:pt>
              </c:strCache>
            </c:strRef>
          </c:cat>
          <c:val>
            <c:numRef>
              <c:f>Лист1!$K$9:$K$14</c:f>
              <c:numCache>
                <c:formatCode>#,##0.00</c:formatCode>
                <c:ptCount val="6"/>
                <c:pt idx="0">
                  <c:v>8707905790.1299992</c:v>
                </c:pt>
                <c:pt idx="1">
                  <c:v>3710046946</c:v>
                </c:pt>
                <c:pt idx="2">
                  <c:v>401825925.06</c:v>
                </c:pt>
                <c:pt idx="3">
                  <c:v>4596032919.0699997</c:v>
                </c:pt>
                <c:pt idx="4">
                  <c:v>9061357306.3099995</c:v>
                </c:pt>
                <c:pt idx="5">
                  <c:v>-353451516.18000001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7-405E-B7D9-E809FAC1CC6A}"/>
            </c:ext>
          </c:extLst>
        </c:ser>
        <c:ser>
          <c:idx val="1"/>
          <c:order val="1"/>
          <c:tx>
            <c:strRef>
              <c:f>Лист1!$L$8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Лист1!$J$9:$J$14</c:f>
              <c:strCache>
                <c:ptCount val="6"/>
                <c:pt idx="0">
                  <c:v>ДОХОДЫ ВСЕГО,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  <c:pt idx="4">
                  <c:v>РАСХОДЫ ВСЕГО</c:v>
                </c:pt>
                <c:pt idx="5">
                  <c:v>ДЕФИЦИТ</c:v>
                </c:pt>
              </c:strCache>
            </c:strRef>
          </c:cat>
          <c:val>
            <c:numRef>
              <c:f>Лист1!$L$9:$L$14</c:f>
              <c:numCache>
                <c:formatCode>#,##0.00</c:formatCode>
                <c:ptCount val="6"/>
                <c:pt idx="0">
                  <c:v>10742878523.360001</c:v>
                </c:pt>
                <c:pt idx="1">
                  <c:v>3801333007.0300002</c:v>
                </c:pt>
                <c:pt idx="2">
                  <c:v>501013900.19999999</c:v>
                </c:pt>
                <c:pt idx="3">
                  <c:v>6440531616.1300001</c:v>
                </c:pt>
                <c:pt idx="4">
                  <c:v>10953091163.43</c:v>
                </c:pt>
                <c:pt idx="5">
                  <c:v>-210212640.06999999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7-405E-B7D9-E809FAC1C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7444816"/>
        <c:axId val="307440240"/>
        <c:axId val="0"/>
      </c:bar3DChart>
      <c:catAx>
        <c:axId val="30744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40240"/>
        <c:crosses val="autoZero"/>
        <c:auto val="1"/>
        <c:lblAlgn val="ctr"/>
        <c:lblOffset val="100"/>
        <c:noMultiLvlLbl val="0"/>
      </c:catAx>
      <c:valAx>
        <c:axId val="30744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4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355924159770684"/>
          <c:y val="0.32383581657721672"/>
          <c:w val="0.72644075840229316"/>
          <c:h val="0.65094901714819964"/>
        </c:manualLayout>
      </c:layout>
      <c:pie3DChart>
        <c:varyColors val="1"/>
        <c:ser>
          <c:idx val="0"/>
          <c:order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Лист3!$F$8:$I$16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Лист3!$J$8:$J$16</c:f>
            </c:numRef>
          </c:val>
          <c:extLst>
            <c:ext xmlns:c16="http://schemas.microsoft.com/office/drawing/2014/chart" uri="{C3380CC4-5D6E-409C-BE32-E72D297353CC}">
              <c16:uniqueId val="{00000000-2EC5-4EE2-8E8C-5A0B52BCC7B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EC5-4EE2-8E8C-5A0B52BCC7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EC5-4EE2-8E8C-5A0B52BCC7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2EC5-4EE2-8E8C-5A0B52BCC7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2EC5-4EE2-8E8C-5A0B52BCC7B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2EC5-4EE2-8E8C-5A0B52BCC7B7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2EC5-4EE2-8E8C-5A0B52BCC7B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2EC5-4EE2-8E8C-5A0B52BCC7B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2EC5-4EE2-8E8C-5A0B52BCC7B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2EC5-4EE2-8E8C-5A0B52BCC7B7}"/>
              </c:ext>
            </c:extLst>
          </c:dPt>
          <c:dLbls>
            <c:dLbl>
              <c:idx val="0"/>
              <c:layout>
                <c:manualLayout>
                  <c:x val="-3.7465718296072696E-2"/>
                  <c:y val="-4.15125512178232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C5-4EE2-8E8C-5A0B52BCC7B7}"/>
                </c:ext>
              </c:extLst>
            </c:dLbl>
            <c:dLbl>
              <c:idx val="1"/>
              <c:layout>
                <c:manualLayout>
                  <c:x val="7.4138088429961321E-2"/>
                  <c:y val="-9.95174850771091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C5-4EE2-8E8C-5A0B52BCC7B7}"/>
                </c:ext>
              </c:extLst>
            </c:dLbl>
            <c:dLbl>
              <c:idx val="7"/>
              <c:layout>
                <c:manualLayout>
                  <c:x val="4.5001234006006724E-2"/>
                  <c:y val="-5.221175482000753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EC5-4EE2-8E8C-5A0B52BCC7B7}"/>
                </c:ext>
              </c:extLst>
            </c:dLbl>
            <c:dLbl>
              <c:idx val="8"/>
              <c:layout>
                <c:manualLayout>
                  <c:x val="-2.2673312227141751E-2"/>
                  <c:y val="-9.6463552053947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C5-4EE2-8E8C-5A0B52BCC7B7}"/>
                </c:ext>
              </c:extLst>
            </c:dLbl>
            <c:spPr>
              <a:solidFill>
                <a:srgbClr val="FFC000">
                  <a:lumMod val="20000"/>
                  <a:lumOff val="80000"/>
                </a:srgb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Лист3!$F$8:$I$16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Лист3!$K$8:$K$16</c:f>
              <c:numCache>
                <c:formatCode>General</c:formatCode>
                <c:ptCount val="9"/>
                <c:pt idx="0">
                  <c:v>5.3</c:v>
                </c:pt>
                <c:pt idx="1">
                  <c:v>0.8</c:v>
                </c:pt>
                <c:pt idx="3">
                  <c:v>20.9</c:v>
                </c:pt>
                <c:pt idx="4">
                  <c:v>10.4</c:v>
                </c:pt>
                <c:pt idx="5">
                  <c:v>50.1</c:v>
                </c:pt>
                <c:pt idx="6">
                  <c:v>3.4</c:v>
                </c:pt>
                <c:pt idx="7">
                  <c:v>7.3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EC5-4EE2-8E8C-5A0B52BCC7B7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ayout>
        <c:manualLayout>
          <c:xMode val="edge"/>
          <c:yMode val="edge"/>
          <c:x val="2.8448575168026183E-2"/>
          <c:y val="0.4623970675810064"/>
          <c:w val="0.29717587739303453"/>
          <c:h val="0.49674171371894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Лист1!$K$8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Лист1!$J$9:$J$14</c:f>
              <c:strCache>
                <c:ptCount val="6"/>
                <c:pt idx="0">
                  <c:v>ДОХОДЫ ВСЕГО,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  <c:pt idx="4">
                  <c:v>РАСХОДЫ ВСЕГО</c:v>
                </c:pt>
                <c:pt idx="5">
                  <c:v>ДЕФИЦИТ</c:v>
                </c:pt>
              </c:strCache>
            </c:strRef>
          </c:cat>
          <c:val>
            <c:numRef>
              <c:f>Лист1!$K$9:$K$14</c:f>
              <c:numCache>
                <c:formatCode>#,##0.00</c:formatCode>
                <c:ptCount val="6"/>
                <c:pt idx="0">
                  <c:v>8707905790.1299992</c:v>
                </c:pt>
                <c:pt idx="1">
                  <c:v>3710046946</c:v>
                </c:pt>
                <c:pt idx="2">
                  <c:v>401825925.06</c:v>
                </c:pt>
                <c:pt idx="3">
                  <c:v>4596032919.0699997</c:v>
                </c:pt>
                <c:pt idx="4">
                  <c:v>9061357306.3099995</c:v>
                </c:pt>
                <c:pt idx="5">
                  <c:v>-353451516.18000001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7-405E-B7D9-E809FAC1CC6A}"/>
            </c:ext>
          </c:extLst>
        </c:ser>
        <c:ser>
          <c:idx val="1"/>
          <c:order val="1"/>
          <c:tx>
            <c:strRef>
              <c:f>Лист1!$L$8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Лист1!$J$9:$J$14</c:f>
              <c:strCache>
                <c:ptCount val="6"/>
                <c:pt idx="0">
                  <c:v>ДОХОДЫ ВСЕГО,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  <c:pt idx="4">
                  <c:v>РАСХОДЫ ВСЕГО</c:v>
                </c:pt>
                <c:pt idx="5">
                  <c:v>ДЕФИЦИТ</c:v>
                </c:pt>
              </c:strCache>
            </c:strRef>
          </c:cat>
          <c:val>
            <c:numRef>
              <c:f>Лист1!$L$9:$L$14</c:f>
              <c:numCache>
                <c:formatCode>#,##0.00</c:formatCode>
                <c:ptCount val="6"/>
                <c:pt idx="0">
                  <c:v>10742878523.360001</c:v>
                </c:pt>
                <c:pt idx="1">
                  <c:v>3801333007.0300002</c:v>
                </c:pt>
                <c:pt idx="2">
                  <c:v>501013900.19999999</c:v>
                </c:pt>
                <c:pt idx="3">
                  <c:v>6440531616.1300001</c:v>
                </c:pt>
                <c:pt idx="4">
                  <c:v>10953091163.43</c:v>
                </c:pt>
                <c:pt idx="5">
                  <c:v>-210212640.06999999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7-405E-B7D9-E809FAC1C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7444816"/>
        <c:axId val="307440240"/>
        <c:axId val="0"/>
      </c:bar3DChart>
      <c:catAx>
        <c:axId val="30744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40240"/>
        <c:crosses val="autoZero"/>
        <c:auto val="1"/>
        <c:lblAlgn val="ctr"/>
        <c:lblOffset val="100"/>
        <c:noMultiLvlLbl val="0"/>
      </c:catAx>
      <c:valAx>
        <c:axId val="30744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4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CAD1A-13E0-4F3F-87BD-A82DBACD1CE1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7379669-F41C-4CF4-ADAD-8FCB965FC9F0}">
      <dgm:prSet phldrT="[文本]" custT="1"/>
      <dgm:spPr>
        <a:xfrm>
          <a:off x="3812318" y="3175746"/>
          <a:ext cx="1936036" cy="1936036"/>
        </a:xfrm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Расходы за счет резерва составили 51 500,0 тыс. рублей. </a:t>
          </a:r>
          <a:endParaRPr lang="zh-CN" altLang="en-US" sz="1400" b="1" dirty="0"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C01EC3AB-BBDA-487E-B934-77152383C9F4}" type="parTrans" cxnId="{F2BAACC0-6BB7-421A-BA94-C59106286009}">
      <dgm:prSet/>
      <dgm:spPr/>
      <dgm:t>
        <a:bodyPr/>
        <a:lstStyle/>
        <a:p>
          <a:endParaRPr lang="zh-CN" altLang="en-US" sz="1600" b="0">
            <a:latin typeface="微软雅黑" pitchFamily="34" charset="-122"/>
            <a:ea typeface="微软雅黑" pitchFamily="34" charset="-122"/>
          </a:endParaRPr>
        </a:p>
      </dgm:t>
    </dgm:pt>
    <dgm:pt modelId="{3A1F868E-86A4-4E40-A165-6F7ABE0405C0}" type="sibTrans" cxnId="{F2BAACC0-6BB7-421A-BA94-C59106286009}">
      <dgm:prSet/>
      <dgm:spPr/>
      <dgm:t>
        <a:bodyPr/>
        <a:lstStyle/>
        <a:p>
          <a:endParaRPr lang="zh-CN" altLang="en-US" sz="1600" b="0">
            <a:latin typeface="微软雅黑" pitchFamily="34" charset="-122"/>
            <a:ea typeface="微软雅黑" pitchFamily="34" charset="-122"/>
          </a:endParaRPr>
        </a:p>
      </dgm:t>
    </dgm:pt>
    <dgm:pt modelId="{3C54D111-3B81-4703-A783-267AEF41F3AA}">
      <dgm:prSet phldrT="[文本]" custT="1"/>
      <dgm:spPr>
        <a:xfrm>
          <a:off x="410045" y="3601674"/>
          <a:ext cx="1355225" cy="1084180"/>
        </a:xfrm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возмещение муниципальным образовательным учреждениям части расходов за присмотр </a:t>
          </a:r>
          <a:br>
            <a: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и уход за детьми </a:t>
          </a:r>
          <a:br>
            <a: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 связи с ростом цен </a:t>
          </a:r>
          <a:br>
            <a: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продукты питания – </a:t>
          </a:r>
          <a:r>
            <a:rPr lang="ru-RU" sz="105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10 900,0 тыс. рублей</a:t>
          </a:r>
          <a:endParaRPr lang="zh-CN" altLang="en-US" sz="1050" b="1" dirty="0"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937729A4-D9E1-4B75-BD1D-AA9E3A881D51}" type="parTrans" cxnId="{AFAC7250-618C-4ED7-AB4F-B47C93D55B03}">
      <dgm:prSet/>
      <dgm:spPr>
        <a:xfrm rot="10800000">
          <a:off x="1087658" y="3867879"/>
          <a:ext cx="2574803" cy="551770"/>
        </a:xfrm>
      </dgm:spPr>
      <dgm:t>
        <a:bodyPr/>
        <a:lstStyle/>
        <a:p>
          <a:endParaRPr lang="zh-CN" altLang="en-US" sz="1600" b="0">
            <a:latin typeface="微软雅黑" pitchFamily="34" charset="-122"/>
            <a:ea typeface="微软雅黑" pitchFamily="34" charset="-122"/>
          </a:endParaRPr>
        </a:p>
      </dgm:t>
    </dgm:pt>
    <dgm:pt modelId="{5B9E4440-F3C4-4D5E-AC64-EEA31E574F34}" type="sibTrans" cxnId="{AFAC7250-618C-4ED7-AB4F-B47C93D55B03}">
      <dgm:prSet/>
      <dgm:spPr/>
      <dgm:t>
        <a:bodyPr/>
        <a:lstStyle/>
        <a:p>
          <a:endParaRPr lang="zh-CN" altLang="en-US" sz="1600" b="0">
            <a:latin typeface="微软雅黑" pitchFamily="34" charset="-122"/>
            <a:ea typeface="微软雅黑" pitchFamily="34" charset="-122"/>
          </a:endParaRPr>
        </a:p>
      </dgm:t>
    </dgm:pt>
    <dgm:pt modelId="{F0E4F97F-3E89-4570-B0CF-148B6A06D215}">
      <dgm:prSet phldrT="[文本]" custT="1"/>
      <dgm:spPr>
        <a:xfrm>
          <a:off x="1800376" y="714622"/>
          <a:ext cx="1355225" cy="1084180"/>
        </a:xfrm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компенсация за наем (поднаем) жилых помещений педагогическим работникам образовательных учреждений                </a:t>
          </a:r>
          <a:br>
            <a: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1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1 100,0 тыс. рублей</a:t>
          </a:r>
          <a:endParaRPr lang="zh-CN" altLang="en-US" sz="1100" b="1" dirty="0"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4271616D-DE52-4049-AE48-3E4614EDAC86}" type="parTrans" cxnId="{A41546DA-86EF-4421-A87F-1DA83650A828}">
      <dgm:prSet/>
      <dgm:spPr>
        <a:xfrm rot="13885714">
          <a:off x="1993269" y="1987358"/>
          <a:ext cx="2574803" cy="551770"/>
        </a:xfrm>
      </dgm:spPr>
      <dgm:t>
        <a:bodyPr/>
        <a:lstStyle/>
        <a:p>
          <a:endParaRPr lang="zh-CN" altLang="en-US" sz="1600" b="0">
            <a:latin typeface="微软雅黑" pitchFamily="34" charset="-122"/>
            <a:ea typeface="微软雅黑" pitchFamily="34" charset="-122"/>
          </a:endParaRPr>
        </a:p>
      </dgm:t>
    </dgm:pt>
    <dgm:pt modelId="{D070E4E9-9317-4642-A578-DA3F94C38D79}" type="sibTrans" cxnId="{A41546DA-86EF-4421-A87F-1DA83650A828}">
      <dgm:prSet/>
      <dgm:spPr/>
      <dgm:t>
        <a:bodyPr/>
        <a:lstStyle/>
        <a:p>
          <a:endParaRPr lang="zh-CN" altLang="en-US" sz="1600" b="0">
            <a:latin typeface="微软雅黑" pitchFamily="34" charset="-122"/>
            <a:ea typeface="微软雅黑" pitchFamily="34" charset="-122"/>
          </a:endParaRPr>
        </a:p>
      </dgm:t>
    </dgm:pt>
    <dgm:pt modelId="{9F2859CF-DA95-474F-AE0E-9B0426CC8D7F}">
      <dgm:prSet phldrT="[文本]" custT="1"/>
      <dgm:spPr>
        <a:xfrm>
          <a:off x="3281026" y="1579"/>
          <a:ext cx="1355225" cy="1084180"/>
        </a:xfrm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денежные выплаты, целевые субсидии </a:t>
          </a:r>
          <a:br>
            <a: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приобретение товаров, услуг лицам, покинувшим территорию Украины, Донецкой Народной Республики, Луганской Народной Республики                                 </a:t>
          </a:r>
          <a:r>
            <a:rPr lang="ru-RU" sz="11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2 500,0 тыс. рублей</a:t>
          </a:r>
          <a:endParaRPr lang="en-US" altLang="zh-CN" sz="1100" b="1" dirty="0" smtClean="0"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A15219F7-4AFF-4DAC-B683-9FD64231403A}" type="parTrans" cxnId="{1662AA96-4466-4ACD-8D2A-9B064F5B69C1}">
      <dgm:prSet/>
      <dgm:spPr>
        <a:xfrm rot="15428571">
          <a:off x="2957710" y="1522908"/>
          <a:ext cx="2574803" cy="551770"/>
        </a:xfrm>
      </dgm:spPr>
      <dgm:t>
        <a:bodyPr/>
        <a:lstStyle/>
        <a:p>
          <a:endParaRPr lang="zh-CN" altLang="en-US" sz="1600" b="0">
            <a:latin typeface="微软雅黑" pitchFamily="34" charset="-122"/>
            <a:ea typeface="微软雅黑" pitchFamily="34" charset="-122"/>
          </a:endParaRPr>
        </a:p>
      </dgm:t>
    </dgm:pt>
    <dgm:pt modelId="{9287B5B5-8FE2-4F97-846F-E8FCAFB18673}" type="sibTrans" cxnId="{1662AA96-4466-4ACD-8D2A-9B064F5B69C1}">
      <dgm:prSet/>
      <dgm:spPr/>
      <dgm:t>
        <a:bodyPr/>
        <a:lstStyle/>
        <a:p>
          <a:endParaRPr lang="zh-CN" altLang="en-US" sz="1600" b="0">
            <a:latin typeface="微软雅黑" pitchFamily="34" charset="-122"/>
            <a:ea typeface="微软雅黑" pitchFamily="34" charset="-122"/>
          </a:endParaRPr>
        </a:p>
      </dgm:t>
    </dgm:pt>
    <dgm:pt modelId="{7E068F0E-254F-40F4-A231-D37CBF57E78A}">
      <dgm:prSet phldrT="[文本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возмещение недополученных доходов транспортных организаций во 2 полугодии                   2022 года                                               </a:t>
          </a:r>
          <a:r>
            <a:rPr lang="ru-RU" sz="11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24 100,0 тыс. рублей</a:t>
          </a:r>
          <a:endParaRPr lang="en-US" altLang="zh-CN" sz="1100" b="1" dirty="0" smtClean="0"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EDD2F7E7-7163-45F6-89AB-B962891A0814}" type="parTrans" cxnId="{08216BCF-AB59-4614-8928-1FE58E76B840}">
      <dgm:prSet/>
      <dgm:spPr>
        <a:xfrm rot="16971429">
          <a:off x="4028159" y="1522908"/>
          <a:ext cx="2574803" cy="551770"/>
        </a:xfrm>
      </dgm:spPr>
      <dgm:t>
        <a:bodyPr/>
        <a:lstStyle/>
        <a:p>
          <a:endParaRPr lang="zh-CN" altLang="en-US" sz="1600" b="0">
            <a:latin typeface="微软雅黑" pitchFamily="34" charset="-122"/>
            <a:ea typeface="微软雅黑" pitchFamily="34" charset="-122"/>
          </a:endParaRPr>
        </a:p>
      </dgm:t>
    </dgm:pt>
    <dgm:pt modelId="{FA6D92A1-4C8F-4EF0-BC4E-7EDD92B83770}" type="sibTrans" cxnId="{08216BCF-AB59-4614-8928-1FE58E76B840}">
      <dgm:prSet/>
      <dgm:spPr/>
      <dgm:t>
        <a:bodyPr/>
        <a:lstStyle/>
        <a:p>
          <a:endParaRPr lang="zh-CN" altLang="en-US" sz="1600" b="0">
            <a:latin typeface="微软雅黑" pitchFamily="34" charset="-122"/>
            <a:ea typeface="微软雅黑" pitchFamily="34" charset="-122"/>
          </a:endParaRPr>
        </a:p>
      </dgm:t>
    </dgm:pt>
    <dgm:pt modelId="{9B0667CF-2554-4C70-9686-877CC0BE64CE}">
      <dgm:prSet phldrT="[文本]" custT="1"/>
      <dgm:spPr>
        <a:xfrm>
          <a:off x="6405071" y="714622"/>
          <a:ext cx="1355225" cy="1084180"/>
        </a:xfrm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</a:t>
          </a:r>
          <a:r>
            <a:rPr lang="ru-RU" sz="11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докапитализацию</a:t>
          </a:r>
          <a:r>
            <a: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1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Микрокредитной</a:t>
          </a:r>
          <a:r>
            <a: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компании «Фонд микрофинансирования субъектов малого</a:t>
          </a:r>
          <a:br>
            <a: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и среднего предпринимательства Северодвинска»       </a:t>
          </a:r>
          <a:br>
            <a: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1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10 0000,0 тыс. рублей</a:t>
          </a:r>
          <a:endParaRPr lang="zh-CN" altLang="en-US" sz="1100" b="1" dirty="0"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A1CF58AE-5921-4717-B0E4-C83637C04AA1}" type="parTrans" cxnId="{2C2A3A9B-CD17-4DD8-8B8C-22DB673C86EF}">
      <dgm:prSet/>
      <dgm:spPr>
        <a:xfrm rot="18514286">
          <a:off x="4992600" y="1987358"/>
          <a:ext cx="2574803" cy="551770"/>
        </a:xfrm>
      </dgm:spPr>
      <dgm:t>
        <a:bodyPr/>
        <a:lstStyle/>
        <a:p>
          <a:endParaRPr lang="zh-CN" altLang="en-US" sz="1600" b="0">
            <a:latin typeface="微软雅黑" pitchFamily="34" charset="-122"/>
            <a:ea typeface="微软雅黑" pitchFamily="34" charset="-122"/>
          </a:endParaRPr>
        </a:p>
      </dgm:t>
    </dgm:pt>
    <dgm:pt modelId="{C32142DA-92F1-4991-A13F-F5A664C90579}" type="sibTrans" cxnId="{2C2A3A9B-CD17-4DD8-8B8C-22DB673C86EF}">
      <dgm:prSet/>
      <dgm:spPr/>
      <dgm:t>
        <a:bodyPr/>
        <a:lstStyle/>
        <a:p>
          <a:endParaRPr lang="zh-CN" altLang="en-US" sz="1600" b="0">
            <a:latin typeface="微软雅黑" pitchFamily="34" charset="-122"/>
            <a:ea typeface="微软雅黑" pitchFamily="34" charset="-122"/>
          </a:endParaRPr>
        </a:p>
      </dgm:t>
    </dgm:pt>
    <dgm:pt modelId="{46127003-3FD0-405C-9775-CF0039A5E762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оказание адресной поддержки населения                        </a:t>
          </a:r>
        </a:p>
        <a:p>
          <a:r>
            <a:rPr lang="ru-RU" sz="1100" b="1" smtClean="0">
              <a:latin typeface="Times New Roman" panose="02020603050405020304" pitchFamily="18" charset="0"/>
              <a:ea typeface="Times New Roman" panose="02020603050405020304" pitchFamily="18" charset="0"/>
            </a:rPr>
            <a:t>1 </a:t>
          </a:r>
          <a:r>
            <a:rPr lang="ru-RU" sz="11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700,0 тыс. рублей</a:t>
          </a:r>
          <a:endParaRPr lang="ru-RU" sz="1100" b="1" dirty="0"/>
        </a:p>
      </dgm:t>
    </dgm:pt>
    <dgm:pt modelId="{BC244742-AA26-4A78-83C5-C305BE654ECE}" type="parTrans" cxnId="{885CFA59-646C-4DBF-AD90-1072E07F3AD0}">
      <dgm:prSet/>
      <dgm:spPr/>
      <dgm:t>
        <a:bodyPr/>
        <a:lstStyle/>
        <a:p>
          <a:endParaRPr lang="ru-RU"/>
        </a:p>
      </dgm:t>
    </dgm:pt>
    <dgm:pt modelId="{4D178F50-1697-4DE2-AA01-BDDB4562D1F5}" type="sibTrans" cxnId="{885CFA59-646C-4DBF-AD90-1072E07F3AD0}">
      <dgm:prSet/>
      <dgm:spPr/>
      <dgm:t>
        <a:bodyPr/>
        <a:lstStyle/>
        <a:p>
          <a:endParaRPr lang="ru-RU"/>
        </a:p>
      </dgm:t>
    </dgm:pt>
    <dgm:pt modelId="{E504B8C8-D572-4C18-9C42-E37366153547}">
      <dgm:prSet phldrT="[文本]" custT="1"/>
      <dgm:spPr>
        <a:xfrm>
          <a:off x="775736" y="1999481"/>
          <a:ext cx="1355225" cy="1084180"/>
        </a:xfrm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целевые субсидии </a:t>
          </a:r>
          <a:br>
            <a: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оплату товаров или услуг лицу, взявшему на себя обязанность осуществить погребение </a:t>
          </a:r>
          <a:br>
            <a: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кладбище Северодвинска граждан Российской Федерации  </a:t>
          </a:r>
          <a:r>
            <a:rPr lang="ru-RU" sz="105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1 200,0 тыс. рублей</a:t>
          </a:r>
          <a:endParaRPr lang="en-US" altLang="zh-CN" sz="1050" b="1" dirty="0" smtClean="0"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D75F9F47-316F-4165-943F-49CE492BC602}" type="sibTrans" cxnId="{FE0A9CE4-FCCB-44D8-A8CA-C5231E9350FC}">
      <dgm:prSet/>
      <dgm:spPr/>
      <dgm:t>
        <a:bodyPr/>
        <a:lstStyle/>
        <a:p>
          <a:endParaRPr lang="zh-CN" altLang="en-US" sz="1600" b="0">
            <a:latin typeface="微软雅黑" pitchFamily="34" charset="-122"/>
            <a:ea typeface="微软雅黑" pitchFamily="34" charset="-122"/>
          </a:endParaRPr>
        </a:p>
      </dgm:t>
    </dgm:pt>
    <dgm:pt modelId="{C4FFF673-9D2E-49FB-B8CD-159AA7C56908}" type="parTrans" cxnId="{FE0A9CE4-FCCB-44D8-A8CA-C5231E9350FC}">
      <dgm:prSet/>
      <dgm:spPr>
        <a:xfrm rot="12342857">
          <a:off x="1325855" y="2824269"/>
          <a:ext cx="2574803" cy="551770"/>
        </a:xfrm>
      </dgm:spPr>
      <dgm:t>
        <a:bodyPr/>
        <a:lstStyle/>
        <a:p>
          <a:endParaRPr lang="zh-CN" altLang="en-US" sz="1600" b="0">
            <a:latin typeface="微软雅黑" pitchFamily="34" charset="-122"/>
            <a:ea typeface="微软雅黑" pitchFamily="34" charset="-122"/>
          </a:endParaRPr>
        </a:p>
      </dgm:t>
    </dgm:pt>
    <dgm:pt modelId="{68D0B8DA-8F8D-4B82-8198-D6462F924AF6}" type="pres">
      <dgm:prSet presAssocID="{818CAD1A-13E0-4F3F-87BD-A82DBACD1CE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4282C0-F6F3-4BB6-B9A4-390508A95EC9}" type="pres">
      <dgm:prSet presAssocID="{27379669-F41C-4CF4-ADAD-8FCB965FC9F0}" presName="vertOne" presStyleCnt="0"/>
      <dgm:spPr/>
      <dgm:t>
        <a:bodyPr/>
        <a:lstStyle/>
        <a:p>
          <a:endParaRPr lang="ru-RU"/>
        </a:p>
      </dgm:t>
    </dgm:pt>
    <dgm:pt modelId="{3403E72F-E5E1-49A8-A876-51E340896F15}" type="pres">
      <dgm:prSet presAssocID="{27379669-F41C-4CF4-ADAD-8FCB965FC9F0}" presName="txOne" presStyleLbl="node0" presStyleIdx="0" presStyleCnt="1" custScaleY="25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7470D2-6100-40B8-B920-88789C13B3E8}" type="pres">
      <dgm:prSet presAssocID="{27379669-F41C-4CF4-ADAD-8FCB965FC9F0}" presName="parTransOne" presStyleCnt="0"/>
      <dgm:spPr/>
      <dgm:t>
        <a:bodyPr/>
        <a:lstStyle/>
        <a:p>
          <a:endParaRPr lang="ru-RU"/>
        </a:p>
      </dgm:t>
    </dgm:pt>
    <dgm:pt modelId="{F4F651EF-9FA9-407E-9839-82A861275117}" type="pres">
      <dgm:prSet presAssocID="{27379669-F41C-4CF4-ADAD-8FCB965FC9F0}" presName="horzOne" presStyleCnt="0"/>
      <dgm:spPr/>
      <dgm:t>
        <a:bodyPr/>
        <a:lstStyle/>
        <a:p>
          <a:endParaRPr lang="ru-RU"/>
        </a:p>
      </dgm:t>
    </dgm:pt>
    <dgm:pt modelId="{B1A3DE29-F672-48E3-94E5-41AB3A7327C5}" type="pres">
      <dgm:prSet presAssocID="{3C54D111-3B81-4703-A783-267AEF41F3AA}" presName="vertTwo" presStyleCnt="0"/>
      <dgm:spPr/>
      <dgm:t>
        <a:bodyPr/>
        <a:lstStyle/>
        <a:p>
          <a:endParaRPr lang="ru-RU"/>
        </a:p>
      </dgm:t>
    </dgm:pt>
    <dgm:pt modelId="{8A689464-E5D1-4833-91C4-CFCB366F099C}" type="pres">
      <dgm:prSet presAssocID="{3C54D111-3B81-4703-A783-267AEF41F3AA}" presName="txTwo" presStyleLbl="node2" presStyleIdx="0" presStyleCnt="7" custLinFactX="9065" custLinFactNeighborX="100000" custLinFactNeighborY="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DCCFF4-B633-479C-8428-FF2E873C40A4}" type="pres">
      <dgm:prSet presAssocID="{3C54D111-3B81-4703-A783-267AEF41F3AA}" presName="horzTwo" presStyleCnt="0"/>
      <dgm:spPr/>
      <dgm:t>
        <a:bodyPr/>
        <a:lstStyle/>
        <a:p>
          <a:endParaRPr lang="ru-RU"/>
        </a:p>
      </dgm:t>
    </dgm:pt>
    <dgm:pt modelId="{355368A5-1C08-4FA6-BF79-888AD0FC2B00}" type="pres">
      <dgm:prSet presAssocID="{5B9E4440-F3C4-4D5E-AC64-EEA31E574F34}" presName="sibSpaceTwo" presStyleCnt="0"/>
      <dgm:spPr/>
      <dgm:t>
        <a:bodyPr/>
        <a:lstStyle/>
        <a:p>
          <a:endParaRPr lang="ru-RU"/>
        </a:p>
      </dgm:t>
    </dgm:pt>
    <dgm:pt modelId="{AD7C1245-4D84-4EAD-870F-F5F46C49E7DB}" type="pres">
      <dgm:prSet presAssocID="{46127003-3FD0-405C-9775-CF0039A5E762}" presName="vertTwo" presStyleCnt="0"/>
      <dgm:spPr/>
      <dgm:t>
        <a:bodyPr/>
        <a:lstStyle/>
        <a:p>
          <a:endParaRPr lang="ru-RU"/>
        </a:p>
      </dgm:t>
    </dgm:pt>
    <dgm:pt modelId="{28ECD73B-5064-426F-B0DB-5A0BDF7C4A05}" type="pres">
      <dgm:prSet presAssocID="{46127003-3FD0-405C-9775-CF0039A5E762}" presName="txTwo" presStyleLbl="node2" presStyleIdx="1" presStyleCnt="7" custLinFactX="123849" custLinFactNeighborX="200000" custLinFactNeighborY="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4B249D-8F59-4591-ABC4-A8AB1843B8A8}" type="pres">
      <dgm:prSet presAssocID="{46127003-3FD0-405C-9775-CF0039A5E762}" presName="horzTwo" presStyleCnt="0"/>
      <dgm:spPr/>
      <dgm:t>
        <a:bodyPr/>
        <a:lstStyle/>
        <a:p>
          <a:endParaRPr lang="ru-RU"/>
        </a:p>
      </dgm:t>
    </dgm:pt>
    <dgm:pt modelId="{B6C3E35F-FD5D-4C3D-ACB6-F26658AD9668}" type="pres">
      <dgm:prSet presAssocID="{4D178F50-1697-4DE2-AA01-BDDB4562D1F5}" presName="sibSpaceTwo" presStyleCnt="0"/>
      <dgm:spPr/>
      <dgm:t>
        <a:bodyPr/>
        <a:lstStyle/>
        <a:p>
          <a:endParaRPr lang="ru-RU"/>
        </a:p>
      </dgm:t>
    </dgm:pt>
    <dgm:pt modelId="{276B16D7-97F1-410E-9EC2-A2D6887A41F8}" type="pres">
      <dgm:prSet presAssocID="{E504B8C8-D572-4C18-9C42-E37366153547}" presName="vertTwo" presStyleCnt="0"/>
      <dgm:spPr/>
      <dgm:t>
        <a:bodyPr/>
        <a:lstStyle/>
        <a:p>
          <a:endParaRPr lang="ru-RU"/>
        </a:p>
      </dgm:t>
    </dgm:pt>
    <dgm:pt modelId="{5215760C-1BB4-4545-BE45-0996170016B1}" type="pres">
      <dgm:prSet presAssocID="{E504B8C8-D572-4C18-9C42-E37366153547}" presName="txTwo" presStyleLbl="node2" presStyleIdx="2" presStyleCnt="7" custLinFactX="123946" custLinFactNeighborX="200000" custLinFactNeighborY="4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0F9E8-C011-48E4-95F3-D7C6AB0DC99D}" type="pres">
      <dgm:prSet presAssocID="{E504B8C8-D572-4C18-9C42-E37366153547}" presName="horzTwo" presStyleCnt="0"/>
      <dgm:spPr/>
      <dgm:t>
        <a:bodyPr/>
        <a:lstStyle/>
        <a:p>
          <a:endParaRPr lang="ru-RU"/>
        </a:p>
      </dgm:t>
    </dgm:pt>
    <dgm:pt modelId="{8434318B-102C-4470-9DC2-113B3FED0FD2}" type="pres">
      <dgm:prSet presAssocID="{D75F9F47-316F-4165-943F-49CE492BC602}" presName="sibSpaceTwo" presStyleCnt="0"/>
      <dgm:spPr/>
      <dgm:t>
        <a:bodyPr/>
        <a:lstStyle/>
        <a:p>
          <a:endParaRPr lang="ru-RU"/>
        </a:p>
      </dgm:t>
    </dgm:pt>
    <dgm:pt modelId="{E65F1764-1537-4B84-AB24-7CADE5B1DD58}" type="pres">
      <dgm:prSet presAssocID="{F0E4F97F-3E89-4570-B0CF-148B6A06D215}" presName="vertTwo" presStyleCnt="0"/>
      <dgm:spPr/>
      <dgm:t>
        <a:bodyPr/>
        <a:lstStyle/>
        <a:p>
          <a:endParaRPr lang="ru-RU"/>
        </a:p>
      </dgm:t>
    </dgm:pt>
    <dgm:pt modelId="{AEB25A27-7A80-42D9-82E4-CE33C6463FEA}" type="pres">
      <dgm:prSet presAssocID="{F0E4F97F-3E89-4570-B0CF-148B6A06D215}" presName="txTwo" presStyleLbl="node2" presStyleIdx="3" presStyleCnt="7" custLinFactX="125791" custLinFactNeighborX="200000" custLinFactNeighborY="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B6C604-293A-4204-92A4-D12AE1062659}" type="pres">
      <dgm:prSet presAssocID="{F0E4F97F-3E89-4570-B0CF-148B6A06D215}" presName="horzTwo" presStyleCnt="0"/>
      <dgm:spPr/>
      <dgm:t>
        <a:bodyPr/>
        <a:lstStyle/>
        <a:p>
          <a:endParaRPr lang="ru-RU"/>
        </a:p>
      </dgm:t>
    </dgm:pt>
    <dgm:pt modelId="{B0F10FA1-0B0B-4707-8D38-09A5271ECE8A}" type="pres">
      <dgm:prSet presAssocID="{D070E4E9-9317-4642-A578-DA3F94C38D79}" presName="sibSpaceTwo" presStyleCnt="0"/>
      <dgm:spPr/>
      <dgm:t>
        <a:bodyPr/>
        <a:lstStyle/>
        <a:p>
          <a:endParaRPr lang="ru-RU"/>
        </a:p>
      </dgm:t>
    </dgm:pt>
    <dgm:pt modelId="{27AE0681-52C1-47F6-828A-9BDED003FAF5}" type="pres">
      <dgm:prSet presAssocID="{9F2859CF-DA95-474F-AE0E-9B0426CC8D7F}" presName="vertTwo" presStyleCnt="0"/>
      <dgm:spPr/>
      <dgm:t>
        <a:bodyPr/>
        <a:lstStyle/>
        <a:p>
          <a:endParaRPr lang="ru-RU"/>
        </a:p>
      </dgm:t>
    </dgm:pt>
    <dgm:pt modelId="{82D57A86-FC24-4A78-AD65-F2FACAD40D27}" type="pres">
      <dgm:prSet presAssocID="{9F2859CF-DA95-474F-AE0E-9B0426CC8D7F}" presName="txTwo" presStyleLbl="node2" presStyleIdx="4" presStyleCnt="7" custScaleX="99289" custLinFactX="-9060" custLinFactNeighborX="-100000" custLinFactNeighborY="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D76640-8939-4AC7-A083-467459E0D645}" type="pres">
      <dgm:prSet presAssocID="{9F2859CF-DA95-474F-AE0E-9B0426CC8D7F}" presName="horzTwo" presStyleCnt="0"/>
      <dgm:spPr/>
      <dgm:t>
        <a:bodyPr/>
        <a:lstStyle/>
        <a:p>
          <a:endParaRPr lang="ru-RU"/>
        </a:p>
      </dgm:t>
    </dgm:pt>
    <dgm:pt modelId="{14974746-E6AA-444D-ABC3-AF4FD691B912}" type="pres">
      <dgm:prSet presAssocID="{9287B5B5-8FE2-4F97-846F-E8FCAFB18673}" presName="sibSpaceTwo" presStyleCnt="0"/>
      <dgm:spPr/>
      <dgm:t>
        <a:bodyPr/>
        <a:lstStyle/>
        <a:p>
          <a:endParaRPr lang="ru-RU"/>
        </a:p>
      </dgm:t>
    </dgm:pt>
    <dgm:pt modelId="{60E5A38F-085B-48F3-85B5-7E0520A0CA75}" type="pres">
      <dgm:prSet presAssocID="{7E068F0E-254F-40F4-A231-D37CBF57E78A}" presName="vertTwo" presStyleCnt="0"/>
      <dgm:spPr/>
      <dgm:t>
        <a:bodyPr/>
        <a:lstStyle/>
        <a:p>
          <a:endParaRPr lang="ru-RU"/>
        </a:p>
      </dgm:t>
    </dgm:pt>
    <dgm:pt modelId="{AF32E42A-D03A-4767-B85B-6F34A361A4D0}" type="pres">
      <dgm:prSet presAssocID="{7E068F0E-254F-40F4-A231-D37CBF57E78A}" presName="txTwo" presStyleLbl="node2" presStyleIdx="5" presStyleCnt="7" custLinFactX="-243058" custLinFactNeighborX="-300000" custLinFactNeighborY="4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CC4D02-E525-4137-B058-733EB256CEA2}" type="pres">
      <dgm:prSet presAssocID="{7E068F0E-254F-40F4-A231-D37CBF57E78A}" presName="horzTwo" presStyleCnt="0"/>
      <dgm:spPr/>
      <dgm:t>
        <a:bodyPr/>
        <a:lstStyle/>
        <a:p>
          <a:endParaRPr lang="ru-RU"/>
        </a:p>
      </dgm:t>
    </dgm:pt>
    <dgm:pt modelId="{FB443FDD-49DF-462B-9EA4-1D7693D358D5}" type="pres">
      <dgm:prSet presAssocID="{FA6D92A1-4C8F-4EF0-BC4E-7EDD92B83770}" presName="sibSpaceTwo" presStyleCnt="0"/>
      <dgm:spPr/>
      <dgm:t>
        <a:bodyPr/>
        <a:lstStyle/>
        <a:p>
          <a:endParaRPr lang="ru-RU"/>
        </a:p>
      </dgm:t>
    </dgm:pt>
    <dgm:pt modelId="{E501BAE3-C7C8-468E-B486-47E80D635460}" type="pres">
      <dgm:prSet presAssocID="{9B0667CF-2554-4C70-9686-877CC0BE64CE}" presName="vertTwo" presStyleCnt="0"/>
      <dgm:spPr/>
      <dgm:t>
        <a:bodyPr/>
        <a:lstStyle/>
        <a:p>
          <a:endParaRPr lang="ru-RU"/>
        </a:p>
      </dgm:t>
    </dgm:pt>
    <dgm:pt modelId="{C25B1946-4855-4084-B9CA-5DE3FAA1BB37}" type="pres">
      <dgm:prSet presAssocID="{9B0667CF-2554-4C70-9686-877CC0BE64CE}" presName="txTwo" presStyleLbl="node2" presStyleIdx="6" presStyleCnt="7" custLinFactX="-200000" custLinFactNeighborX="-231724" custLinFactNeighborY="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BDCF0A-6558-4D1E-8179-51D637053468}" type="pres">
      <dgm:prSet presAssocID="{9B0667CF-2554-4C70-9686-877CC0BE64CE}" presName="horzTwo" presStyleCnt="0"/>
      <dgm:spPr/>
      <dgm:t>
        <a:bodyPr/>
        <a:lstStyle/>
        <a:p>
          <a:endParaRPr lang="ru-RU"/>
        </a:p>
      </dgm:t>
    </dgm:pt>
  </dgm:ptLst>
  <dgm:cxnLst>
    <dgm:cxn modelId="{9783A3F3-F1FB-4285-84AD-15CE51A15955}" type="presOf" srcId="{27379669-F41C-4CF4-ADAD-8FCB965FC9F0}" destId="{3403E72F-E5E1-49A8-A876-51E340896F15}" srcOrd="0" destOrd="0" presId="urn:microsoft.com/office/officeart/2005/8/layout/hierarchy4"/>
    <dgm:cxn modelId="{2C2A3A9B-CD17-4DD8-8B8C-22DB673C86EF}" srcId="{27379669-F41C-4CF4-ADAD-8FCB965FC9F0}" destId="{9B0667CF-2554-4C70-9686-877CC0BE64CE}" srcOrd="6" destOrd="0" parTransId="{A1CF58AE-5921-4717-B0E4-C83637C04AA1}" sibTransId="{C32142DA-92F1-4991-A13F-F5A664C90579}"/>
    <dgm:cxn modelId="{48E8FEFE-5CEB-4C6E-AE6C-D901CEC46CA1}" type="presOf" srcId="{818CAD1A-13E0-4F3F-87BD-A82DBACD1CE1}" destId="{68D0B8DA-8F8D-4B82-8198-D6462F924AF6}" srcOrd="0" destOrd="0" presId="urn:microsoft.com/office/officeart/2005/8/layout/hierarchy4"/>
    <dgm:cxn modelId="{E91758F4-E14F-4FA9-AAB1-073EC7789827}" type="presOf" srcId="{3C54D111-3B81-4703-A783-267AEF41F3AA}" destId="{8A689464-E5D1-4833-91C4-CFCB366F099C}" srcOrd="0" destOrd="0" presId="urn:microsoft.com/office/officeart/2005/8/layout/hierarchy4"/>
    <dgm:cxn modelId="{3B44C5C5-D7FC-4ECD-99DB-E145E81C8D36}" type="presOf" srcId="{F0E4F97F-3E89-4570-B0CF-148B6A06D215}" destId="{AEB25A27-7A80-42D9-82E4-CE33C6463FEA}" srcOrd="0" destOrd="0" presId="urn:microsoft.com/office/officeart/2005/8/layout/hierarchy4"/>
    <dgm:cxn modelId="{1662AA96-4466-4ACD-8D2A-9B064F5B69C1}" srcId="{27379669-F41C-4CF4-ADAD-8FCB965FC9F0}" destId="{9F2859CF-DA95-474F-AE0E-9B0426CC8D7F}" srcOrd="4" destOrd="0" parTransId="{A15219F7-4AFF-4DAC-B683-9FD64231403A}" sibTransId="{9287B5B5-8FE2-4F97-846F-E8FCAFB18673}"/>
    <dgm:cxn modelId="{26AF8749-9C5A-4A8F-A63C-EB26489F5525}" type="presOf" srcId="{7E068F0E-254F-40F4-A231-D37CBF57E78A}" destId="{AF32E42A-D03A-4767-B85B-6F34A361A4D0}" srcOrd="0" destOrd="0" presId="urn:microsoft.com/office/officeart/2005/8/layout/hierarchy4"/>
    <dgm:cxn modelId="{A41546DA-86EF-4421-A87F-1DA83650A828}" srcId="{27379669-F41C-4CF4-ADAD-8FCB965FC9F0}" destId="{F0E4F97F-3E89-4570-B0CF-148B6A06D215}" srcOrd="3" destOrd="0" parTransId="{4271616D-DE52-4049-AE48-3E4614EDAC86}" sibTransId="{D070E4E9-9317-4642-A578-DA3F94C38D79}"/>
    <dgm:cxn modelId="{AFAC7250-618C-4ED7-AB4F-B47C93D55B03}" srcId="{27379669-F41C-4CF4-ADAD-8FCB965FC9F0}" destId="{3C54D111-3B81-4703-A783-267AEF41F3AA}" srcOrd="0" destOrd="0" parTransId="{937729A4-D9E1-4B75-BD1D-AA9E3A881D51}" sibTransId="{5B9E4440-F3C4-4D5E-AC64-EEA31E574F34}"/>
    <dgm:cxn modelId="{F2BAACC0-6BB7-421A-BA94-C59106286009}" srcId="{818CAD1A-13E0-4F3F-87BD-A82DBACD1CE1}" destId="{27379669-F41C-4CF4-ADAD-8FCB965FC9F0}" srcOrd="0" destOrd="0" parTransId="{C01EC3AB-BBDA-487E-B934-77152383C9F4}" sibTransId="{3A1F868E-86A4-4E40-A165-6F7ABE0405C0}"/>
    <dgm:cxn modelId="{75FDD59D-E77C-42BE-BC64-C6183CA209FA}" type="presOf" srcId="{46127003-3FD0-405C-9775-CF0039A5E762}" destId="{28ECD73B-5064-426F-B0DB-5A0BDF7C4A05}" srcOrd="0" destOrd="0" presId="urn:microsoft.com/office/officeart/2005/8/layout/hierarchy4"/>
    <dgm:cxn modelId="{1D0460B0-E0B0-4DF1-9AFB-F0406E8231DE}" type="presOf" srcId="{9F2859CF-DA95-474F-AE0E-9B0426CC8D7F}" destId="{82D57A86-FC24-4A78-AD65-F2FACAD40D27}" srcOrd="0" destOrd="0" presId="urn:microsoft.com/office/officeart/2005/8/layout/hierarchy4"/>
    <dgm:cxn modelId="{37E000E4-3455-47C1-8C2C-115FAB270A2D}" type="presOf" srcId="{9B0667CF-2554-4C70-9686-877CC0BE64CE}" destId="{C25B1946-4855-4084-B9CA-5DE3FAA1BB37}" srcOrd="0" destOrd="0" presId="urn:microsoft.com/office/officeart/2005/8/layout/hierarchy4"/>
    <dgm:cxn modelId="{FE0A9CE4-FCCB-44D8-A8CA-C5231E9350FC}" srcId="{27379669-F41C-4CF4-ADAD-8FCB965FC9F0}" destId="{E504B8C8-D572-4C18-9C42-E37366153547}" srcOrd="2" destOrd="0" parTransId="{C4FFF673-9D2E-49FB-B8CD-159AA7C56908}" sibTransId="{D75F9F47-316F-4165-943F-49CE492BC602}"/>
    <dgm:cxn modelId="{C603408D-F0A2-4604-AC0C-395BBD713591}" type="presOf" srcId="{E504B8C8-D572-4C18-9C42-E37366153547}" destId="{5215760C-1BB4-4545-BE45-0996170016B1}" srcOrd="0" destOrd="0" presId="urn:microsoft.com/office/officeart/2005/8/layout/hierarchy4"/>
    <dgm:cxn modelId="{08216BCF-AB59-4614-8928-1FE58E76B840}" srcId="{27379669-F41C-4CF4-ADAD-8FCB965FC9F0}" destId="{7E068F0E-254F-40F4-A231-D37CBF57E78A}" srcOrd="5" destOrd="0" parTransId="{EDD2F7E7-7163-45F6-89AB-B962891A0814}" sibTransId="{FA6D92A1-4C8F-4EF0-BC4E-7EDD92B83770}"/>
    <dgm:cxn modelId="{885CFA59-646C-4DBF-AD90-1072E07F3AD0}" srcId="{27379669-F41C-4CF4-ADAD-8FCB965FC9F0}" destId="{46127003-3FD0-405C-9775-CF0039A5E762}" srcOrd="1" destOrd="0" parTransId="{BC244742-AA26-4A78-83C5-C305BE654ECE}" sibTransId="{4D178F50-1697-4DE2-AA01-BDDB4562D1F5}"/>
    <dgm:cxn modelId="{C9E63E94-E1BE-47B2-A9C9-7DCC792E0398}" type="presParOf" srcId="{68D0B8DA-8F8D-4B82-8198-D6462F924AF6}" destId="{A84282C0-F6F3-4BB6-B9A4-390508A95EC9}" srcOrd="0" destOrd="0" presId="urn:microsoft.com/office/officeart/2005/8/layout/hierarchy4"/>
    <dgm:cxn modelId="{DED996CB-EEBB-4226-B795-41366D8919FB}" type="presParOf" srcId="{A84282C0-F6F3-4BB6-B9A4-390508A95EC9}" destId="{3403E72F-E5E1-49A8-A876-51E340896F15}" srcOrd="0" destOrd="0" presId="urn:microsoft.com/office/officeart/2005/8/layout/hierarchy4"/>
    <dgm:cxn modelId="{27CEAC97-4E10-421A-864E-B3E9CB417A63}" type="presParOf" srcId="{A84282C0-F6F3-4BB6-B9A4-390508A95EC9}" destId="{DC7470D2-6100-40B8-B920-88789C13B3E8}" srcOrd="1" destOrd="0" presId="urn:microsoft.com/office/officeart/2005/8/layout/hierarchy4"/>
    <dgm:cxn modelId="{C38FF58A-B3DF-4835-9375-FDBDD5E75DA1}" type="presParOf" srcId="{A84282C0-F6F3-4BB6-B9A4-390508A95EC9}" destId="{F4F651EF-9FA9-407E-9839-82A861275117}" srcOrd="2" destOrd="0" presId="urn:microsoft.com/office/officeart/2005/8/layout/hierarchy4"/>
    <dgm:cxn modelId="{0BACDFEA-3359-4EE1-9744-73E92F270576}" type="presParOf" srcId="{F4F651EF-9FA9-407E-9839-82A861275117}" destId="{B1A3DE29-F672-48E3-94E5-41AB3A7327C5}" srcOrd="0" destOrd="0" presId="urn:microsoft.com/office/officeart/2005/8/layout/hierarchy4"/>
    <dgm:cxn modelId="{12C56E69-42AB-48F7-A59A-11A58611C24A}" type="presParOf" srcId="{B1A3DE29-F672-48E3-94E5-41AB3A7327C5}" destId="{8A689464-E5D1-4833-91C4-CFCB366F099C}" srcOrd="0" destOrd="0" presId="urn:microsoft.com/office/officeart/2005/8/layout/hierarchy4"/>
    <dgm:cxn modelId="{1E884A78-33CC-4288-8621-35B0D7AA36CC}" type="presParOf" srcId="{B1A3DE29-F672-48E3-94E5-41AB3A7327C5}" destId="{3EDCCFF4-B633-479C-8428-FF2E873C40A4}" srcOrd="1" destOrd="0" presId="urn:microsoft.com/office/officeart/2005/8/layout/hierarchy4"/>
    <dgm:cxn modelId="{0EC2977F-938D-4861-8A40-292E0616C4FF}" type="presParOf" srcId="{F4F651EF-9FA9-407E-9839-82A861275117}" destId="{355368A5-1C08-4FA6-BF79-888AD0FC2B00}" srcOrd="1" destOrd="0" presId="urn:microsoft.com/office/officeart/2005/8/layout/hierarchy4"/>
    <dgm:cxn modelId="{E5259431-405B-4634-AD96-B71998D0E1D6}" type="presParOf" srcId="{F4F651EF-9FA9-407E-9839-82A861275117}" destId="{AD7C1245-4D84-4EAD-870F-F5F46C49E7DB}" srcOrd="2" destOrd="0" presId="urn:microsoft.com/office/officeart/2005/8/layout/hierarchy4"/>
    <dgm:cxn modelId="{DD9D1CD2-29B1-43EE-8EC5-75E8B1E3025E}" type="presParOf" srcId="{AD7C1245-4D84-4EAD-870F-F5F46C49E7DB}" destId="{28ECD73B-5064-426F-B0DB-5A0BDF7C4A05}" srcOrd="0" destOrd="0" presId="urn:microsoft.com/office/officeart/2005/8/layout/hierarchy4"/>
    <dgm:cxn modelId="{7CA09744-DB02-4A33-8859-48293BA4CDA6}" type="presParOf" srcId="{AD7C1245-4D84-4EAD-870F-F5F46C49E7DB}" destId="{6A4B249D-8F59-4591-ABC4-A8AB1843B8A8}" srcOrd="1" destOrd="0" presId="urn:microsoft.com/office/officeart/2005/8/layout/hierarchy4"/>
    <dgm:cxn modelId="{94E326FC-4AE8-4F5A-8F06-A1CF122403CA}" type="presParOf" srcId="{F4F651EF-9FA9-407E-9839-82A861275117}" destId="{B6C3E35F-FD5D-4C3D-ACB6-F26658AD9668}" srcOrd="3" destOrd="0" presId="urn:microsoft.com/office/officeart/2005/8/layout/hierarchy4"/>
    <dgm:cxn modelId="{E70D7BAA-6DAE-409B-9784-C8147267C4CF}" type="presParOf" srcId="{F4F651EF-9FA9-407E-9839-82A861275117}" destId="{276B16D7-97F1-410E-9EC2-A2D6887A41F8}" srcOrd="4" destOrd="0" presId="urn:microsoft.com/office/officeart/2005/8/layout/hierarchy4"/>
    <dgm:cxn modelId="{CA061B70-EC13-45BE-BA03-BC5E28D989E5}" type="presParOf" srcId="{276B16D7-97F1-410E-9EC2-A2D6887A41F8}" destId="{5215760C-1BB4-4545-BE45-0996170016B1}" srcOrd="0" destOrd="0" presId="urn:microsoft.com/office/officeart/2005/8/layout/hierarchy4"/>
    <dgm:cxn modelId="{B05BD491-FFA5-4A2D-944E-F2EEF5C38513}" type="presParOf" srcId="{276B16D7-97F1-410E-9EC2-A2D6887A41F8}" destId="{AE80F9E8-C011-48E4-95F3-D7C6AB0DC99D}" srcOrd="1" destOrd="0" presId="urn:microsoft.com/office/officeart/2005/8/layout/hierarchy4"/>
    <dgm:cxn modelId="{94C3F01D-2C25-4484-A652-5D3D1009B8BC}" type="presParOf" srcId="{F4F651EF-9FA9-407E-9839-82A861275117}" destId="{8434318B-102C-4470-9DC2-113B3FED0FD2}" srcOrd="5" destOrd="0" presId="urn:microsoft.com/office/officeart/2005/8/layout/hierarchy4"/>
    <dgm:cxn modelId="{BCD05C99-B961-412A-9762-9286D613B3B6}" type="presParOf" srcId="{F4F651EF-9FA9-407E-9839-82A861275117}" destId="{E65F1764-1537-4B84-AB24-7CADE5B1DD58}" srcOrd="6" destOrd="0" presId="urn:microsoft.com/office/officeart/2005/8/layout/hierarchy4"/>
    <dgm:cxn modelId="{9CD8BE4D-ED22-44CF-9D34-B413F3B7BD17}" type="presParOf" srcId="{E65F1764-1537-4B84-AB24-7CADE5B1DD58}" destId="{AEB25A27-7A80-42D9-82E4-CE33C6463FEA}" srcOrd="0" destOrd="0" presId="urn:microsoft.com/office/officeart/2005/8/layout/hierarchy4"/>
    <dgm:cxn modelId="{8AB0161B-0CFF-413C-A73D-8A18E70C6885}" type="presParOf" srcId="{E65F1764-1537-4B84-AB24-7CADE5B1DD58}" destId="{C9B6C604-293A-4204-92A4-D12AE1062659}" srcOrd="1" destOrd="0" presId="urn:microsoft.com/office/officeart/2005/8/layout/hierarchy4"/>
    <dgm:cxn modelId="{C153C38A-9983-454F-9FE3-6B262FEC7606}" type="presParOf" srcId="{F4F651EF-9FA9-407E-9839-82A861275117}" destId="{B0F10FA1-0B0B-4707-8D38-09A5271ECE8A}" srcOrd="7" destOrd="0" presId="urn:microsoft.com/office/officeart/2005/8/layout/hierarchy4"/>
    <dgm:cxn modelId="{6AB4B2E0-512D-42FB-9945-77E5E54ABF1E}" type="presParOf" srcId="{F4F651EF-9FA9-407E-9839-82A861275117}" destId="{27AE0681-52C1-47F6-828A-9BDED003FAF5}" srcOrd="8" destOrd="0" presId="urn:microsoft.com/office/officeart/2005/8/layout/hierarchy4"/>
    <dgm:cxn modelId="{C1C6AB35-EC1B-4C28-8B80-28DDB3EB6C87}" type="presParOf" srcId="{27AE0681-52C1-47F6-828A-9BDED003FAF5}" destId="{82D57A86-FC24-4A78-AD65-F2FACAD40D27}" srcOrd="0" destOrd="0" presId="urn:microsoft.com/office/officeart/2005/8/layout/hierarchy4"/>
    <dgm:cxn modelId="{D1783627-7B77-481C-8DDE-61A2473332E4}" type="presParOf" srcId="{27AE0681-52C1-47F6-828A-9BDED003FAF5}" destId="{50D76640-8939-4AC7-A083-467459E0D645}" srcOrd="1" destOrd="0" presId="urn:microsoft.com/office/officeart/2005/8/layout/hierarchy4"/>
    <dgm:cxn modelId="{E3B7158B-4128-47AF-A053-6F3FE858E0F0}" type="presParOf" srcId="{F4F651EF-9FA9-407E-9839-82A861275117}" destId="{14974746-E6AA-444D-ABC3-AF4FD691B912}" srcOrd="9" destOrd="0" presId="urn:microsoft.com/office/officeart/2005/8/layout/hierarchy4"/>
    <dgm:cxn modelId="{72899808-7026-456F-89DB-BE84140C22BC}" type="presParOf" srcId="{F4F651EF-9FA9-407E-9839-82A861275117}" destId="{60E5A38F-085B-48F3-85B5-7E0520A0CA75}" srcOrd="10" destOrd="0" presId="urn:microsoft.com/office/officeart/2005/8/layout/hierarchy4"/>
    <dgm:cxn modelId="{8268B70C-9825-44AD-B169-B19CF8C49E53}" type="presParOf" srcId="{60E5A38F-085B-48F3-85B5-7E0520A0CA75}" destId="{AF32E42A-D03A-4767-B85B-6F34A361A4D0}" srcOrd="0" destOrd="0" presId="urn:microsoft.com/office/officeart/2005/8/layout/hierarchy4"/>
    <dgm:cxn modelId="{82622088-7C10-462B-8920-C379BFA06644}" type="presParOf" srcId="{60E5A38F-085B-48F3-85B5-7E0520A0CA75}" destId="{0BCC4D02-E525-4137-B058-733EB256CEA2}" srcOrd="1" destOrd="0" presId="urn:microsoft.com/office/officeart/2005/8/layout/hierarchy4"/>
    <dgm:cxn modelId="{501BD999-4BF7-4220-ABEA-00877DC2B993}" type="presParOf" srcId="{F4F651EF-9FA9-407E-9839-82A861275117}" destId="{FB443FDD-49DF-462B-9EA4-1D7693D358D5}" srcOrd="11" destOrd="0" presId="urn:microsoft.com/office/officeart/2005/8/layout/hierarchy4"/>
    <dgm:cxn modelId="{7E4DB35E-E9DC-4C6B-A74C-EFF09ADDA018}" type="presParOf" srcId="{F4F651EF-9FA9-407E-9839-82A861275117}" destId="{E501BAE3-C7C8-468E-B486-47E80D635460}" srcOrd="12" destOrd="0" presId="urn:microsoft.com/office/officeart/2005/8/layout/hierarchy4"/>
    <dgm:cxn modelId="{58FE38CB-FE59-4AE2-A97C-0A03A21EE297}" type="presParOf" srcId="{E501BAE3-C7C8-468E-B486-47E80D635460}" destId="{C25B1946-4855-4084-B9CA-5DE3FAA1BB37}" srcOrd="0" destOrd="0" presId="urn:microsoft.com/office/officeart/2005/8/layout/hierarchy4"/>
    <dgm:cxn modelId="{C5EC24EF-263C-4D3E-A76E-AC7343F934DD}" type="presParOf" srcId="{E501BAE3-C7C8-468E-B486-47E80D635460}" destId="{9FBDCF0A-6558-4D1E-8179-51D637053468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3E72F-E5E1-49A8-A876-51E340896F15}">
      <dsp:nvSpPr>
        <dsp:cNvPr id="0" name=""/>
        <dsp:cNvSpPr/>
      </dsp:nvSpPr>
      <dsp:spPr>
        <a:xfrm>
          <a:off x="3876" y="1660"/>
          <a:ext cx="11763616" cy="671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Расходы за счет резерва составили 51 500,0 тыс. рублей. </a:t>
          </a:r>
          <a:endParaRPr lang="zh-CN" altLang="en-US" sz="1400" b="1" kern="1200" dirty="0"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3546" y="21330"/>
        <a:ext cx="11724276" cy="632227"/>
      </dsp:txXfrm>
    </dsp:sp>
    <dsp:sp modelId="{8A689464-E5D1-4833-91C4-CFCB366F099C}">
      <dsp:nvSpPr>
        <dsp:cNvPr id="0" name=""/>
        <dsp:cNvSpPr/>
      </dsp:nvSpPr>
      <dsp:spPr>
        <a:xfrm>
          <a:off x="1715251" y="1137288"/>
          <a:ext cx="1569132" cy="2682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возмещение муниципальным образовательным учреждениям части расходов за присмотр </a:t>
          </a:r>
          <a:br>
            <a:rPr lang="ru-RU" sz="105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05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и уход за детьми </a:t>
          </a:r>
          <a:br>
            <a:rPr lang="ru-RU" sz="105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05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 связи с ростом цен </a:t>
          </a:r>
          <a:br>
            <a:rPr lang="ru-RU" sz="105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05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продукты питания – </a:t>
          </a:r>
          <a:r>
            <a:rPr lang="ru-RU" sz="105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10 900,0 тыс. рублей</a:t>
          </a:r>
          <a:endParaRPr lang="zh-CN" altLang="en-US" sz="1050" b="1" kern="1200" dirty="0"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1761209" y="1183246"/>
        <a:ext cx="1477216" cy="2590170"/>
      </dsp:txXfrm>
    </dsp:sp>
    <dsp:sp modelId="{28ECD73B-5064-426F-B0DB-5A0BDF7C4A05}">
      <dsp:nvSpPr>
        <dsp:cNvPr id="0" name=""/>
        <dsp:cNvSpPr/>
      </dsp:nvSpPr>
      <dsp:spPr>
        <a:xfrm>
          <a:off x="6786437" y="1137742"/>
          <a:ext cx="1569132" cy="2682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оказание адресной поддержки населения                      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Times New Roman" panose="02020603050405020304" pitchFamily="18" charset="0"/>
              <a:ea typeface="Times New Roman" panose="02020603050405020304" pitchFamily="18" charset="0"/>
            </a:rPr>
            <a:t>1 </a:t>
          </a:r>
          <a:r>
            <a:rPr lang="ru-RU" sz="11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700,0 тыс. рублей</a:t>
          </a:r>
          <a:endParaRPr lang="ru-RU" sz="1100" b="1" kern="1200" dirty="0"/>
        </a:p>
      </dsp:txBody>
      <dsp:txXfrm>
        <a:off x="6832395" y="1183700"/>
        <a:ext cx="1477216" cy="2590170"/>
      </dsp:txXfrm>
    </dsp:sp>
    <dsp:sp modelId="{5215760C-1BB4-4545-BE45-0996170016B1}">
      <dsp:nvSpPr>
        <dsp:cNvPr id="0" name=""/>
        <dsp:cNvSpPr/>
      </dsp:nvSpPr>
      <dsp:spPr>
        <a:xfrm>
          <a:off x="8488899" y="1137742"/>
          <a:ext cx="1569132" cy="2682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целевые субсидии </a:t>
          </a:r>
          <a:br>
            <a:rPr lang="ru-RU" sz="105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05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оплату товаров или услуг лицу, взявшему на себя обязанность осуществить погребение </a:t>
          </a:r>
          <a:br>
            <a:rPr lang="ru-RU" sz="105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05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кладбище Северодвинска граждан Российской Федерации  </a:t>
          </a:r>
          <a:r>
            <a:rPr lang="ru-RU" sz="105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1 200,0 тыс. рублей</a:t>
          </a:r>
          <a:endParaRPr lang="en-US" altLang="zh-CN" sz="1050" b="1" kern="1200" dirty="0" smtClean="0"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8534857" y="1183700"/>
        <a:ext cx="1477216" cy="2590170"/>
      </dsp:txXfrm>
    </dsp:sp>
    <dsp:sp modelId="{AEB25A27-7A80-42D9-82E4-CE33C6463FEA}">
      <dsp:nvSpPr>
        <dsp:cNvPr id="0" name=""/>
        <dsp:cNvSpPr/>
      </dsp:nvSpPr>
      <dsp:spPr>
        <a:xfrm>
          <a:off x="10202237" y="1137288"/>
          <a:ext cx="1569132" cy="2682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компенсация за наем (поднаем) жилых помещений педагогическим работникам образовательных учреждений                </a:t>
          </a:r>
          <a:br>
            <a:rPr lang="ru-RU" sz="11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1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1 100,0 тыс. рублей</a:t>
          </a:r>
          <a:endParaRPr lang="zh-CN" altLang="en-US" sz="1100" b="1" kern="1200" dirty="0"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10248195" y="1183246"/>
        <a:ext cx="1477216" cy="2590170"/>
      </dsp:txXfrm>
    </dsp:sp>
    <dsp:sp modelId="{82D57A86-FC24-4A78-AD65-F2FACAD40D27}">
      <dsp:nvSpPr>
        <dsp:cNvPr id="0" name=""/>
        <dsp:cNvSpPr/>
      </dsp:nvSpPr>
      <dsp:spPr>
        <a:xfrm>
          <a:off x="5096340" y="1137288"/>
          <a:ext cx="1557976" cy="2682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денежные выплаты, целевые субсидии </a:t>
          </a:r>
          <a:br>
            <a:rPr lang="ru-RU" sz="11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1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приобретение товаров, услуг лицам, покинувшим территорию Украины, Донецкой Народной Республики, Луганской Народной Республики                                 </a:t>
          </a:r>
          <a:r>
            <a:rPr lang="ru-RU" sz="11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2 500,0 тыс. рублей</a:t>
          </a:r>
          <a:endParaRPr lang="en-US" altLang="zh-CN" sz="1100" b="1" kern="1200" dirty="0" smtClean="0"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5141972" y="1182920"/>
        <a:ext cx="1466712" cy="2590822"/>
      </dsp:txXfrm>
    </dsp:sp>
    <dsp:sp modelId="{AF32E42A-D03A-4767-B85B-6F34A361A4D0}">
      <dsp:nvSpPr>
        <dsp:cNvPr id="0" name=""/>
        <dsp:cNvSpPr/>
      </dsp:nvSpPr>
      <dsp:spPr>
        <a:xfrm>
          <a:off x="0" y="1137742"/>
          <a:ext cx="1569132" cy="2682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возмещение недополученных доходов транспортных организаций во 2 полугодии                   2022 года                                               </a:t>
          </a:r>
          <a:r>
            <a:rPr lang="ru-RU" sz="11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24 100,0 тыс. рублей</a:t>
          </a:r>
          <a:endParaRPr lang="en-US" altLang="zh-CN" sz="1100" b="1" kern="1200" dirty="0" smtClean="0"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45958" y="1183700"/>
        <a:ext cx="1477216" cy="2590170"/>
      </dsp:txXfrm>
    </dsp:sp>
    <dsp:sp modelId="{C25B1946-4855-4084-B9CA-5DE3FAA1BB37}">
      <dsp:nvSpPr>
        <dsp:cNvPr id="0" name=""/>
        <dsp:cNvSpPr/>
      </dsp:nvSpPr>
      <dsp:spPr>
        <a:xfrm>
          <a:off x="3424037" y="1137742"/>
          <a:ext cx="1569132" cy="2682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</a:t>
          </a:r>
          <a:r>
            <a:rPr lang="ru-RU" sz="1100" kern="12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докапитализацию</a:t>
          </a:r>
          <a:r>
            <a:rPr lang="ru-RU" sz="11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100" kern="12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Микрокредитной</a:t>
          </a:r>
          <a:r>
            <a:rPr lang="ru-RU" sz="11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компании «Фонд микрофинансирования субъектов малого</a:t>
          </a:r>
          <a:br>
            <a:rPr lang="ru-RU" sz="11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1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и среднего предпринимательства Северодвинска»       </a:t>
          </a:r>
          <a:br>
            <a:rPr lang="ru-RU" sz="11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1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10 0000,0 тыс. рублей</a:t>
          </a:r>
          <a:endParaRPr lang="zh-CN" altLang="en-US" sz="1100" b="1" kern="1200" dirty="0"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3469995" y="1183700"/>
        <a:ext cx="1477216" cy="2590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46671-1D62-495F-9523-76A6FBE20B1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9D968-26F9-4787-97C5-08C5D1B00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0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0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95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36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9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8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5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2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33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9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73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0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9D968-26F9-4787-97C5-08C5D1B00D3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5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3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0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9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8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7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9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3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0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43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6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44E4-16D2-4346-B1A2-071E5F47C17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E44E4-16D2-4346-B1A2-071E5F47C17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87C85-2949-465A-8915-0D00A2BE8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42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10213" y="772997"/>
            <a:ext cx="4382267" cy="506915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об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</a:t>
            </a:r>
            <a:r>
              <a:rPr lang="ru-RU" altLang="ru-RU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бюджета </a:t>
            </a:r>
            <a:r>
              <a:rPr lang="ru-RU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городского округа Архангельской области «</a:t>
            </a: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Северодвинск»  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87" y="168676"/>
            <a:ext cx="6560599" cy="653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587" y="-79857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1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00563" y="0"/>
            <a:ext cx="3341710" cy="532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pic>
        <p:nvPicPr>
          <p:cNvPr id="22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-16081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60" y="620756"/>
            <a:ext cx="3604847" cy="21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60" y="2898219"/>
            <a:ext cx="3622432" cy="189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9329" y="5897763"/>
            <a:ext cx="8255975" cy="861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Дополнительное образование»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составили 563 996,8 тыс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(100,0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%).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отчетном году функционировали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 учреждений дополнительного образования.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354" y="2385492"/>
            <a:ext cx="8255977" cy="13542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«Дошкольному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образованию»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составили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403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673,4 тыс.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(100,0 %). В отчетном году функционировали 29 муниципальных дошкольных образовательных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 компенсацию родительской платы за присмотр и уход за ребенком составили 113 371,0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743" y="4319139"/>
            <a:ext cx="8255976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«Общему образованию»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составили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296 044,8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(100,0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отчетном году функционировали 28 общеобразовательных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организацию бесплатного горячего питания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начальных классов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направлено 146 585,2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тыс.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9714" y="1766453"/>
            <a:ext cx="3165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</a:rPr>
              <a:t>Дошкольное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9714" y="3708116"/>
            <a:ext cx="3165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</a:rPr>
              <a:t>Общее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62596" y="5370204"/>
            <a:ext cx="2912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</a:rPr>
              <a:t>Дополнительное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62" y="4919516"/>
            <a:ext cx="3490545" cy="195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2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94416" y="134469"/>
            <a:ext cx="7886700" cy="7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23961" y="1139150"/>
            <a:ext cx="711859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азвитие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инфраструктуры муниципальной системы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направлено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160 630,1 тыс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рублей.</a:t>
            </a:r>
            <a:endParaRPr lang="ru-RU" sz="1600" b="1" dirty="0"/>
          </a:p>
        </p:txBody>
      </p:sp>
      <p:sp>
        <p:nvSpPr>
          <p:cNvPr id="25" name="Полилиния 24"/>
          <p:cNvSpPr/>
          <p:nvPr/>
        </p:nvSpPr>
        <p:spPr>
          <a:xfrm>
            <a:off x="5224756" y="2505808"/>
            <a:ext cx="6821456" cy="518746"/>
          </a:xfrm>
          <a:custGeom>
            <a:avLst/>
            <a:gdLst>
              <a:gd name="connsiteX0" fmla="*/ 0 w 6497401"/>
              <a:gd name="connsiteY0" fmla="*/ 0 h 544623"/>
              <a:gd name="connsiteX1" fmla="*/ 6497401 w 6497401"/>
              <a:gd name="connsiteY1" fmla="*/ 0 h 544623"/>
              <a:gd name="connsiteX2" fmla="*/ 6497401 w 6497401"/>
              <a:gd name="connsiteY2" fmla="*/ 544623 h 544623"/>
              <a:gd name="connsiteX3" fmla="*/ 0 w 6497401"/>
              <a:gd name="connsiteY3" fmla="*/ 544623 h 544623"/>
              <a:gd name="connsiteX4" fmla="*/ 0 w 6497401"/>
              <a:gd name="connsiteY4" fmla="*/ 0 h 54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401" h="544623">
                <a:moveTo>
                  <a:pt x="0" y="0"/>
                </a:moveTo>
                <a:lnTo>
                  <a:pt x="6497401" y="0"/>
                </a:lnTo>
                <a:lnTo>
                  <a:pt x="6497401" y="544623"/>
                </a:lnTo>
                <a:lnTo>
                  <a:pt x="0" y="5446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285750" lvl="0" indent="-285750" algn="just" defTabSz="6223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4" y="3004561"/>
            <a:ext cx="4716604" cy="376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-20656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23959" y="3927914"/>
            <a:ext cx="7089731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 algn="just" defTabSz="6223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здания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бассейна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«Морская кадетская школа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000,0 тыс.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3959" y="5772546"/>
            <a:ext cx="7077084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 algn="just" defTabSz="6223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универсальной спортивной площадки в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36»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Ненокса),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составил 8 196,1 тыс.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3959" y="4850230"/>
            <a:ext cx="7100578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 algn="just" defTabSz="6223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ремонтов в образовательных учреждениях на сумму                                     77 433,6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3959" y="2184787"/>
            <a:ext cx="7077083" cy="11772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 algn="just" defTabSz="6223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Начаты работы по организации строительства «Умной площадки»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«ДЮСШ  № 2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6223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построена ливневая канализация - 4 245,9 тыс. рублей </a:t>
            </a:r>
          </a:p>
          <a:p>
            <a:pPr marL="285750" lvl="0" indent="-285750" defTabSz="6223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риобретено оборудование - 29 180,7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20793" y="130816"/>
            <a:ext cx="7886700" cy="7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pic>
        <p:nvPicPr>
          <p:cNvPr id="22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041" y="-24418"/>
            <a:ext cx="715959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70543" y="942735"/>
            <a:ext cx="656651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</a:rPr>
              <a:t>Безопасность школ и детских садов  </a:t>
            </a:r>
            <a:endParaRPr lang="ru-RU" sz="1600" b="1" dirty="0"/>
          </a:p>
        </p:txBody>
      </p:sp>
      <p:sp>
        <p:nvSpPr>
          <p:cNvPr id="9" name="Полилиния 8"/>
          <p:cNvSpPr/>
          <p:nvPr/>
        </p:nvSpPr>
        <p:spPr>
          <a:xfrm>
            <a:off x="5386571" y="2470860"/>
            <a:ext cx="6742535" cy="2702598"/>
          </a:xfrm>
          <a:custGeom>
            <a:avLst/>
            <a:gdLst>
              <a:gd name="connsiteX0" fmla="*/ 0 w 6497401"/>
              <a:gd name="connsiteY0" fmla="*/ 0 h 544623"/>
              <a:gd name="connsiteX1" fmla="*/ 6497401 w 6497401"/>
              <a:gd name="connsiteY1" fmla="*/ 0 h 544623"/>
              <a:gd name="connsiteX2" fmla="*/ 6497401 w 6497401"/>
              <a:gd name="connsiteY2" fmla="*/ 544623 h 544623"/>
              <a:gd name="connsiteX3" fmla="*/ 0 w 6497401"/>
              <a:gd name="connsiteY3" fmla="*/ 544623 h 544623"/>
              <a:gd name="connsiteX4" fmla="*/ 0 w 6497401"/>
              <a:gd name="connsiteY4" fmla="*/ 0 h 54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401" h="544623">
                <a:moveTo>
                  <a:pt x="0" y="0"/>
                </a:moveTo>
                <a:lnTo>
                  <a:pt x="6497401" y="0"/>
                </a:lnTo>
                <a:lnTo>
                  <a:pt x="6497401" y="544623"/>
                </a:lnTo>
                <a:lnTo>
                  <a:pt x="0" y="5446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мероприятия по обеспечению антитеррористической защищенности объектов образования Северодвинска: </a:t>
            </a:r>
          </a:p>
          <a:p>
            <a:pPr marL="285750" lvl="0" indent="-285750" algn="just" defTabSz="6223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 видеонаблюдения (23 организации) </a:t>
            </a:r>
          </a:p>
          <a:p>
            <a:pPr marL="285750" lvl="0" indent="-285750" algn="just" defTabSz="6223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системами контроля и управления доступом                                 (9 организаций), модернизация систем тревожной сигнали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зации                         (17 организаций) </a:t>
            </a:r>
          </a:p>
          <a:p>
            <a:pPr marL="285750" lvl="0" indent="-285750" algn="just" defTabSz="6223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помещения охраны (5 организаций), а также устройство ограждения, установка системы охранной сигнализации и оборудование контрольно-пропускного пункта при въезде.</a:t>
            </a:r>
            <a:endPara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0543" y="1701447"/>
            <a:ext cx="6821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мероприятий антитеррористической направленности выделено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32 000,0 тыс. рублей 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2910254"/>
            <a:ext cx="4906108" cy="387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6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67113" y="64570"/>
            <a:ext cx="7886700" cy="7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-7541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61835" y="656673"/>
            <a:ext cx="67687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составил 573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311,4 тыс.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4561" y="1030052"/>
            <a:ext cx="721446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библиотечного, библиографического и информационного обслуживания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МБУ «Муниципальная библиотечная система»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121 813,1 тыс.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рублей.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" y="2991815"/>
            <a:ext cx="4677509" cy="378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844561" y="2789652"/>
            <a:ext cx="721446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Публичный показ музейных предметов, музейных коллекций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МБУК «Северодвинский городской краеведческий музей»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30 092,2 тыс.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рублей.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44561" y="3804943"/>
            <a:ext cx="7209756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кинофильмов,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деятельности клубных формирований и формирований самодеятельного народного творчества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МАУК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«Северодвинский Дворец молодежи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»»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39 600,6 тыс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рублей.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44561" y="2035538"/>
            <a:ext cx="721446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(организация показа) спектаклей (театральных постановок)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МАУК «Северодвинский драматический театр»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76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509,7 тыс. рублей.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844561" y="5066207"/>
            <a:ext cx="720975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проведение культурно-массовых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                      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МАУ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«Центр культуры и общественных мероприятий»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9 081,9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рублей. 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44561" y="6066109"/>
            <a:ext cx="721446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 проведение культурно-массовых мероприятий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МАУ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«Парк культуры и отдыха»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9 003,9 тыс. рублей.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241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2671288"/>
            <a:ext cx="3206261" cy="210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84698" y="24745"/>
            <a:ext cx="7886700" cy="7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-7541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76800" y="2071124"/>
            <a:ext cx="712263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счет средств резервного фонда Правительства Архангельской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благоустройству территории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культуры и общественных мероприятий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13 500,0 тыс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76800" y="3632754"/>
            <a:ext cx="713141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Оснащение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детских школ искусств музыкальными инструментами, оборудованием и учебными материалами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400,0 тыс.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4176" y="975684"/>
            <a:ext cx="6724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Комплекс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мероприятий, направленных на содержание и 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благоустройство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76800" y="5706476"/>
            <a:ext cx="712263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ремонт кровли здания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МАУК «Северодвинский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молодежи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Строитель»»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960,3 тыс.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5073" y="4640386"/>
            <a:ext cx="712263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крыльца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культуры и общественных мероприятий»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- 550,4 тыс.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7" y="4728873"/>
            <a:ext cx="3180862" cy="210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28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02283" y="26532"/>
            <a:ext cx="7886700" cy="7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-7541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74139" y="703602"/>
            <a:ext cx="67687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составил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47 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469,5 тыс.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1323" y="3810825"/>
            <a:ext cx="6943550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к участию в героико-патриотических мероприятиях 5 870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87151" y="1859379"/>
            <a:ext cx="6947990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счет средств резервного фонда Правительства Архангельской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области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благоустройству территории 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МАУ «Молодежный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центр»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13 302,6 тыс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рублей.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7117" y="4275184"/>
            <a:ext cx="695559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Вовлечено в деятельность в военно-патриотических объединениях 592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8718" y="4749643"/>
            <a:ext cx="695559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8 мероприятий, направленных на пропаганду государственной символики, культурных ценностей, национальных и местных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0737" y="5426221"/>
            <a:ext cx="695559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Вовлечено в деятельность молодежных и детских общественных объединений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11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761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80739" y="6097177"/>
            <a:ext cx="695559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и обучено 202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волонтера.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" y="2919047"/>
            <a:ext cx="4946722" cy="3824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085524" y="2733158"/>
            <a:ext cx="6955599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благоустройству воинского захоронения – Братская могила «Моряки-североморцы», расположенного на территории Городского кладбища, на сумму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725,2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рамках реализации федеральной целевой программы «Увековечение памяти погибших при защите Отечества на 2019-2024 годы»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89936" y="1195100"/>
            <a:ext cx="6929959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МАУ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«Молодежный центр»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предоставлены субсидии на выполнение муниципального задания в сумме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26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558,2 тыс. рублей.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90234" y="277462"/>
            <a:ext cx="8208662" cy="693018"/>
          </a:xfrm>
        </p:spPr>
        <p:txBody>
          <a:bodyPr>
            <a:normAutofit/>
          </a:bodyPr>
          <a:lstStyle/>
          <a:p>
            <a:pPr algn="ctr" defTabSz="457200"/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3300" b="1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22503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cdn-st3.rtr-vesti.ru/vh/pictures/hd/364/273/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96" y="4888523"/>
            <a:ext cx="3294972" cy="1862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6903"/>
              </p:ext>
            </p:extLst>
          </p:nvPr>
        </p:nvGraphicFramePr>
        <p:xfrm>
          <a:off x="4260307" y="1664498"/>
          <a:ext cx="3714316" cy="281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316">
                  <a:extLst>
                    <a:ext uri="{9D8B030D-6E8A-4147-A177-3AD203B41FA5}">
                      <a16:colId xmlns:a16="http://schemas.microsoft.com/office/drawing/2014/main" val="3438543283"/>
                    </a:ext>
                  </a:extLst>
                </a:gridCol>
              </a:tblGrid>
              <a:tr h="1050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дорожное хозяйство </a:t>
                      </a:r>
                      <a:b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(дорожные фонды) </a:t>
                      </a:r>
                      <a:b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2 244 134,2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рублей, </a:t>
                      </a:r>
                      <a:b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281818"/>
                  </a:ext>
                </a:extLst>
              </a:tr>
              <a:tr h="174930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236 804,8 тыс. рублей</a:t>
                      </a:r>
                      <a:endParaRPr lang="ru-RU" sz="16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ремонт, ремонт и содержание автомобильных дорог-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1 007 329,4 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90535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0313"/>
              </p:ext>
            </p:extLst>
          </p:nvPr>
        </p:nvGraphicFramePr>
        <p:xfrm>
          <a:off x="8191099" y="1664497"/>
          <a:ext cx="3755367" cy="2799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367">
                  <a:extLst>
                    <a:ext uri="{9D8B030D-6E8A-4147-A177-3AD203B41FA5}">
                      <a16:colId xmlns:a16="http://schemas.microsoft.com/office/drawing/2014/main" val="3845044800"/>
                    </a:ext>
                  </a:extLst>
                </a:gridCol>
              </a:tblGrid>
              <a:tr h="823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другие вопросы в области национальной экономики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387,5 тыс. рублей, в том числе: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89980"/>
                  </a:ext>
                </a:extLst>
              </a:tr>
              <a:tr h="18850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-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 тыс. рублей</a:t>
                      </a:r>
                      <a:endParaRPr lang="ru-RU" sz="16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малого и среднего предпринимательства 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12 002,8 тыс. рублей</a:t>
                      </a:r>
                      <a:endParaRPr lang="ru-RU" sz="16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землеустройству и землепользованию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                              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3 362,5 тыс. рублей</a:t>
                      </a:r>
                      <a:endPara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82567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40522"/>
              </p:ext>
            </p:extLst>
          </p:nvPr>
        </p:nvGraphicFramePr>
        <p:xfrm>
          <a:off x="281387" y="1664496"/>
          <a:ext cx="3744228" cy="2799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228">
                  <a:extLst>
                    <a:ext uri="{9D8B030D-6E8A-4147-A177-3AD203B41FA5}">
                      <a16:colId xmlns:a16="http://schemas.microsoft.com/office/drawing/2014/main" val="374244805"/>
                    </a:ext>
                  </a:extLst>
                </a:gridCol>
              </a:tblGrid>
              <a:tr h="943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транспорт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15 524,5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593230"/>
                  </a:ext>
                </a:extLst>
              </a:tr>
              <a:tr h="185579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узкоколейной железной дороги (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Водогон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Белое озеро) – 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13 724,5 тыс. рублей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узкоколейной железной дороги -1 800,0 тыс. рублей</a:t>
                      </a:r>
                      <a:endParaRPr lang="ru-RU" sz="16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45147"/>
                  </a:ext>
                </a:extLst>
              </a:tr>
            </a:tbl>
          </a:graphicData>
        </a:graphic>
      </p:graphicFrame>
      <p:pic>
        <p:nvPicPr>
          <p:cNvPr id="2050" name="Picture 2" descr="https://sun9-43.userapi.com/6neWm1AKoOYx_JamKW-FAXcjb9DUHDFbMjgGWw/ljTfddjQzm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63" y="4888523"/>
            <a:ext cx="3311090" cy="1862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9" y="4759263"/>
            <a:ext cx="3325452" cy="1991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37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618" y="165573"/>
            <a:ext cx="107026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хозяйство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6" y="3560223"/>
            <a:ext cx="4014652" cy="273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800852" y="2257776"/>
            <a:ext cx="64695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7649" y="2762279"/>
            <a:ext cx="7449534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моста через Никольское устье Северной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Двины -                                   806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294,2 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7649" y="3524807"/>
            <a:ext cx="7449534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троительство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автодорог в квартале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085 - 36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063,5 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0544" y="4015047"/>
            <a:ext cx="7449534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троительство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дороги (соединение улицы Окружной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улицей Юбилейной) -  382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405,4 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7649" y="4807119"/>
            <a:ext cx="7449534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троительство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инженерной инфраструктуры квартала 175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Северодвинске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altLang="ru-RU" sz="1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5 </a:t>
            </a:r>
            <a:r>
              <a:rPr lang="ru-RU" altLang="ru-RU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803,2 </a:t>
            </a:r>
            <a:r>
              <a:rPr lang="ru-RU" altLang="ru-RU" sz="1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</a:t>
            </a:r>
            <a:r>
              <a:rPr lang="ru-RU" altLang="ru-RU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рублей.</a:t>
            </a:r>
            <a:endParaRPr lang="ru-RU" altLang="ru-RU" sz="16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90544" y="5537046"/>
            <a:ext cx="7449534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проспекта Победы на участке от улицы Кирилкина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проспекта Морской - </a:t>
            </a:r>
            <a:r>
              <a:rPr lang="ru-RU" altLang="ru-RU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ru-RU" altLang="ru-RU" sz="1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493,4 тыс. </a:t>
            </a:r>
            <a:r>
              <a:rPr lang="ru-RU" altLang="ru-RU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рублей.</a:t>
            </a:r>
            <a:endParaRPr lang="ru-RU" altLang="ru-RU" sz="16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79" y="772362"/>
            <a:ext cx="4275909" cy="187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67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07933" y="142875"/>
            <a:ext cx="8605201" cy="1094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3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909" y="142875"/>
            <a:ext cx="10603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субъектов малого</a:t>
            </a:r>
            <a:b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предпринимательства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404" y="2450393"/>
            <a:ext cx="2739973" cy="185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s://sun9-60.userapi.com/lLAxoBqw9VIFrkAkHDVPXwuA5VPJhG6povongw/7CdGlMq4Mu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03" y="4366577"/>
            <a:ext cx="2739973" cy="1823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www.severodvinsk.info/img/pr/2020/08/06/0_Nikolin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08" y="4677630"/>
            <a:ext cx="2718650" cy="1903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sun9-43.userapi.com/impg/zMXNJwEZdgiGH70HCnz3eHKQBBq0NMWmo4Hg0A/_BcFwd2jH1k.jpg?size=1280x853&amp;quality=95&amp;sign=ba53e6917bd70d324b870510d919a7ac&amp;c_uniq_tag=eBzq2PQS1YeGd3v01m4SoWrR6vsGh0sqD6bz6YjtpaE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07" y="2808100"/>
            <a:ext cx="2718651" cy="1817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864513" y="1449333"/>
            <a:ext cx="602249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 поддержку субъектов малого и среднего предпринимательства направлено 12 002,8 тыс.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8281" y="3039138"/>
            <a:ext cx="5183215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6223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Фондом микрофинансирования субъектов малого и среднего предпринимательства Северодвинска предоставлено 16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10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156,0 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6223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1 846,8 тыс. рублей направлены на предоставление субсидий субъектам малого и среднего предпринимательства (по итогам отбора получателей заключено 24 договора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деятельности информационно-консультационного опорного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пункта,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и проведение городских смотров-конкурсов по различным направлениям предпринимательской деятельности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5714" y="222994"/>
            <a:ext cx="8333173" cy="1091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spcBef>
                <a:spcPct val="0"/>
              </a:spcBef>
            </a:pPr>
            <a:endParaRPr lang="ru-RU" sz="33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065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4483" y="193057"/>
            <a:ext cx="106125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459457" y="1535812"/>
          <a:ext cx="3431177" cy="1818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177">
                  <a:extLst>
                    <a:ext uri="{9D8B030D-6E8A-4147-A177-3AD203B41FA5}">
                      <a16:colId xmlns:a16="http://schemas.microsoft.com/office/drawing/2014/main" val="2434921443"/>
                    </a:ext>
                  </a:extLst>
                </a:gridCol>
              </a:tblGrid>
              <a:tr h="1818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b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риобретение техники и оборудования для нужд муниципальных предприятий</a:t>
                      </a:r>
                      <a:r>
                        <a:rPr lang="ru-RU" sz="2000" b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39 213,9 тыс. рублей</a:t>
                      </a:r>
                      <a:endParaRPr lang="ru-RU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2298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4262116" y="1535814"/>
          <a:ext cx="3510750" cy="436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750">
                  <a:extLst>
                    <a:ext uri="{9D8B030D-6E8A-4147-A177-3AD203B41FA5}">
                      <a16:colId xmlns:a16="http://schemas.microsoft.com/office/drawing/2014/main" val="404502793"/>
                    </a:ext>
                  </a:extLst>
                </a:gridCol>
              </a:tblGrid>
              <a:tr h="110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жилищное хозяйство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289,7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рублей,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числе:</a:t>
                      </a:r>
                      <a:endParaRPr lang="ru-RU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057845"/>
                  </a:ext>
                </a:extLst>
              </a:tr>
              <a:tr h="32621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375 115,2 тыс. рублей</a:t>
                      </a:r>
                      <a:endParaRPr lang="ru-RU" sz="17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собственникам жилых помещений,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расположенных в многоквартирных домах, признанных в установленном порядке аварийными и подлежащими сносу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165 903,2 тыс. рублей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ремонт и содержание жилищного фонда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88 238,3 тыс. рублей</a:t>
                      </a:r>
                      <a:endParaRPr lang="ru-RU" sz="17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59274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/>
          </p:nvPr>
        </p:nvGraphicFramePr>
        <p:xfrm>
          <a:off x="8144348" y="1535812"/>
          <a:ext cx="3499012" cy="436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012">
                  <a:extLst>
                    <a:ext uri="{9D8B030D-6E8A-4147-A177-3AD203B41FA5}">
                      <a16:colId xmlns:a16="http://schemas.microsoft.com/office/drawing/2014/main" val="1482451741"/>
                    </a:ext>
                  </a:extLst>
                </a:gridCol>
              </a:tblGrid>
              <a:tr h="110255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благоустройство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348 276,7 тыс. рублей,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355400"/>
                  </a:ext>
                </a:extLst>
              </a:tr>
              <a:tr h="326453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84 685,5 тыс. рублей</a:t>
                      </a:r>
                      <a:endParaRPr lang="ru-RU" sz="17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(освещение, озеленение и обустройство мест массового отдыха)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187 972,0 тыс. рублей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мест захоронения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2 690,3 тыс. рублей</a:t>
                      </a:r>
                      <a:endParaRPr lang="ru-RU" sz="17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формированию современной городской среды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70 470,9 тыс. рублей</a:t>
                      </a:r>
                      <a:endParaRPr lang="ru-RU" sz="17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00046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61" y="5004631"/>
            <a:ext cx="2569028" cy="171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7" y="3402716"/>
            <a:ext cx="2553614" cy="164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43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928" y="112000"/>
            <a:ext cx="8208662" cy="693018"/>
          </a:xfrm>
        </p:spPr>
        <p:txBody>
          <a:bodyPr>
            <a:normAutofit/>
          </a:bodyPr>
          <a:lstStyle/>
          <a:p>
            <a:pPr algn="ctr" defTabSz="457200"/>
            <a:r>
              <a:rPr lang="ru-RU" altLang="ru-RU" sz="3300" b="1" dirty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местного бюджета за 2022 год</a:t>
            </a:r>
            <a:endParaRPr lang="ru-RU" sz="3300" b="1" dirty="0">
              <a:ln w="10160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-61546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79930"/>
              </p:ext>
            </p:extLst>
          </p:nvPr>
        </p:nvGraphicFramePr>
        <p:xfrm>
          <a:off x="940010" y="1380330"/>
          <a:ext cx="10191563" cy="283852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45586">
                  <a:extLst>
                    <a:ext uri="{9D8B030D-6E8A-4147-A177-3AD203B41FA5}">
                      <a16:colId xmlns:a16="http://schemas.microsoft.com/office/drawing/2014/main" val="3867094818"/>
                    </a:ext>
                  </a:extLst>
                </a:gridCol>
                <a:gridCol w="2087425">
                  <a:extLst>
                    <a:ext uri="{9D8B030D-6E8A-4147-A177-3AD203B41FA5}">
                      <a16:colId xmlns:a16="http://schemas.microsoft.com/office/drawing/2014/main" val="3050665897"/>
                    </a:ext>
                  </a:extLst>
                </a:gridCol>
                <a:gridCol w="1961220">
                  <a:extLst>
                    <a:ext uri="{9D8B030D-6E8A-4147-A177-3AD203B41FA5}">
                      <a16:colId xmlns:a16="http://schemas.microsoft.com/office/drawing/2014/main" val="819211841"/>
                    </a:ext>
                  </a:extLst>
                </a:gridCol>
                <a:gridCol w="1933467">
                  <a:extLst>
                    <a:ext uri="{9D8B030D-6E8A-4147-A177-3AD203B41FA5}">
                      <a16:colId xmlns:a16="http://schemas.microsoft.com/office/drawing/2014/main" val="294551399"/>
                    </a:ext>
                  </a:extLst>
                </a:gridCol>
                <a:gridCol w="1763865">
                  <a:extLst>
                    <a:ext uri="{9D8B030D-6E8A-4147-A177-3AD203B41FA5}">
                      <a16:colId xmlns:a16="http://schemas.microsoft.com/office/drawing/2014/main" val="1486949900"/>
                    </a:ext>
                  </a:extLst>
                </a:gridCol>
              </a:tblGrid>
              <a:tr h="591319">
                <a:tc>
                  <a:txBody>
                    <a:bodyPr/>
                    <a:lstStyle/>
                    <a:p>
                      <a:pPr marL="0" indent="0" algn="ctr" defTabSz="68580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изменения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094200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ДОХОДЫ </a:t>
                      </a: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</a:t>
                      </a: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</a:t>
                      </a: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10 469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356,2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10 742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878,5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522,3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102,6%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76600"/>
                  </a:ext>
                </a:extLst>
              </a:tr>
              <a:tr h="28651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3 769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362,1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3 801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333,0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970,9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100,8%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069221"/>
                  </a:ext>
                </a:extLst>
              </a:tr>
              <a:tr h="28651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505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096,8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501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013,9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082,9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99,2%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29566"/>
                  </a:ext>
                </a:extLst>
              </a:tr>
              <a:tr h="529944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6 194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897,3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6 440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531,6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245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634,3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104,0%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63540"/>
                  </a:ext>
                </a:extLst>
              </a:tr>
              <a:tr h="295225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11 186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093,3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10 953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091,2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-233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002,1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97,9%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399441"/>
                  </a:ext>
                </a:extLst>
              </a:tr>
              <a:tr h="28651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ДЕФИЦИТ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-418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-210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212,6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208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092,4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50,3%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07614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530966"/>
              </p:ext>
            </p:extLst>
          </p:nvPr>
        </p:nvGraphicFramePr>
        <p:xfrm>
          <a:off x="870438" y="4352192"/>
          <a:ext cx="10377568" cy="244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857433" y="1010998"/>
            <a:ext cx="139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97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954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401" y="122490"/>
            <a:ext cx="10991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объекты </a:t>
            </a:r>
            <a:br>
              <a:rPr lang="ru-RU" sz="33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жилищно-коммунальной сферы</a:t>
            </a:r>
            <a:endParaRPr lang="ru-RU" sz="3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cdn2.pravdasevera.ru/6155565e9cb3bfd1ff2f46f2/615557c01da93_1102x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8" y="2902466"/>
            <a:ext cx="3065417" cy="3202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enoblzemlya.ru/wp-content/uploads/2020/02/4bb9691a83e0088af1213b42183b76bb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78" y="4854346"/>
            <a:ext cx="2788296" cy="1820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7.pomorie.ru/628a34a858177a4f39278d32/628a6ce5cf8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808" y="4859647"/>
            <a:ext cx="3708087" cy="1772560"/>
          </a:xfrm>
          <a:prstGeom prst="rect">
            <a:avLst/>
          </a:prstGeom>
          <a:gradFill flip="none" rotWithShape="1">
            <a:gsLst>
              <a:gs pos="79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11250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406401" y="1322819"/>
            <a:ext cx="893010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56478" y="1599429"/>
            <a:ext cx="6831210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defTabSz="685800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строительство многоквартирных домов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375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115,2 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56478" y="2513475"/>
            <a:ext cx="6831210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defTabSz="685800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наружного видеонаблюдения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410,1 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33481" y="3181300"/>
            <a:ext cx="8454205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defTabSz="685800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роектирование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строительство и устройство сетей наружного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освещения –                          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205,9 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33481" y="4059097"/>
            <a:ext cx="8454206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defTabSz="685800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берегоукрепительных сооружений набережной реки Кудьма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76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871,0 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21" y="4854346"/>
            <a:ext cx="3163123" cy="182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10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/>
          <p:cNvSpPr txBox="1">
            <a:spLocks/>
          </p:cNvSpPr>
          <p:nvPr/>
        </p:nvSpPr>
        <p:spPr>
          <a:xfrm>
            <a:off x="394636" y="4267201"/>
            <a:ext cx="11410269" cy="2368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7" y="4290486"/>
            <a:ext cx="3608638" cy="235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73" y="1203732"/>
            <a:ext cx="3561491" cy="264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477692" y="4485238"/>
            <a:ext cx="6174377" cy="15696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мероприятия по обеспечению жильем молодых семей государственной программы Российской Федерации «Обеспечение доступным и комфортным жильем и коммунальными услугами граждан Российской Федерации»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 свидетельства на социальные выплаты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молодым семьям, нуждающимся в улучшении жилищных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514" y="3040335"/>
            <a:ext cx="6959740" cy="107721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муниципальной программы «Развитие жилищного строительства Северодвинска»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приобретено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56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благоустроенных однокомнатных квартир и реализовано 4 жилищных сертификата на приобретение жилых помещений для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401" y="122490"/>
            <a:ext cx="109912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3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7" y="1313654"/>
            <a:ext cx="1489166" cy="1413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88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15"/>
          <p:cNvGraphicFramePr/>
          <p:nvPr>
            <p:extLst>
              <p:ext uri="{D42A27DB-BD31-4B8C-83A1-F6EECF244321}">
                <p14:modId xmlns:p14="http://schemas.microsoft.com/office/powerpoint/2010/main" val="309741376"/>
              </p:ext>
            </p:extLst>
          </p:nvPr>
        </p:nvGraphicFramePr>
        <p:xfrm>
          <a:off x="221337" y="2853532"/>
          <a:ext cx="11771370" cy="3819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 txBox="1">
            <a:spLocks/>
          </p:cNvSpPr>
          <p:nvPr/>
        </p:nvSpPr>
        <p:spPr>
          <a:xfrm>
            <a:off x="1242873" y="61369"/>
            <a:ext cx="10492060" cy="7211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Администрации Северодвинска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605" y="-67609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0406" y="1122509"/>
            <a:ext cx="6972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введением санкционной политики в отношении России и с целью предотвращения ухудшения экономической ситуации в марте 2022 года Администрацией Северодвинска был создан резерв в сумме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53 000,0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рублей. 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928" y="112000"/>
            <a:ext cx="8208662" cy="693018"/>
          </a:xfrm>
        </p:spPr>
        <p:txBody>
          <a:bodyPr>
            <a:normAutofit/>
          </a:bodyPr>
          <a:lstStyle/>
          <a:p>
            <a:pPr algn="ctr" defTabSz="457200"/>
            <a:r>
              <a:rPr lang="ru-RU" altLang="ru-RU" sz="3300" b="1" dirty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местного бюджета за 2022 год</a:t>
            </a:r>
            <a:endParaRPr lang="ru-RU" sz="3300" b="1" dirty="0">
              <a:ln w="10160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-61546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962459"/>
              </p:ext>
            </p:extLst>
          </p:nvPr>
        </p:nvGraphicFramePr>
        <p:xfrm>
          <a:off x="940010" y="1380330"/>
          <a:ext cx="10191563" cy="283852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45586">
                  <a:extLst>
                    <a:ext uri="{9D8B030D-6E8A-4147-A177-3AD203B41FA5}">
                      <a16:colId xmlns:a16="http://schemas.microsoft.com/office/drawing/2014/main" val="3867094818"/>
                    </a:ext>
                  </a:extLst>
                </a:gridCol>
                <a:gridCol w="2087425">
                  <a:extLst>
                    <a:ext uri="{9D8B030D-6E8A-4147-A177-3AD203B41FA5}">
                      <a16:colId xmlns:a16="http://schemas.microsoft.com/office/drawing/2014/main" val="3050665897"/>
                    </a:ext>
                  </a:extLst>
                </a:gridCol>
                <a:gridCol w="1961220">
                  <a:extLst>
                    <a:ext uri="{9D8B030D-6E8A-4147-A177-3AD203B41FA5}">
                      <a16:colId xmlns:a16="http://schemas.microsoft.com/office/drawing/2014/main" val="819211841"/>
                    </a:ext>
                  </a:extLst>
                </a:gridCol>
                <a:gridCol w="1933467">
                  <a:extLst>
                    <a:ext uri="{9D8B030D-6E8A-4147-A177-3AD203B41FA5}">
                      <a16:colId xmlns:a16="http://schemas.microsoft.com/office/drawing/2014/main" val="294551399"/>
                    </a:ext>
                  </a:extLst>
                </a:gridCol>
                <a:gridCol w="1763865">
                  <a:extLst>
                    <a:ext uri="{9D8B030D-6E8A-4147-A177-3AD203B41FA5}">
                      <a16:colId xmlns:a16="http://schemas.microsoft.com/office/drawing/2014/main" val="1486949900"/>
                    </a:ext>
                  </a:extLst>
                </a:gridCol>
              </a:tblGrid>
              <a:tr h="591319">
                <a:tc>
                  <a:txBody>
                    <a:bodyPr/>
                    <a:lstStyle/>
                    <a:p>
                      <a:pPr marL="0" indent="0" algn="ctr" defTabSz="68580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изменения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094200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ДОХОДЫ </a:t>
                      </a: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</a:t>
                      </a: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</a:t>
                      </a: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10 469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356,2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10 742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878,5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522,3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102,6%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76600"/>
                  </a:ext>
                </a:extLst>
              </a:tr>
              <a:tr h="28651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3 769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362,1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3 801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333,0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970,9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100,8%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069221"/>
                  </a:ext>
                </a:extLst>
              </a:tr>
              <a:tr h="28651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505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096,8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501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013,9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082,9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99,2%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29566"/>
                  </a:ext>
                </a:extLst>
              </a:tr>
              <a:tr h="529944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6 194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897,3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6 440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531,6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245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634,3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104,0%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63540"/>
                  </a:ext>
                </a:extLst>
              </a:tr>
              <a:tr h="295225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11 186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093,3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10 953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091,2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-233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002,1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97,9%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399441"/>
                  </a:ext>
                </a:extLst>
              </a:tr>
              <a:tr h="28651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ДЕФИЦИТ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418 </a:t>
                      </a:r>
                      <a:r>
                        <a:rPr lang="ru-RU" sz="160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-210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212,6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208 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092,4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50,3%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07614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870438" y="4352192"/>
          <a:ext cx="10377568" cy="244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857433" y="1010998"/>
            <a:ext cx="139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51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 txBox="1">
            <a:spLocks/>
          </p:cNvSpPr>
          <p:nvPr/>
        </p:nvSpPr>
        <p:spPr>
          <a:xfrm>
            <a:off x="2324028" y="3127864"/>
            <a:ext cx="8911687" cy="1000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33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altLang="ru-RU" sz="33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 !</a:t>
            </a:r>
            <a:endParaRPr lang="ru-RU" sz="33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7182" y="177999"/>
            <a:ext cx="8739739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 defTabSz="457200">
              <a:spcBef>
                <a:spcPct val="0"/>
              </a:spcBef>
            </a:pPr>
            <a:r>
              <a:rPr lang="ru-RU" sz="3300" b="1" dirty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налоговых и неналоговых доходов местного бюджета</a:t>
            </a: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462274"/>
              </p:ext>
            </p:extLst>
          </p:nvPr>
        </p:nvGraphicFramePr>
        <p:xfrm>
          <a:off x="1019468" y="2214498"/>
          <a:ext cx="10153063" cy="436863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664140">
                  <a:extLst>
                    <a:ext uri="{9D8B030D-6E8A-4147-A177-3AD203B41FA5}">
                      <a16:colId xmlns:a16="http://schemas.microsoft.com/office/drawing/2014/main" val="3085116091"/>
                    </a:ext>
                  </a:extLst>
                </a:gridCol>
                <a:gridCol w="2006353">
                  <a:extLst>
                    <a:ext uri="{9D8B030D-6E8A-4147-A177-3AD203B41FA5}">
                      <a16:colId xmlns:a16="http://schemas.microsoft.com/office/drawing/2014/main" val="2973431882"/>
                    </a:ext>
                  </a:extLst>
                </a:gridCol>
                <a:gridCol w="1482570">
                  <a:extLst>
                    <a:ext uri="{9D8B030D-6E8A-4147-A177-3AD203B41FA5}">
                      <a16:colId xmlns:a16="http://schemas.microsoft.com/office/drawing/2014/main" val="1691736468"/>
                    </a:ext>
                  </a:extLst>
                </a:gridCol>
              </a:tblGrid>
              <a:tr h="614772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10471"/>
                  </a:ext>
                </a:extLst>
              </a:tr>
              <a:tr h="380769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1" u="none" strike="noStrik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физических лиц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3 453 051,1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80,3%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100629"/>
                  </a:ext>
                </a:extLst>
              </a:tr>
              <a:tr h="380769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Налоги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совокупный доход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162 158,4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3,8%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315912"/>
                  </a:ext>
                </a:extLst>
              </a:tr>
              <a:tr h="380769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Налоги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имущество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129 299,1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626565"/>
                  </a:ext>
                </a:extLst>
              </a:tr>
              <a:tr h="380769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Государственная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пошлина, сборы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41 248,0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90146"/>
                  </a:ext>
                </a:extLst>
              </a:tr>
              <a:tr h="380769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использования имущества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201 723,8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65351"/>
                  </a:ext>
                </a:extLst>
              </a:tr>
              <a:tr h="37330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Платежи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пользовании природными </a:t>
                      </a:r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ресурсами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100 637,8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2,3%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60371"/>
                  </a:ext>
                </a:extLst>
              </a:tr>
              <a:tr h="36836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Доходы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продажи имущества и земельных участков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148 751,2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84703"/>
                  </a:ext>
                </a:extLst>
              </a:tr>
              <a:tr h="361125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Прочие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65 477,5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589712"/>
                  </a:ext>
                </a:extLst>
              </a:tr>
              <a:tr h="74723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НАЛОГОВЫЕ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 ВСЕГО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4 302 346,9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33894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892602" y="1845166"/>
            <a:ext cx="139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40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5714" y="222994"/>
            <a:ext cx="8333173" cy="1091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spcBef>
                <a:spcPct val="0"/>
              </a:spcBef>
            </a:pPr>
            <a:r>
              <a:rPr lang="ru-RU" sz="33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бюджета по отраслям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-13849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566994"/>
              </p:ext>
            </p:extLst>
          </p:nvPr>
        </p:nvGraphicFramePr>
        <p:xfrm>
          <a:off x="1" y="391257"/>
          <a:ext cx="12191999" cy="646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3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788" y="-67361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94081" y="8627"/>
            <a:ext cx="7886700" cy="603737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</a:t>
            </a:r>
            <a:endParaRPr lang="ru-RU" sz="3300" b="1" dirty="0">
              <a:ln w="10160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179" y="2790852"/>
            <a:ext cx="641821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рамках федерального проекта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«Региональная и местная дорожная сеть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продолжена реконструкция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моста через Никольское устье Северной Двины в городе Северодвинске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604 201,5 тыс. рублей.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Приведены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нормативное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участки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283 773,3 тыс. рублей.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рамках федерального проекта «Безопасность дорожного движения»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для оснащения специализированного кабинета МАОУ «СОШ № 24» приобретены технические средства обучения, наглядные учебные и методические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материалы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–391,0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тыс. рублей.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Выполнены работы по модернизации пешеходного перехода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782,8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тыс. рублей.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38" y="673323"/>
            <a:ext cx="4685211" cy="1976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40" y="4797920"/>
            <a:ext cx="3148186" cy="2037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432" y="2650169"/>
            <a:ext cx="3291840" cy="214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25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9633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94081" y="8628"/>
            <a:ext cx="7886700" cy="635020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</a:t>
            </a:r>
            <a:endParaRPr lang="ru-RU" sz="3300" b="1" dirty="0">
              <a:ln w="10160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972" y="722811"/>
            <a:ext cx="4654735" cy="205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475695" y="2856848"/>
            <a:ext cx="74466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44500" algn="just"/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 рамках федерального проекта «Обеспечение устойчивого сокращения непригодного для проживания жилищного фонда»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на переселение граждан из аварийного жилья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544 206,1 тыс.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44500" algn="just"/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44500"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рамках федерального проекта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завершено строительство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дороги (соединение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улицы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с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улицей Юбилейной)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376 334,4 тыс. рублей.</a:t>
            </a:r>
          </a:p>
          <a:p>
            <a:pPr indent="444500" algn="just"/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федерального проекта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благоустройство трех территорий общего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и двух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            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470,9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50" y="4786993"/>
            <a:ext cx="2969924" cy="194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6" y="2856848"/>
            <a:ext cx="3048224" cy="199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15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0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76496" y="80588"/>
            <a:ext cx="7886700" cy="554756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</a:t>
            </a:r>
            <a:endParaRPr lang="ru-RU" sz="3300" b="1" dirty="0">
              <a:ln w="10160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638" y="3738089"/>
            <a:ext cx="528371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рамках федерального проекта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Спорт – норма жизни»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государственная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поддержка спортивных организаций, осуществляющих подготовку спортивного резерва для спортивных сборных команд, в том числе спортивных сборных команд Российской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Федерации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 1 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100,3 тыс. рублей.</a:t>
            </a:r>
          </a:p>
          <a:p>
            <a:pPr indent="444500" algn="just">
              <a:spcAft>
                <a:spcPts val="0"/>
              </a:spcAf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44500" algn="just">
              <a:spcAft>
                <a:spcPts val="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943" y="635344"/>
            <a:ext cx="5673425" cy="282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83" y="3738089"/>
            <a:ext cx="5610985" cy="295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1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17547" y="113559"/>
            <a:ext cx="8986949" cy="1084912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на реализацию муниципальных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 Северодвинска</a:t>
            </a:r>
            <a:endParaRPr lang="ru-RU" altLang="ru-RU" sz="3300" b="1" dirty="0">
              <a:ln w="10160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246605"/>
              </p:ext>
            </p:extLst>
          </p:nvPr>
        </p:nvGraphicFramePr>
        <p:xfrm>
          <a:off x="564473" y="2039816"/>
          <a:ext cx="11207147" cy="463354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/>
                  </a:outerShdw>
                </a:effectLst>
                <a:tableStyleId>{616DA210-FB5B-4158-B5E0-FEB733F419BA}</a:tableStyleId>
              </a:tblPr>
              <a:tblGrid>
                <a:gridCol w="8357414">
                  <a:extLst>
                    <a:ext uri="{9D8B030D-6E8A-4147-A177-3AD203B41FA5}">
                      <a16:colId xmlns:a16="http://schemas.microsoft.com/office/drawing/2014/main" val="150111583"/>
                    </a:ext>
                  </a:extLst>
                </a:gridCol>
                <a:gridCol w="1526959">
                  <a:extLst>
                    <a:ext uri="{9D8B030D-6E8A-4147-A177-3AD203B41FA5}">
                      <a16:colId xmlns:a16="http://schemas.microsoft.com/office/drawing/2014/main" val="1278071623"/>
                    </a:ext>
                  </a:extLst>
                </a:gridCol>
                <a:gridCol w="1322774">
                  <a:extLst>
                    <a:ext uri="{9D8B030D-6E8A-4147-A177-3AD203B41FA5}">
                      <a16:colId xmlns:a16="http://schemas.microsoft.com/office/drawing/2014/main" val="966666683"/>
                    </a:ext>
                  </a:extLst>
                </a:gridCol>
              </a:tblGrid>
              <a:tr h="464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2022 году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831447"/>
                  </a:ext>
                </a:extLst>
              </a:tr>
              <a:tr h="234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образования Северодвинска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5 539 208,0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877149"/>
                  </a:ext>
                </a:extLst>
              </a:tr>
              <a:tr h="232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физической культуры и спорта Северодвинска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37 044,2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912437"/>
                  </a:ext>
                </a:extLst>
              </a:tr>
              <a:tr h="22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сферы культуры муниципального образования «Северодвинск»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573 311,4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34554"/>
                  </a:ext>
                </a:extLst>
              </a:tr>
              <a:tr h="21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Молодежь Северодвинска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49 082,5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824149"/>
                  </a:ext>
                </a:extLst>
              </a:tr>
              <a:tr h="484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Содействие развитию институтов гражданского общества и поддержка социально ориентированных некоммерческих организаций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муниципальном образовании «Северодвинск»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5 399,2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08198"/>
                  </a:ext>
                </a:extLst>
              </a:tr>
              <a:tr h="688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Защита населения и территорий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чрезвычайных ситуаций, обеспечение первичных мер пожарной безопасности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безопасности людей на водных объектах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территории муниципального образования «Северодвинск»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80 752,8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826990"/>
                  </a:ext>
                </a:extLst>
              </a:tr>
              <a:tr h="21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поддержка населения Северодвинска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176 255,9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33796"/>
                  </a:ext>
                </a:extLst>
              </a:tr>
              <a:tr h="21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Муниципальное управление Северодвинска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458 302,9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4062"/>
                  </a:ext>
                </a:extLst>
              </a:tr>
              <a:tr h="41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муниципальным имуществом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земельными ресурсами Северодвинска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60 655,8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88746"/>
                  </a:ext>
                </a:extLst>
              </a:tr>
              <a:tr h="21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Экономическое развитие муниципального образования «Северодвинск»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14 131,3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51691"/>
                  </a:ext>
                </a:extLst>
              </a:tr>
              <a:tr h="21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жилищного строительства Северодвинска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2 263 282,9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88512"/>
                  </a:ext>
                </a:extLst>
              </a:tr>
              <a:tr h="41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комфортного и безопасного проживания населения на территории муниципального образования «Северодвинск»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1 507 953,0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024916"/>
                  </a:ext>
                </a:extLst>
              </a:tr>
              <a:tr h="337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10 771 854,1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567904"/>
                  </a:ext>
                </a:extLst>
              </a:tr>
            </a:tbl>
          </a:graphicData>
        </a:graphic>
      </p:graphicFrame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037" y="-29526"/>
            <a:ext cx="712176" cy="755983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97375" y="1670484"/>
            <a:ext cx="1374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61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3390" y="-40217"/>
            <a:ext cx="8701803" cy="606382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3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Заработная плата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49780" y="566165"/>
            <a:ext cx="7198872" cy="1137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отчетном году достигнуты показатели заработной платы работников, оплата труда которых осуществляется в соответствии с указами Президента Российской Федерации от 07.05.2012 №  597 «О мероприятиях по реализации государственной социальной политики», от 01.06.2012 № 761 «О национальной стратегии действий в интересах детей на 2012 -2017 годы».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64" y="-40217"/>
            <a:ext cx="722736" cy="78251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448116"/>
              </p:ext>
            </p:extLst>
          </p:nvPr>
        </p:nvGraphicFramePr>
        <p:xfrm>
          <a:off x="4932485" y="1747779"/>
          <a:ext cx="7122472" cy="477002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931118">
                  <a:extLst>
                    <a:ext uri="{9D8B030D-6E8A-4147-A177-3AD203B41FA5}">
                      <a16:colId xmlns:a16="http://schemas.microsoft.com/office/drawing/2014/main" val="150111583"/>
                    </a:ext>
                  </a:extLst>
                </a:gridCol>
                <a:gridCol w="1100705">
                  <a:extLst>
                    <a:ext uri="{9D8B030D-6E8A-4147-A177-3AD203B41FA5}">
                      <a16:colId xmlns:a16="http://schemas.microsoft.com/office/drawing/2014/main" val="1017402267"/>
                    </a:ext>
                  </a:extLst>
                </a:gridCol>
                <a:gridCol w="1100705">
                  <a:extLst>
                    <a:ext uri="{9D8B030D-6E8A-4147-A177-3AD203B41FA5}">
                      <a16:colId xmlns:a16="http://schemas.microsoft.com/office/drawing/2014/main" val="1278071623"/>
                    </a:ext>
                  </a:extLst>
                </a:gridCol>
                <a:gridCol w="989944">
                  <a:extLst>
                    <a:ext uri="{9D8B030D-6E8A-4147-A177-3AD203B41FA5}">
                      <a16:colId xmlns:a16="http://schemas.microsoft.com/office/drawing/2014/main" val="966666683"/>
                    </a:ext>
                  </a:extLst>
                </a:gridCol>
              </a:tblGrid>
              <a:tr h="5906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</a:t>
                      </a:r>
                      <a: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плата </a:t>
                      </a:r>
                      <a:b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работника в месяц, тыс. рублей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gradFill flip="none" rotWithShape="1">
                      <a:gsLst>
                        <a:gs pos="0">
                          <a:srgbClr val="F0EEA6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1831447"/>
                  </a:ext>
                </a:extLst>
              </a:tr>
              <a:tr h="212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40757"/>
                  </a:ext>
                </a:extLst>
              </a:tr>
              <a:tr h="29962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Российской Федерации от 07.05.2012 № 597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877149"/>
                  </a:ext>
                </a:extLst>
              </a:tr>
              <a:tr h="684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Педагогические работники образовательных учреждений общего образования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47,18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50,33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912437"/>
                  </a:ext>
                </a:extLst>
              </a:tr>
              <a:tr h="798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Педагогические работники муниципальных дошкольных образовательных учреждений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42,10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47,05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534554"/>
                  </a:ext>
                </a:extLst>
              </a:tr>
              <a:tr h="399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Работники учреждений культуры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44,48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47,63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824149"/>
                  </a:ext>
                </a:extLst>
              </a:tr>
              <a:tr h="31632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 Президента Российской Федерации от 01.06.2012 № 761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08198"/>
                  </a:ext>
                </a:extLst>
              </a:tr>
              <a:tr h="10708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Педагогические работники муниципальных учреждений дополнительного образования детей (кроме школ искусств)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46,41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51,17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826990"/>
                  </a:ext>
                </a:extLst>
              </a:tr>
              <a:tr h="399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Преподаватели школ искусств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45,86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51,80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58,20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03379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9286"/>
            <a:ext cx="4849780" cy="343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6381</TotalTime>
  <Words>1743</Words>
  <Application>Microsoft Office PowerPoint</Application>
  <PresentationFormat>Широкоэкранный</PresentationFormat>
  <Paragraphs>337</Paragraphs>
  <Slides>24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Microsoft YaHei</vt:lpstr>
      <vt:lpstr>Microsoft YaHei</vt:lpstr>
      <vt:lpstr>Arial</vt:lpstr>
      <vt:lpstr>Calibri</vt:lpstr>
      <vt:lpstr>Calibri Light</vt:lpstr>
      <vt:lpstr>Courier New</vt:lpstr>
      <vt:lpstr>Times New Roman</vt:lpstr>
      <vt:lpstr>Wingdings</vt:lpstr>
      <vt:lpstr>Wingdings 3</vt:lpstr>
      <vt:lpstr>Тема Office</vt:lpstr>
      <vt:lpstr>Отчет                               об исполнении  бюджета городского округа Архангельской области «Северодвинск»     за 2022 год</vt:lpstr>
      <vt:lpstr>Исполнение местного бюджета за 2022 год</vt:lpstr>
      <vt:lpstr>Презентация PowerPoint</vt:lpstr>
      <vt:lpstr>Презентация PowerPoint</vt:lpstr>
      <vt:lpstr>Национальные проекты </vt:lpstr>
      <vt:lpstr>Национальные проекты </vt:lpstr>
      <vt:lpstr>Национальные проекты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Национальная экономика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местного бюджета за 2022 год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муниципального образования «Северодвинск»   за 2020 год»</dc:title>
  <dc:creator>Богданова</dc:creator>
  <cp:lastModifiedBy>Латышева О. Я.</cp:lastModifiedBy>
  <cp:revision>580</cp:revision>
  <cp:lastPrinted>2023-04-27T10:57:12Z</cp:lastPrinted>
  <dcterms:created xsi:type="dcterms:W3CDTF">2022-04-07T11:59:03Z</dcterms:created>
  <dcterms:modified xsi:type="dcterms:W3CDTF">2023-05-12T06:58:10Z</dcterms:modified>
</cp:coreProperties>
</file>